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7" r:id="rId5"/>
    <p:sldId id="268" r:id="rId6"/>
    <p:sldId id="269" r:id="rId7"/>
    <p:sldId id="271" r:id="rId8"/>
    <p:sldId id="275" r:id="rId9"/>
    <p:sldId id="276" r:id="rId10"/>
    <p:sldId id="277" r:id="rId11"/>
    <p:sldId id="279" r:id="rId12"/>
    <p:sldId id="281" r:id="rId13"/>
    <p:sldId id="283" r:id="rId14"/>
    <p:sldId id="285" r:id="rId15"/>
    <p:sldId id="287" r:id="rId16"/>
    <p:sldId id="289" r:id="rId17"/>
    <p:sldId id="291" r:id="rId18"/>
    <p:sldId id="293" r:id="rId19"/>
    <p:sldId id="295" r:id="rId20"/>
    <p:sldId id="297" r:id="rId21"/>
    <p:sldId id="299" r:id="rId22"/>
    <p:sldId id="301" r:id="rId23"/>
    <p:sldId id="303" r:id="rId24"/>
    <p:sldId id="30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8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421680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39368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215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160734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0134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324227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417153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383734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510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78C15B-0594-4D6C-8A2D-A8AE4E1E62BB}" type="datetimeFigureOut">
              <a:rPr lang="ar-IQ" smtClean="0"/>
              <a:t>21/08/1441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131962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78C15B-0594-4D6C-8A2D-A8AE4E1E62BB}" type="datetimeFigureOut">
              <a:rPr lang="ar-IQ" smtClean="0"/>
              <a:t>21/08/1441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338780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78C15B-0594-4D6C-8A2D-A8AE4E1E62BB}" type="datetimeFigureOut">
              <a:rPr lang="ar-IQ" smtClean="0"/>
              <a:t>21/08/1441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332887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78C15B-0594-4D6C-8A2D-A8AE4E1E62BB}" type="datetimeFigureOut">
              <a:rPr lang="ar-IQ" smtClean="0"/>
              <a:t>21/08/1441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201928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8C15B-0594-4D6C-8A2D-A8AE4E1E62BB}" type="datetimeFigureOut">
              <a:rPr lang="ar-IQ" smtClean="0"/>
              <a:t>21/08/1441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257692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78C15B-0594-4D6C-8A2D-A8AE4E1E62BB}" type="datetimeFigureOut">
              <a:rPr lang="ar-IQ" smtClean="0"/>
              <a:t>21/08/1441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79919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78C15B-0594-4D6C-8A2D-A8AE4E1E62BB}" type="datetimeFigureOut">
              <a:rPr lang="ar-IQ" smtClean="0"/>
              <a:t>21/08/1441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37816C-1B09-4553-8EAC-5FA32BEB825B}" type="slidenum">
              <a:rPr lang="ar-IQ" smtClean="0"/>
              <a:t>‹#›</a:t>
            </a:fld>
            <a:endParaRPr lang="ar-IQ"/>
          </a:p>
        </p:txBody>
      </p:sp>
    </p:spTree>
    <p:extLst>
      <p:ext uri="{BB962C8B-B14F-4D97-AF65-F5344CB8AC3E}">
        <p14:creationId xmlns:p14="http://schemas.microsoft.com/office/powerpoint/2010/main" val="289274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78C15B-0594-4D6C-8A2D-A8AE4E1E62BB}" type="datetimeFigureOut">
              <a:rPr lang="ar-IQ" smtClean="0"/>
              <a:t>21/08/1441</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37816C-1B09-4553-8EAC-5FA32BEB825B}" type="slidenum">
              <a:rPr lang="ar-IQ" smtClean="0"/>
              <a:t>‹#›</a:t>
            </a:fld>
            <a:endParaRPr lang="ar-IQ"/>
          </a:p>
        </p:txBody>
      </p:sp>
    </p:spTree>
    <p:extLst>
      <p:ext uri="{BB962C8B-B14F-4D97-AF65-F5344CB8AC3E}">
        <p14:creationId xmlns:p14="http://schemas.microsoft.com/office/powerpoint/2010/main" val="2077437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imaging in Obstetric and gynecology   </a:t>
            </a:r>
            <a:endParaRPr lang="ar-IQ" dirty="0"/>
          </a:p>
        </p:txBody>
      </p:sp>
      <p:sp>
        <p:nvSpPr>
          <p:cNvPr id="3" name="Subtitle 2"/>
          <p:cNvSpPr>
            <a:spLocks noGrp="1"/>
          </p:cNvSpPr>
          <p:nvPr>
            <p:ph type="subTitle" idx="1"/>
          </p:nvPr>
        </p:nvSpPr>
        <p:spPr/>
        <p:txBody>
          <a:bodyPr/>
          <a:lstStyle/>
          <a:p>
            <a:pPr algn="l"/>
            <a:r>
              <a:rPr lang="en-US" dirty="0" err="1" smtClean="0"/>
              <a:t>Dr</a:t>
            </a:r>
            <a:r>
              <a:rPr lang="en-US" dirty="0" smtClean="0"/>
              <a:t> </a:t>
            </a:r>
            <a:r>
              <a:rPr lang="en-US" dirty="0" err="1" smtClean="0"/>
              <a:t>Muna</a:t>
            </a:r>
            <a:r>
              <a:rPr lang="en-US" dirty="0" smtClean="0"/>
              <a:t> AZ</a:t>
            </a:r>
            <a:endParaRPr lang="ar-IQ"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73" y="3419473"/>
            <a:ext cx="381053" cy="1905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4106779"/>
            <a:ext cx="5242560" cy="2751221"/>
          </a:xfrm>
          <a:prstGeom prst="rect">
            <a:avLst/>
          </a:prstGeom>
        </p:spPr>
      </p:pic>
    </p:spTree>
    <p:extLst>
      <p:ext uri="{BB962C8B-B14F-4D97-AF65-F5344CB8AC3E}">
        <p14:creationId xmlns:p14="http://schemas.microsoft.com/office/powerpoint/2010/main" val="1808075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it doesn't always  mean  a problem existing </a:t>
            </a:r>
            <a:endParaRPr lang="ar-IQ" dirty="0"/>
          </a:p>
        </p:txBody>
      </p:sp>
      <p:sp>
        <p:nvSpPr>
          <p:cNvPr id="3" name="Content Placeholder 2"/>
          <p:cNvSpPr>
            <a:spLocks noGrp="1"/>
          </p:cNvSpPr>
          <p:nvPr>
            <p:ph idx="1"/>
          </p:nvPr>
        </p:nvSpPr>
        <p:spPr>
          <a:xfrm>
            <a:off x="680321" y="1834166"/>
            <a:ext cx="9613861" cy="4538059"/>
          </a:xfrm>
        </p:spPr>
        <p:txBody>
          <a:bodyPr>
            <a:noAutofit/>
          </a:bodyPr>
          <a:lstStyle/>
          <a:p>
            <a:pPr algn="l" rtl="0"/>
            <a:r>
              <a:rPr lang="en-US" sz="4800" dirty="0" smtClean="0"/>
              <a:t>The reason could be …  </a:t>
            </a:r>
          </a:p>
          <a:p>
            <a:pPr algn="l" rtl="0"/>
            <a:r>
              <a:rPr lang="en-US" sz="4800" dirty="0" smtClean="0"/>
              <a:t>Large abdomen</a:t>
            </a:r>
          </a:p>
          <a:p>
            <a:pPr algn="l" rtl="0"/>
            <a:r>
              <a:rPr lang="en-US" sz="4800" dirty="0" smtClean="0"/>
              <a:t>Inaccurate LMP</a:t>
            </a:r>
          </a:p>
          <a:p>
            <a:pPr algn="l" rtl="0"/>
            <a:r>
              <a:rPr lang="en-US" sz="4800" dirty="0" smtClean="0"/>
              <a:t>It is best detected with TVU in early wks. ,or u should re evaluate after a wk. interval </a:t>
            </a:r>
          </a:p>
          <a:p>
            <a:pPr algn="l" rtl="0"/>
            <a:endParaRPr lang="ar-IQ" sz="4800" dirty="0"/>
          </a:p>
        </p:txBody>
      </p:sp>
    </p:spTree>
    <p:extLst>
      <p:ext uri="{BB962C8B-B14F-4D97-AF65-F5344CB8AC3E}">
        <p14:creationId xmlns:p14="http://schemas.microsoft.com/office/powerpoint/2010/main" val="2949048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760" y="1036320"/>
            <a:ext cx="8778240" cy="5821680"/>
          </a:xfrm>
        </p:spPr>
      </p:pic>
    </p:spTree>
    <p:extLst>
      <p:ext uri="{BB962C8B-B14F-4D97-AF65-F5344CB8AC3E}">
        <p14:creationId xmlns:p14="http://schemas.microsoft.com/office/powerpoint/2010/main" val="37414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760" y="1036320"/>
            <a:ext cx="8778240" cy="5821680"/>
          </a:xfrm>
        </p:spPr>
      </p:pic>
    </p:spTree>
    <p:extLst>
      <p:ext uri="{BB962C8B-B14F-4D97-AF65-F5344CB8AC3E}">
        <p14:creationId xmlns:p14="http://schemas.microsoft.com/office/powerpoint/2010/main" val="851798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When can an U/S determine the sex of the baby</a:t>
            </a:r>
            <a:r>
              <a:rPr lang="ar-IQ" dirty="0" smtClean="0"/>
              <a:t> </a:t>
            </a:r>
            <a:r>
              <a:rPr lang="en-US" dirty="0" smtClean="0"/>
              <a:t> ?</a:t>
            </a:r>
            <a:endParaRPr lang="ar-IQ" dirty="0"/>
          </a:p>
        </p:txBody>
      </p:sp>
      <p:sp>
        <p:nvSpPr>
          <p:cNvPr id="3" name="Content Placeholder 2"/>
          <p:cNvSpPr>
            <a:spLocks noGrp="1"/>
          </p:cNvSpPr>
          <p:nvPr>
            <p:ph idx="1"/>
          </p:nvPr>
        </p:nvSpPr>
        <p:spPr/>
        <p:txBody>
          <a:bodyPr>
            <a:normAutofit lnSpcReduction="10000"/>
          </a:bodyPr>
          <a:lstStyle/>
          <a:p>
            <a:pPr algn="l" rtl="0"/>
            <a:r>
              <a:rPr lang="en-US" sz="4400" dirty="0" smtClean="0"/>
              <a:t>Between 18 to 20 </a:t>
            </a:r>
            <a:r>
              <a:rPr lang="en-US" sz="4400" dirty="0" err="1" smtClean="0"/>
              <a:t>wks</a:t>
            </a:r>
            <a:r>
              <a:rPr lang="en-US" sz="4400" dirty="0" smtClean="0"/>
              <a:t> : it is possible to  determine the sex , </a:t>
            </a:r>
            <a:r>
              <a:rPr lang="en-US" sz="4400" dirty="0" smtClean="0">
                <a:solidFill>
                  <a:srgbClr val="00B050"/>
                </a:solidFill>
              </a:rPr>
              <a:t>but influence by  the position of the fetus, and stage of  pregnancy may by determined even more earlier</a:t>
            </a:r>
            <a:endParaRPr lang="ar-IQ" sz="4400" dirty="0">
              <a:solidFill>
                <a:srgbClr val="00B050"/>
              </a:solidFill>
            </a:endParaRPr>
          </a:p>
        </p:txBody>
      </p:sp>
    </p:spTree>
    <p:extLst>
      <p:ext uri="{BB962C8B-B14F-4D97-AF65-F5344CB8AC3E}">
        <p14:creationId xmlns:p14="http://schemas.microsoft.com/office/powerpoint/2010/main" val="3044933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trimester U/S</a:t>
            </a:r>
            <a:endParaRPr lang="ar-IQ" dirty="0"/>
          </a:p>
        </p:txBody>
      </p:sp>
      <p:sp>
        <p:nvSpPr>
          <p:cNvPr id="3" name="Content Placeholder 2"/>
          <p:cNvSpPr>
            <a:spLocks noGrp="1"/>
          </p:cNvSpPr>
          <p:nvPr>
            <p:ph idx="1"/>
          </p:nvPr>
        </p:nvSpPr>
        <p:spPr>
          <a:xfrm>
            <a:off x="680321" y="2336873"/>
            <a:ext cx="9613861" cy="4335390"/>
          </a:xfrm>
        </p:spPr>
        <p:txBody>
          <a:bodyPr>
            <a:noAutofit/>
          </a:bodyPr>
          <a:lstStyle/>
          <a:p>
            <a:pPr algn="l" rtl="0"/>
            <a:r>
              <a:rPr lang="en-US" sz="3200" dirty="0" smtClean="0"/>
              <a:t>A routine study to assess fetal anatomy and the presence of anomalies </a:t>
            </a:r>
          </a:p>
          <a:p>
            <a:pPr algn="l" rtl="0"/>
            <a:r>
              <a:rPr lang="en-US" sz="3200" dirty="0" smtClean="0"/>
              <a:t>Measurements of </a:t>
            </a:r>
          </a:p>
          <a:p>
            <a:pPr algn="l" rtl="0"/>
            <a:r>
              <a:rPr lang="en-US" sz="3200" dirty="0" smtClean="0"/>
              <a:t>BPD bi-parietal diameter</a:t>
            </a:r>
          </a:p>
          <a:p>
            <a:pPr algn="l" rtl="0"/>
            <a:r>
              <a:rPr lang="en-US" sz="3200" dirty="0" smtClean="0"/>
              <a:t>FL  femoral length</a:t>
            </a:r>
          </a:p>
          <a:p>
            <a:pPr algn="l" rtl="0"/>
            <a:r>
              <a:rPr lang="en-US" sz="3200" dirty="0" smtClean="0"/>
              <a:t>HC head circumference </a:t>
            </a:r>
          </a:p>
          <a:p>
            <a:pPr algn="l" rtl="0"/>
            <a:r>
              <a:rPr lang="en-US" sz="3200" dirty="0" smtClean="0"/>
              <a:t>AC abdominal circumference </a:t>
            </a:r>
            <a:endParaRPr lang="ar-IQ" sz="3200" dirty="0"/>
          </a:p>
        </p:txBody>
      </p:sp>
    </p:spTree>
    <p:extLst>
      <p:ext uri="{BB962C8B-B14F-4D97-AF65-F5344CB8AC3E}">
        <p14:creationId xmlns:p14="http://schemas.microsoft.com/office/powerpoint/2010/main" val="1689805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680321" y="914400"/>
            <a:ext cx="9613861" cy="5729287"/>
          </a:xfrm>
        </p:spPr>
        <p:txBody>
          <a:bodyPr>
            <a:noAutofit/>
          </a:bodyPr>
          <a:lstStyle/>
          <a:p>
            <a:pPr algn="l" rtl="0"/>
            <a:r>
              <a:rPr lang="en-US" sz="6600" dirty="0" smtClean="0"/>
              <a:t>Check the location of the placenta  ,</a:t>
            </a:r>
            <a:r>
              <a:rPr lang="en-US" sz="6600" dirty="0" smtClean="0">
                <a:solidFill>
                  <a:srgbClr val="0070C0"/>
                </a:solidFill>
              </a:rPr>
              <a:t> </a:t>
            </a:r>
            <a:r>
              <a:rPr lang="en-US" sz="6600" dirty="0" smtClean="0"/>
              <a:t>The amount of liquor</a:t>
            </a:r>
          </a:p>
          <a:p>
            <a:pPr algn="l" rtl="0"/>
            <a:r>
              <a:rPr lang="en-US" sz="6600" dirty="0" smtClean="0"/>
              <a:t>Congenital anomalies </a:t>
            </a:r>
          </a:p>
          <a:p>
            <a:pPr algn="l" rtl="0"/>
            <a:r>
              <a:rPr lang="en-US" sz="6600" dirty="0" smtClean="0"/>
              <a:t>Baby s sex</a:t>
            </a:r>
          </a:p>
          <a:p>
            <a:pPr algn="l" rtl="0"/>
            <a:endParaRPr lang="ar-IQ" sz="4800" dirty="0"/>
          </a:p>
        </p:txBody>
      </p:sp>
    </p:spTree>
    <p:extLst>
      <p:ext uri="{BB962C8B-B14F-4D97-AF65-F5344CB8AC3E}">
        <p14:creationId xmlns:p14="http://schemas.microsoft.com/office/powerpoint/2010/main" val="3943946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abdominal U/S in late  second and third  trimester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560" y="1991360"/>
            <a:ext cx="7680960" cy="4368800"/>
          </a:xfrm>
        </p:spPr>
      </p:pic>
    </p:spTree>
    <p:extLst>
      <p:ext uri="{BB962C8B-B14F-4D97-AF65-F5344CB8AC3E}">
        <p14:creationId xmlns:p14="http://schemas.microsoft.com/office/powerpoint/2010/main" val="1403491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Trimester</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937" y="2605673"/>
            <a:ext cx="3858163" cy="2991267"/>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56" y="2387709"/>
            <a:ext cx="4086795" cy="4324954"/>
          </a:xfrm>
          <a:prstGeom prst="rect">
            <a:avLst/>
          </a:prstGeom>
        </p:spPr>
      </p:pic>
    </p:spTree>
    <p:extLst>
      <p:ext uri="{BB962C8B-B14F-4D97-AF65-F5344CB8AC3E}">
        <p14:creationId xmlns:p14="http://schemas.microsoft.com/office/powerpoint/2010/main" val="4121062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trimester</a:t>
            </a:r>
            <a:endParaRPr lang="ar-IQ" dirty="0"/>
          </a:p>
        </p:txBody>
      </p:sp>
      <p:sp>
        <p:nvSpPr>
          <p:cNvPr id="3" name="Content Placeholder 2"/>
          <p:cNvSpPr>
            <a:spLocks noGrp="1"/>
          </p:cNvSpPr>
          <p:nvPr>
            <p:ph idx="1"/>
          </p:nvPr>
        </p:nvSpPr>
        <p:spPr>
          <a:xfrm>
            <a:off x="680321" y="1957388"/>
            <a:ext cx="9613861" cy="4714875"/>
          </a:xfrm>
        </p:spPr>
        <p:txBody>
          <a:bodyPr>
            <a:normAutofit fontScale="85000" lnSpcReduction="20000"/>
          </a:bodyPr>
          <a:lstStyle/>
          <a:p>
            <a:pPr algn="l" rtl="0"/>
            <a:endParaRPr lang="en-US" dirty="0" smtClean="0"/>
          </a:p>
          <a:p>
            <a:pPr algn="l" rtl="0"/>
            <a:r>
              <a:rPr lang="en-US" sz="3200" dirty="0" smtClean="0"/>
              <a:t>Check  fetal  position and lie</a:t>
            </a:r>
          </a:p>
          <a:p>
            <a:pPr algn="l" rtl="0"/>
            <a:r>
              <a:rPr lang="en-US" sz="3200" dirty="0" smtClean="0"/>
              <a:t>Amount of liquor  and amniotic fluid index (AFI) which is the quantitative estimate of amniotic fluid and an indicator of fetal well being ..it should be around 14 cm  from 14 to 35 </a:t>
            </a:r>
            <a:r>
              <a:rPr lang="en-US" sz="3200" dirty="0" err="1" smtClean="0"/>
              <a:t>wks</a:t>
            </a:r>
            <a:r>
              <a:rPr lang="en-US" sz="3200" dirty="0" smtClean="0"/>
              <a:t> if &lt; 6cm it is oligo hydramniuos  …termination should be considered if &lt; 4 cm .</a:t>
            </a:r>
          </a:p>
          <a:p>
            <a:pPr algn="l" rtl="0"/>
            <a:r>
              <a:rPr lang="en-US" sz="3200" dirty="0" smtClean="0"/>
              <a:t>Fetal </a:t>
            </a:r>
            <a:r>
              <a:rPr lang="en-US" sz="3200" dirty="0" err="1" smtClean="0"/>
              <a:t>wt</a:t>
            </a:r>
            <a:endParaRPr lang="en-US" sz="3200" dirty="0" smtClean="0"/>
          </a:p>
          <a:p>
            <a:pPr algn="l" rtl="0"/>
            <a:r>
              <a:rPr lang="en-US" sz="3200" dirty="0"/>
              <a:t> </a:t>
            </a:r>
            <a:r>
              <a:rPr lang="en-US" sz="3200" dirty="0" smtClean="0"/>
              <a:t>placental position ( normally ,should be at least 4 cm proximal to cervical </a:t>
            </a:r>
            <a:r>
              <a:rPr lang="en-US" sz="3200" dirty="0" err="1" smtClean="0"/>
              <a:t>oss</a:t>
            </a:r>
            <a:r>
              <a:rPr lang="en-US" sz="3200" dirty="0" smtClean="0"/>
              <a:t> ) </a:t>
            </a:r>
          </a:p>
          <a:p>
            <a:pPr algn="l" rtl="0"/>
            <a:r>
              <a:rPr lang="en-US" sz="3200" dirty="0" smtClean="0">
                <a:solidFill>
                  <a:srgbClr val="FFFF00"/>
                </a:solidFill>
              </a:rPr>
              <a:t>Doppler study of the placental fetal circulation if indicated</a:t>
            </a:r>
            <a:endParaRPr lang="ar-IQ" sz="3200" dirty="0">
              <a:solidFill>
                <a:srgbClr val="FFFF00"/>
              </a:solidFill>
            </a:endParaRPr>
          </a:p>
        </p:txBody>
      </p:sp>
    </p:spTree>
    <p:extLst>
      <p:ext uri="{BB962C8B-B14F-4D97-AF65-F5344CB8AC3E}">
        <p14:creationId xmlns:p14="http://schemas.microsoft.com/office/powerpoint/2010/main" val="3832177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6" y="200400"/>
            <a:ext cx="4544059" cy="3267531"/>
          </a:xfr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685" y="626047"/>
            <a:ext cx="4486901" cy="3191320"/>
          </a:xfrm>
          <a:prstGeom prst="rect">
            <a:avLst/>
          </a:prstGeom>
        </p:spPr>
      </p:pic>
      <p:pic>
        <p:nvPicPr>
          <p:cNvPr id="6" name="Content Placeholder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263" y="3595112"/>
            <a:ext cx="4371975" cy="2928938"/>
          </a:xfrm>
          <a:prstGeom prst="rect">
            <a:avLst/>
          </a:prstGeom>
        </p:spPr>
      </p:pic>
    </p:spTree>
    <p:extLst>
      <p:ext uri="{BB962C8B-B14F-4D97-AF65-F5344CB8AC3E}">
        <p14:creationId xmlns:p14="http://schemas.microsoft.com/office/powerpoint/2010/main" val="268923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3"/>
          <p:cNvPicPr>
            <a:picLocks noChangeAspect="1"/>
          </p:cNvPicPr>
          <p:nvPr/>
        </p:nvPicPr>
        <p:blipFill>
          <a:blip r:embed="rId2"/>
          <a:stretch>
            <a:fillRect/>
          </a:stretch>
        </p:blipFill>
        <p:spPr>
          <a:xfrm>
            <a:off x="414338" y="2133487"/>
            <a:ext cx="10115550" cy="4110151"/>
          </a:xfrm>
          <a:prstGeom prst="rect">
            <a:avLst/>
          </a:prstGeom>
        </p:spPr>
      </p:pic>
    </p:spTree>
    <p:extLst>
      <p:ext uri="{BB962C8B-B14F-4D97-AF65-F5344CB8AC3E}">
        <p14:creationId xmlns:p14="http://schemas.microsoft.com/office/powerpoint/2010/main" val="2800906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21" y="753228"/>
            <a:ext cx="5787072" cy="5222240"/>
          </a:xfr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851" y="854828"/>
            <a:ext cx="6259833" cy="5019040"/>
          </a:xfrm>
          <a:prstGeom prst="rect">
            <a:avLst/>
          </a:prstGeom>
        </p:spPr>
      </p:pic>
    </p:spTree>
    <p:extLst>
      <p:ext uri="{BB962C8B-B14F-4D97-AF65-F5344CB8AC3E}">
        <p14:creationId xmlns:p14="http://schemas.microsoft.com/office/powerpoint/2010/main" val="652195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 why is Doppler study used  during pregnancy?</a:t>
            </a:r>
            <a:endParaRPr lang="ar-IQ" dirty="0"/>
          </a:p>
        </p:txBody>
      </p:sp>
      <p:sp>
        <p:nvSpPr>
          <p:cNvPr id="3" name="Content Placeholder 2"/>
          <p:cNvSpPr>
            <a:spLocks noGrp="1"/>
          </p:cNvSpPr>
          <p:nvPr>
            <p:ph idx="1"/>
          </p:nvPr>
        </p:nvSpPr>
        <p:spPr>
          <a:xfrm>
            <a:off x="680321" y="2043114"/>
            <a:ext cx="9613861" cy="4543424"/>
          </a:xfrm>
        </p:spPr>
        <p:txBody>
          <a:bodyPr/>
          <a:lstStyle/>
          <a:p>
            <a:pPr algn="l" rtl="0"/>
            <a:r>
              <a:rPr lang="en-US" dirty="0" smtClean="0"/>
              <a:t>The study used to view  the blood flow in to the uterus.</a:t>
            </a:r>
          </a:p>
          <a:p>
            <a:pPr algn="l" rtl="0"/>
            <a:r>
              <a:rPr lang="en-US" dirty="0" smtClean="0"/>
              <a:t>To check fetal </a:t>
            </a:r>
            <a:r>
              <a:rPr lang="en-US" dirty="0" err="1" smtClean="0"/>
              <a:t>umblical</a:t>
            </a:r>
            <a:r>
              <a:rPr lang="en-US" dirty="0" smtClean="0"/>
              <a:t> blood flow .</a:t>
            </a:r>
          </a:p>
          <a:p>
            <a:pPr algn="l" rtl="0"/>
            <a:r>
              <a:rPr lang="en-US" dirty="0" smtClean="0">
                <a:solidFill>
                  <a:schemeClr val="accent5">
                    <a:lumMod val="50000"/>
                  </a:schemeClr>
                </a:solidFill>
              </a:rPr>
              <a:t>Restriction of blood flow  can lead to  </a:t>
            </a:r>
            <a:r>
              <a:rPr lang="en-US" dirty="0" smtClean="0"/>
              <a:t>..</a:t>
            </a:r>
          </a:p>
          <a:p>
            <a:pPr algn="l" rtl="0"/>
            <a:r>
              <a:rPr lang="en-US" dirty="0" smtClean="0"/>
              <a:t>Low birth </a:t>
            </a:r>
            <a:r>
              <a:rPr lang="en-US" dirty="0" err="1" smtClean="0"/>
              <a:t>wt</a:t>
            </a:r>
            <a:endParaRPr lang="en-US" dirty="0" smtClean="0"/>
          </a:p>
          <a:p>
            <a:pPr algn="l" rtl="0"/>
            <a:r>
              <a:rPr lang="en-US" dirty="0" smtClean="0"/>
              <a:t>Smaller  for date .</a:t>
            </a:r>
          </a:p>
          <a:p>
            <a:pPr algn="l" rtl="0"/>
            <a:r>
              <a:rPr lang="en-US" dirty="0" smtClean="0"/>
              <a:t>Developmental  anomalies .</a:t>
            </a:r>
          </a:p>
          <a:p>
            <a:pPr algn="l" rtl="0"/>
            <a:r>
              <a:rPr lang="en-US" dirty="0"/>
              <a:t> </a:t>
            </a:r>
            <a:r>
              <a:rPr lang="en-US" dirty="0" smtClean="0"/>
              <a:t>in post date , check placental fetal insufficiency . </a:t>
            </a:r>
            <a:endParaRPr lang="ar-IQ" dirty="0"/>
          </a:p>
        </p:txBody>
      </p:sp>
    </p:spTree>
    <p:extLst>
      <p:ext uri="{BB962C8B-B14F-4D97-AF65-F5344CB8AC3E}">
        <p14:creationId xmlns:p14="http://schemas.microsoft.com/office/powerpoint/2010/main" val="540051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a:t>
            </a:r>
            <a:r>
              <a:rPr lang="en-US" dirty="0" smtClean="0"/>
              <a:t>lighted ova </a:t>
            </a:r>
            <a:endParaRPr lang="ar-IQ" dirty="0"/>
          </a:p>
        </p:txBody>
      </p:sp>
      <p:sp>
        <p:nvSpPr>
          <p:cNvPr id="3" name="Content Placeholder 2"/>
          <p:cNvSpPr>
            <a:spLocks noGrp="1"/>
          </p:cNvSpPr>
          <p:nvPr>
            <p:ph idx="1"/>
          </p:nvPr>
        </p:nvSpPr>
        <p:spPr>
          <a:xfrm>
            <a:off x="680321" y="2014538"/>
            <a:ext cx="9613861" cy="4614861"/>
          </a:xfrm>
        </p:spPr>
        <p:txBody>
          <a:bodyPr>
            <a:noAutofit/>
          </a:bodyPr>
          <a:lstStyle/>
          <a:p>
            <a:pPr algn="l" rtl="0"/>
            <a:r>
              <a:rPr lang="en-US" sz="3200" dirty="0" smtClean="0"/>
              <a:t>Intra uterine pregnancy  with empty GS occur when the early embryo stope growing … the reason is often un known but it may be due to chromosomal </a:t>
            </a:r>
            <a:r>
              <a:rPr lang="en-US" sz="3200" dirty="0" err="1" smtClean="0"/>
              <a:t>abormalites</a:t>
            </a:r>
            <a:r>
              <a:rPr lang="en-US" sz="3200" dirty="0" smtClean="0"/>
              <a:t> in the fertilized egg </a:t>
            </a:r>
          </a:p>
          <a:p>
            <a:pPr algn="l" rtl="0"/>
            <a:r>
              <a:rPr lang="en-US" sz="3200" dirty="0" smtClean="0"/>
              <a:t> present with </a:t>
            </a:r>
            <a:r>
              <a:rPr lang="en-US" sz="3200" dirty="0" smtClean="0">
                <a:solidFill>
                  <a:srgbClr val="FF0000"/>
                </a:solidFill>
              </a:rPr>
              <a:t>early vaginal bleeding ( possibly  2 -3 </a:t>
            </a:r>
            <a:r>
              <a:rPr lang="en-US" sz="3200" dirty="0" err="1" smtClean="0">
                <a:solidFill>
                  <a:srgbClr val="FF0000"/>
                </a:solidFill>
              </a:rPr>
              <a:t>wks</a:t>
            </a:r>
            <a:r>
              <a:rPr lang="en-US" sz="3200" dirty="0" smtClean="0">
                <a:solidFill>
                  <a:srgbClr val="FF0000"/>
                </a:solidFill>
              </a:rPr>
              <a:t> after  the last LMP )</a:t>
            </a:r>
          </a:p>
          <a:p>
            <a:pPr algn="l" rtl="0"/>
            <a:r>
              <a:rPr lang="en-US" sz="3200" dirty="0" smtClean="0">
                <a:solidFill>
                  <a:schemeClr val="tx1">
                    <a:lumMod val="85000"/>
                  </a:schemeClr>
                </a:solidFill>
              </a:rPr>
              <a:t>With or  with out  lower abdominal pain.</a:t>
            </a:r>
          </a:p>
          <a:p>
            <a:pPr algn="l" rtl="0"/>
            <a:r>
              <a:rPr lang="en-US" sz="3200" dirty="0" smtClean="0">
                <a:solidFill>
                  <a:schemeClr val="tx1">
                    <a:lumMod val="85000"/>
                  </a:schemeClr>
                </a:solidFill>
              </a:rPr>
              <a:t>Sometimes discovered incidentally during routine  U/S</a:t>
            </a:r>
          </a:p>
          <a:p>
            <a:pPr algn="l" rtl="0"/>
            <a:r>
              <a:rPr lang="en-US" sz="3200" dirty="0" smtClean="0">
                <a:solidFill>
                  <a:schemeClr val="tx1">
                    <a:lumMod val="85000"/>
                  </a:schemeClr>
                </a:solidFill>
              </a:rPr>
              <a:t> </a:t>
            </a:r>
            <a:endParaRPr lang="ar-IQ" sz="3200" dirty="0">
              <a:solidFill>
                <a:schemeClr val="tx1">
                  <a:lumMod val="85000"/>
                </a:schemeClr>
              </a:solidFill>
            </a:endParaRPr>
          </a:p>
        </p:txBody>
      </p:sp>
    </p:spTree>
    <p:extLst>
      <p:ext uri="{BB962C8B-B14F-4D97-AF65-F5344CB8AC3E}">
        <p14:creationId xmlns:p14="http://schemas.microsoft.com/office/powerpoint/2010/main" val="2333144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diagnosis </a:t>
            </a:r>
            <a:endParaRPr lang="ar-IQ" dirty="0"/>
          </a:p>
        </p:txBody>
      </p:sp>
      <p:sp>
        <p:nvSpPr>
          <p:cNvPr id="3" name="Content Placeholder 2"/>
          <p:cNvSpPr>
            <a:spLocks noGrp="1"/>
          </p:cNvSpPr>
          <p:nvPr>
            <p:ph idx="1"/>
          </p:nvPr>
        </p:nvSpPr>
        <p:spPr>
          <a:xfrm>
            <a:off x="680321" y="1528763"/>
            <a:ext cx="9613861" cy="2828925"/>
          </a:xfrm>
        </p:spPr>
        <p:txBody>
          <a:bodyPr/>
          <a:lstStyle/>
          <a:p>
            <a:pPr algn="l" rtl="0"/>
            <a:r>
              <a:rPr lang="en-US" dirty="0" smtClean="0"/>
              <a:t> when a mean sac diameter  ( MSD )  equal to or  &gt; 25 mm with no embryo seen….</a:t>
            </a:r>
            <a:r>
              <a:rPr lang="en-US" sz="4000" dirty="0" smtClean="0">
                <a:solidFill>
                  <a:srgbClr val="FFFF00"/>
                </a:solidFill>
              </a:rPr>
              <a:t>or </a:t>
            </a:r>
            <a:r>
              <a:rPr lang="en-US" sz="3200" dirty="0" smtClean="0">
                <a:solidFill>
                  <a:schemeClr val="tx1">
                    <a:lumMod val="95000"/>
                  </a:schemeClr>
                </a:solidFill>
              </a:rPr>
              <a:t>follow up  scan 10 days – two </a:t>
            </a:r>
            <a:r>
              <a:rPr lang="en-US" sz="3200" dirty="0" err="1" smtClean="0">
                <a:solidFill>
                  <a:schemeClr val="tx1">
                    <a:lumMod val="95000"/>
                  </a:schemeClr>
                </a:solidFill>
              </a:rPr>
              <a:t>wks</a:t>
            </a:r>
            <a:r>
              <a:rPr lang="en-US" sz="3200" dirty="0" smtClean="0">
                <a:solidFill>
                  <a:schemeClr val="tx1">
                    <a:lumMod val="95000"/>
                  </a:schemeClr>
                </a:solidFill>
              </a:rPr>
              <a:t>  after the initial scan showing  no embryo with or without a yolk sac.</a:t>
            </a:r>
            <a:endParaRPr lang="ar-IQ" sz="4000" dirty="0">
              <a:solidFill>
                <a:srgbClr val="FFFF00"/>
              </a:solidFill>
            </a:endParaRPr>
          </a:p>
        </p:txBody>
      </p:sp>
      <p:pic>
        <p:nvPicPr>
          <p:cNvPr id="5" name="Picture 4"/>
          <p:cNvPicPr>
            <a:picLocks noChangeAspect="1"/>
          </p:cNvPicPr>
          <p:nvPr/>
        </p:nvPicPr>
        <p:blipFill>
          <a:blip r:embed="rId2"/>
          <a:stretch>
            <a:fillRect/>
          </a:stretch>
        </p:blipFill>
        <p:spPr>
          <a:xfrm>
            <a:off x="485775" y="3298649"/>
            <a:ext cx="5336023" cy="3669148"/>
          </a:xfrm>
          <a:prstGeom prst="rect">
            <a:avLst/>
          </a:prstGeom>
        </p:spPr>
      </p:pic>
      <p:pic>
        <p:nvPicPr>
          <p:cNvPr id="7" name="Picture 6"/>
          <p:cNvPicPr>
            <a:picLocks noChangeAspect="1"/>
          </p:cNvPicPr>
          <p:nvPr/>
        </p:nvPicPr>
        <p:blipFill>
          <a:blip r:embed="rId3"/>
          <a:stretch>
            <a:fillRect/>
          </a:stretch>
        </p:blipFill>
        <p:spPr>
          <a:xfrm>
            <a:off x="5821798" y="3298649"/>
            <a:ext cx="5486875" cy="3673158"/>
          </a:xfrm>
          <a:prstGeom prst="rect">
            <a:avLst/>
          </a:prstGeom>
        </p:spPr>
      </p:pic>
    </p:spTree>
    <p:extLst>
      <p:ext uri="{BB962C8B-B14F-4D97-AF65-F5344CB8AC3E}">
        <p14:creationId xmlns:p14="http://schemas.microsoft.com/office/powerpoint/2010/main" val="396076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r>
              <a:rPr lang="en-US" sz="11500" dirty="0" smtClean="0">
                <a:solidFill>
                  <a:srgbClr val="FF0000"/>
                </a:solidFill>
              </a:rPr>
              <a:t>SEE  U</a:t>
            </a:r>
            <a:endParaRPr lang="ar-IQ" sz="11500" dirty="0">
              <a:solidFill>
                <a:srgbClr val="FF0000"/>
              </a:solidFill>
            </a:endParaRPr>
          </a:p>
        </p:txBody>
      </p:sp>
    </p:spTree>
    <p:extLst>
      <p:ext uri="{BB962C8B-B14F-4D97-AF65-F5344CB8AC3E}">
        <p14:creationId xmlns:p14="http://schemas.microsoft.com/office/powerpoint/2010/main" val="2383424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learning   objectives in </a:t>
            </a:r>
            <a:r>
              <a:rPr lang="en-US" smtClean="0"/>
              <a:t>obstetric ultrasound </a:t>
            </a:r>
            <a:endParaRPr lang="ar-IQ" dirty="0"/>
          </a:p>
        </p:txBody>
      </p:sp>
      <p:sp>
        <p:nvSpPr>
          <p:cNvPr id="3" name="Content Placeholder 2"/>
          <p:cNvSpPr>
            <a:spLocks noGrp="1"/>
          </p:cNvSpPr>
          <p:nvPr>
            <p:ph idx="1"/>
          </p:nvPr>
        </p:nvSpPr>
        <p:spPr/>
        <p:txBody>
          <a:bodyPr/>
          <a:lstStyle/>
          <a:p>
            <a:pPr algn="l" rtl="0"/>
            <a:r>
              <a:rPr lang="en-US" dirty="0" smtClean="0"/>
              <a:t>Obstetric  ultrasound …</a:t>
            </a:r>
          </a:p>
          <a:p>
            <a:pPr algn="l" rtl="0"/>
            <a:r>
              <a:rPr lang="en-US" dirty="0" smtClean="0"/>
              <a:t>Identify the role of pelvic U/S in  normal fetal  first and second trimester  basic measurements of growth and development .</a:t>
            </a:r>
          </a:p>
          <a:p>
            <a:pPr algn="l" rtl="0"/>
            <a:r>
              <a:rPr lang="en-US" dirty="0" smtClean="0"/>
              <a:t>Define fetal growth restriction and  IUGR.</a:t>
            </a:r>
          </a:p>
          <a:p>
            <a:pPr algn="l" rtl="0"/>
            <a:r>
              <a:rPr lang="en-US" dirty="0" smtClean="0"/>
              <a:t>Describe  pathological disorders  ( blighted ova, molar pregnancy and  ectopic ).</a:t>
            </a:r>
          </a:p>
          <a:p>
            <a:pPr marL="0" indent="0" algn="l" rtl="0">
              <a:buNone/>
            </a:pPr>
            <a:r>
              <a:rPr lang="en-US" dirty="0" smtClean="0"/>
              <a:t>   </a:t>
            </a:r>
            <a:endParaRPr lang="ar-IQ" dirty="0"/>
          </a:p>
        </p:txBody>
      </p:sp>
    </p:spTree>
    <p:extLst>
      <p:ext uri="{BB962C8B-B14F-4D97-AF65-F5344CB8AC3E}">
        <p14:creationId xmlns:p14="http://schemas.microsoft.com/office/powerpoint/2010/main" val="1356174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Obstetric </a:t>
            </a:r>
            <a:r>
              <a:rPr lang="en-US" dirty="0"/>
              <a:t> </a:t>
            </a:r>
            <a:r>
              <a:rPr lang="en-US" dirty="0" smtClean="0"/>
              <a:t>U/S</a:t>
            </a:r>
            <a:endParaRPr lang="ar-IQ" dirty="0"/>
          </a:p>
        </p:txBody>
      </p:sp>
      <p:sp>
        <p:nvSpPr>
          <p:cNvPr id="3" name="Content Placeholder 2"/>
          <p:cNvSpPr>
            <a:spLocks noGrp="1"/>
          </p:cNvSpPr>
          <p:nvPr>
            <p:ph idx="1"/>
          </p:nvPr>
        </p:nvSpPr>
        <p:spPr>
          <a:xfrm>
            <a:off x="680321" y="1957388"/>
            <a:ext cx="9613861" cy="4529137"/>
          </a:xfrm>
        </p:spPr>
        <p:txBody>
          <a:bodyPr/>
          <a:lstStyle/>
          <a:p>
            <a:pPr algn="l" rtl="0"/>
            <a:r>
              <a:rPr lang="en-US" sz="4800" dirty="0" smtClean="0">
                <a:solidFill>
                  <a:srgbClr val="00B050"/>
                </a:solidFill>
              </a:rPr>
              <a:t>When is the 1st U/S undertaken?</a:t>
            </a:r>
            <a:r>
              <a:rPr lang="en-US" sz="4400" dirty="0" smtClean="0"/>
              <a:t> the patient is not sure about the LMP</a:t>
            </a:r>
          </a:p>
          <a:p>
            <a:pPr algn="l" rtl="0"/>
            <a:r>
              <a:rPr lang="en-US" sz="4400" dirty="0" smtClean="0"/>
              <a:t>After day 14 from a missing  cycle</a:t>
            </a:r>
          </a:p>
          <a:p>
            <a:pPr algn="l" rtl="0"/>
            <a:r>
              <a:rPr lang="en-US" sz="4400" dirty="0" smtClean="0"/>
              <a:t>If express pain or bleeding </a:t>
            </a:r>
          </a:p>
          <a:p>
            <a:pPr algn="l" rtl="0"/>
            <a:endParaRPr lang="ar-IQ" sz="4400" dirty="0"/>
          </a:p>
        </p:txBody>
      </p:sp>
    </p:spTree>
    <p:extLst>
      <p:ext uri="{BB962C8B-B14F-4D97-AF65-F5344CB8AC3E}">
        <p14:creationId xmlns:p14="http://schemas.microsoft.com/office/powerpoint/2010/main" val="365049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preparation </a:t>
            </a:r>
            <a:endParaRPr lang="ar-IQ" dirty="0"/>
          </a:p>
        </p:txBody>
      </p:sp>
      <p:sp>
        <p:nvSpPr>
          <p:cNvPr id="3" name="Content Placeholder 2"/>
          <p:cNvSpPr>
            <a:spLocks noGrp="1"/>
          </p:cNvSpPr>
          <p:nvPr>
            <p:ph idx="1"/>
          </p:nvPr>
        </p:nvSpPr>
        <p:spPr/>
        <p:txBody>
          <a:bodyPr/>
          <a:lstStyle/>
          <a:p>
            <a:pPr algn="l"/>
            <a:endParaRPr lang="en-US" dirty="0" smtClean="0"/>
          </a:p>
          <a:p>
            <a:pPr algn="l" rtl="0"/>
            <a:r>
              <a:rPr lang="en-US" sz="4400" dirty="0" smtClean="0"/>
              <a:t>TAU   need full bladder in early pregnancy  4- 12wks GA</a:t>
            </a:r>
          </a:p>
          <a:p>
            <a:pPr algn="l" rtl="0"/>
            <a:r>
              <a:rPr lang="en-US" sz="4400" dirty="0" smtClean="0"/>
              <a:t>TVA  no need for a full bladder</a:t>
            </a:r>
          </a:p>
          <a:p>
            <a:pPr algn="l" rtl="0"/>
            <a:endParaRPr lang="ar-IQ" sz="4400" dirty="0"/>
          </a:p>
        </p:txBody>
      </p:sp>
    </p:spTree>
    <p:extLst>
      <p:ext uri="{BB962C8B-B14F-4D97-AF65-F5344CB8AC3E}">
        <p14:creationId xmlns:p14="http://schemas.microsoft.com/office/powerpoint/2010/main" val="148073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 nuchal  line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1" y="2133600"/>
            <a:ext cx="5527040" cy="4724400"/>
          </a:xfrm>
        </p:spPr>
      </p:pic>
    </p:spTree>
    <p:extLst>
      <p:ext uri="{BB962C8B-B14F-4D97-AF65-F5344CB8AC3E}">
        <p14:creationId xmlns:p14="http://schemas.microsoft.com/office/powerpoint/2010/main" val="3072709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wks</a:t>
            </a:r>
            <a:r>
              <a:rPr lang="en-US" dirty="0" smtClean="0"/>
              <a:t> TVU</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6175" y="3277279"/>
            <a:ext cx="2419688" cy="164805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 y="2275841"/>
            <a:ext cx="4207091" cy="4348480"/>
          </a:xfrm>
          <a:prstGeom prst="rect">
            <a:avLst/>
          </a:prstGeom>
        </p:spPr>
      </p:pic>
    </p:spTree>
    <p:extLst>
      <p:ext uri="{BB962C8B-B14F-4D97-AF65-F5344CB8AC3E}">
        <p14:creationId xmlns:p14="http://schemas.microsoft.com/office/powerpoint/2010/main" val="2748809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wks</a:t>
            </a:r>
            <a:r>
              <a:rPr lang="en-US" dirty="0" smtClean="0"/>
              <a:t>  TVU may show fetal heart beat .</a:t>
            </a:r>
            <a:endParaRPr lang="ar-IQ"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464" y="3167726"/>
            <a:ext cx="2391109" cy="1867161"/>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90" y="2133600"/>
            <a:ext cx="5687219" cy="4368799"/>
          </a:xfrm>
          <a:prstGeom prst="rect">
            <a:avLst/>
          </a:prstGeom>
        </p:spPr>
      </p:pic>
    </p:spTree>
    <p:extLst>
      <p:ext uri="{BB962C8B-B14F-4D97-AF65-F5344CB8AC3E}">
        <p14:creationId xmlns:p14="http://schemas.microsoft.com/office/powerpoint/2010/main" val="258976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1178560"/>
            <a:ext cx="8818880" cy="5181600"/>
          </a:xfrm>
        </p:spPr>
      </p:pic>
    </p:spTree>
    <p:extLst>
      <p:ext uri="{BB962C8B-B14F-4D97-AF65-F5344CB8AC3E}">
        <p14:creationId xmlns:p14="http://schemas.microsoft.com/office/powerpoint/2010/main" val="1254973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TotalTime>
  <Words>522</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Tahoma</vt:lpstr>
      <vt:lpstr>Trebuchet MS</vt:lpstr>
      <vt:lpstr>Wingdings 3</vt:lpstr>
      <vt:lpstr>Facet</vt:lpstr>
      <vt:lpstr> imaging in Obstetric and gynecology   </vt:lpstr>
      <vt:lpstr>PowerPoint Presentation</vt:lpstr>
      <vt:lpstr>Educational learning   objectives in obstetric ultrasound </vt:lpstr>
      <vt:lpstr>Obstetric  U/S</vt:lpstr>
      <vt:lpstr>Patient preparation </vt:lpstr>
      <vt:lpstr>3 D nuchal  line </vt:lpstr>
      <vt:lpstr>4 wks TVU</vt:lpstr>
      <vt:lpstr>5 wks  TVU may show fetal heart beat .</vt:lpstr>
      <vt:lpstr>PowerPoint Presentation</vt:lpstr>
      <vt:lpstr>No, it doesn't always  mean  a problem existing </vt:lpstr>
      <vt:lpstr>PowerPoint Presentation</vt:lpstr>
      <vt:lpstr>PowerPoint Presentation</vt:lpstr>
      <vt:lpstr>When can an U/S determine the sex of the baby  ?</vt:lpstr>
      <vt:lpstr>Second trimester U/S</vt:lpstr>
      <vt:lpstr>PowerPoint Presentation</vt:lpstr>
      <vt:lpstr>Trans abdominal U/S in late  second and third  trimester </vt:lpstr>
      <vt:lpstr>Second Trimester</vt:lpstr>
      <vt:lpstr>Third trimester</vt:lpstr>
      <vt:lpstr> </vt:lpstr>
      <vt:lpstr>PowerPoint Presentation</vt:lpstr>
      <vt:lpstr> why is Doppler study used  during pregnancy?</vt:lpstr>
      <vt:lpstr> Blighted ova </vt:lpstr>
      <vt:lpstr>Ultrasound  diagnosis </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in Obstetric and gynecology</dc:title>
  <dc:creator>ALRWASE</dc:creator>
  <cp:lastModifiedBy>ALRWASE</cp:lastModifiedBy>
  <cp:revision>6</cp:revision>
  <dcterms:created xsi:type="dcterms:W3CDTF">2020-04-13T19:49:06Z</dcterms:created>
  <dcterms:modified xsi:type="dcterms:W3CDTF">2020-04-14T17:29:03Z</dcterms:modified>
</cp:coreProperties>
</file>