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77" r:id="rId4"/>
    <p:sldId id="276" r:id="rId5"/>
    <p:sldId id="262" r:id="rId6"/>
    <p:sldId id="267" r:id="rId7"/>
    <p:sldId id="272" r:id="rId8"/>
    <p:sldId id="275" r:id="rId9"/>
    <p:sldId id="266" r:id="rId10"/>
    <p:sldId id="271" r:id="rId11"/>
    <p:sldId id="274" r:id="rId12"/>
    <p:sldId id="268" r:id="rId13"/>
    <p:sldId id="278" r:id="rId14"/>
    <p:sldId id="279" r:id="rId15"/>
    <p:sldId id="317" r:id="rId16"/>
    <p:sldId id="281" r:id="rId17"/>
    <p:sldId id="283" r:id="rId18"/>
    <p:sldId id="285" r:id="rId19"/>
    <p:sldId id="287" r:id="rId20"/>
    <p:sldId id="289" r:id="rId21"/>
    <p:sldId id="291" r:id="rId22"/>
    <p:sldId id="294" r:id="rId23"/>
    <p:sldId id="293" r:id="rId24"/>
    <p:sldId id="296" r:id="rId25"/>
    <p:sldId id="298" r:id="rId26"/>
    <p:sldId id="300" r:id="rId27"/>
    <p:sldId id="302" r:id="rId28"/>
    <p:sldId id="304" r:id="rId29"/>
    <p:sldId id="305" r:id="rId30"/>
    <p:sldId id="306" r:id="rId31"/>
    <p:sldId id="308" r:id="rId32"/>
    <p:sldId id="309" r:id="rId33"/>
    <p:sldId id="311" r:id="rId34"/>
    <p:sldId id="313" r:id="rId35"/>
    <p:sldId id="315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869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Gynecology  imaging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una</a:t>
            </a:r>
            <a:r>
              <a:rPr lang="en-US" dirty="0" smtClean="0"/>
              <a:t> AGZ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64508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Follicular patterns of distribution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 rtl="0">
              <a:buFont typeface="+mj-lt"/>
              <a:buAutoNum type="arabicPeriod"/>
            </a:pPr>
            <a:r>
              <a:rPr lang="en-US" dirty="0" smtClean="0"/>
              <a:t>Normal ….multiple follicles of variable size distributed within the  ovarian matrix ( stroma )…during  menstrual cycle  …there will be change in size of one or more follicles  to become a  </a:t>
            </a:r>
            <a:r>
              <a:rPr lang="en-US" b="1" dirty="0" smtClean="0">
                <a:solidFill>
                  <a:srgbClr val="92D050"/>
                </a:solidFill>
              </a:rPr>
              <a:t>dominant follicle  (</a:t>
            </a:r>
            <a:r>
              <a:rPr lang="en-US" b="1" dirty="0">
                <a:solidFill>
                  <a:srgbClr val="92D050"/>
                </a:solidFill>
              </a:rPr>
              <a:t>D</a:t>
            </a:r>
            <a:r>
              <a:rPr lang="en-US" b="1" dirty="0" smtClean="0">
                <a:solidFill>
                  <a:srgbClr val="92D050"/>
                </a:solidFill>
              </a:rPr>
              <a:t>F) which grow and rupture to release the oocytes at mid cycle .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92D050"/>
                </a:solidFill>
              </a:rPr>
              <a:t>  </a:t>
            </a:r>
          </a:p>
          <a:p>
            <a:pPr marL="457200" indent="-457200" algn="l" rtl="0">
              <a:buFont typeface="+mj-lt"/>
              <a:buAutoNum type="arabicPeriod"/>
            </a:pPr>
            <a:endParaRPr lang="en-US" b="1" dirty="0" smtClean="0">
              <a:solidFill>
                <a:srgbClr val="92D050"/>
              </a:solidFill>
            </a:endParaRPr>
          </a:p>
          <a:p>
            <a:pPr marL="457200" indent="-457200" algn="l" rtl="0">
              <a:buFont typeface="+mj-lt"/>
              <a:buAutoNum type="arabicPeriod"/>
            </a:pPr>
            <a:endParaRPr lang="ar-IQ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050" y="3799490"/>
            <a:ext cx="5920025" cy="30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1157288"/>
            <a:ext cx="10772775" cy="49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7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Ultrasound ovulation monitoring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378252"/>
          </a:xfrm>
        </p:spPr>
        <p:txBody>
          <a:bodyPr/>
          <a:lstStyle/>
          <a:p>
            <a:pPr algn="l" rtl="0"/>
            <a:r>
              <a:rPr lang="en-US" dirty="0" smtClean="0"/>
              <a:t> </a:t>
            </a:r>
            <a:r>
              <a:rPr lang="en-US" sz="3600" dirty="0" smtClean="0"/>
              <a:t>u may start at day 3 or day 5 of the </a:t>
            </a:r>
            <a:r>
              <a:rPr lang="en-US" sz="3600" dirty="0" err="1" smtClean="0"/>
              <a:t>mens</a:t>
            </a:r>
            <a:r>
              <a:rPr lang="en-US" sz="3600" dirty="0" smtClean="0"/>
              <a:t>. Cycle and repeat U/s  every other day…check the no. and shape of  follicles seen in each ovary </a:t>
            </a:r>
          </a:p>
          <a:p>
            <a:pPr algn="l" rtl="0"/>
            <a:r>
              <a:rPr lang="en-US" sz="3600" dirty="0" smtClean="0"/>
              <a:t>Others start at day 11  of cycle and monitor every other day </a:t>
            </a:r>
          </a:p>
          <a:p>
            <a:pPr algn="l" rtl="0"/>
            <a:r>
              <a:rPr lang="en-US" sz="3600" dirty="0"/>
              <a:t> </a:t>
            </a:r>
            <a:r>
              <a:rPr lang="en-US" sz="3600" dirty="0" smtClean="0"/>
              <a:t> the ova enlarge  2 or 3 mm / day </a:t>
            </a:r>
            <a:r>
              <a:rPr lang="en-US" dirty="0" smtClean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6478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Rectangle 3"/>
          <p:cNvSpPr/>
          <p:nvPr/>
        </p:nvSpPr>
        <p:spPr>
          <a:xfrm>
            <a:off x="3048000" y="2690336"/>
            <a:ext cx="83977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Once it reach 16 mm which is seen at  the time of ovulation </a:t>
            </a:r>
          </a:p>
          <a:p>
            <a:r>
              <a:rPr lang="en-US" sz="3200" dirty="0"/>
              <a:t>Start monitoring every day …DF = 18 – 23 mm</a:t>
            </a:r>
          </a:p>
          <a:p>
            <a:r>
              <a:rPr lang="en-US" sz="3200" dirty="0"/>
              <a:t>If being larger it will have less chance to be fertilized or it may turn in to a  follicular  cyst  which may dis appear at the next cycle 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146490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9" y="753228"/>
            <a:ext cx="9029700" cy="560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6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1157288"/>
            <a:ext cx="10772775" cy="49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4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42925"/>
            <a:ext cx="10429875" cy="552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0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2</a:t>
            </a:r>
            <a:r>
              <a:rPr lang="en-US" dirty="0" smtClean="0"/>
              <a:t>. Hemorrhagic cyst …when follicular cyst bleed.</a:t>
            </a:r>
          </a:p>
          <a:p>
            <a:pPr marL="0" indent="0" algn="l" rtl="0">
              <a:buNone/>
            </a:pPr>
            <a:r>
              <a:rPr lang="en-US" dirty="0" smtClean="0"/>
              <a:t>3. Endometrial cyst  (endometrioma ) …endometrial tissue grow in the ovaries . Effect young ladies .</a:t>
            </a:r>
          </a:p>
          <a:p>
            <a:pPr marL="0" indent="0" algn="l" rtl="0">
              <a:buNone/>
            </a:pPr>
            <a:r>
              <a:rPr lang="en-US" dirty="0" smtClean="0"/>
              <a:t>4.Polycyctic ovary syndrome … with multiple follicles showing peripheral distribution + enlarged ovaries  but may have normal volume ovaries.</a:t>
            </a:r>
          </a:p>
          <a:p>
            <a:pPr marL="0" indent="0" algn="l" rtl="0">
              <a:buNone/>
            </a:pPr>
            <a:r>
              <a:rPr lang="en-US" dirty="0" smtClean="0"/>
              <a:t>5. Dermoid cyst (mature teratoma )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12061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cyst .. echo free fluid  contents, thin wall 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813" y="2117056"/>
            <a:ext cx="5486875" cy="40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Hemorrhagic cyst … layering of echo debris , variable wall thickness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474" y="2006763"/>
            <a:ext cx="5486875" cy="3929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48" y="1873401"/>
            <a:ext cx="4777026" cy="38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6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Ultrasound in gynecology </a:t>
            </a:r>
            <a:endParaRPr lang="ar-IQ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834166"/>
            <a:ext cx="9613861" cy="4909534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Observations . ..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800" dirty="0" smtClean="0"/>
              <a:t>Identify the bladder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800" dirty="0" smtClean="0"/>
              <a:t>Uterus size    , position anti-</a:t>
            </a:r>
            <a:r>
              <a:rPr lang="en-US" sz="2800" dirty="0" err="1" smtClean="0"/>
              <a:t>verted</a:t>
            </a:r>
            <a:r>
              <a:rPr lang="en-US" sz="2800" dirty="0" smtClean="0"/>
              <a:t>  A/V , retro-</a:t>
            </a:r>
            <a:r>
              <a:rPr lang="en-US" sz="2800" dirty="0" err="1" smtClean="0"/>
              <a:t>verted</a:t>
            </a:r>
            <a:r>
              <a:rPr lang="en-US" sz="2800" dirty="0" smtClean="0"/>
              <a:t> R/V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800" dirty="0" smtClean="0"/>
              <a:t>Myometrium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800" dirty="0" smtClean="0"/>
              <a:t>Endometrial thickness and lining ( normal smooth ,or irregular )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800" dirty="0" smtClean="0"/>
              <a:t>Look at the ovaries on both sides ( about 3 x 2.5 x1.5 cm  during reproductive age)...</a:t>
            </a:r>
            <a:r>
              <a:rPr lang="en-US" sz="2800" dirty="0" smtClean="0">
                <a:solidFill>
                  <a:srgbClr val="92D050"/>
                </a:solidFill>
              </a:rPr>
              <a:t> …but smaller in young girls and in menopause </a:t>
            </a:r>
            <a:r>
              <a:rPr lang="en-US" sz="2800" dirty="0" smtClean="0"/>
              <a:t>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800" dirty="0" smtClean="0"/>
              <a:t>If any </a:t>
            </a:r>
            <a:r>
              <a:rPr lang="en-US" sz="2800" dirty="0" err="1" smtClean="0"/>
              <a:t>adnexial</a:t>
            </a:r>
            <a:r>
              <a:rPr lang="en-US" sz="2800" dirty="0" smtClean="0"/>
              <a:t> masses (  an area of connective tissue which connect the uterus to the ovaries and fallopian tubes  ).</a:t>
            </a:r>
          </a:p>
          <a:p>
            <a:pPr algn="l" rtl="0"/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05593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Endometrial cyst –variable appearance …</a:t>
            </a:r>
            <a:r>
              <a:rPr lang="en-US" dirty="0" err="1" smtClean="0"/>
              <a:t>unilocular</a:t>
            </a:r>
            <a:r>
              <a:rPr lang="en-US" dirty="0" smtClean="0"/>
              <a:t> , </a:t>
            </a:r>
            <a:r>
              <a:rPr lang="en-US" dirty="0" err="1" smtClean="0"/>
              <a:t>multilocular</a:t>
            </a:r>
            <a:r>
              <a:rPr lang="en-US" dirty="0" smtClean="0"/>
              <a:t> , cystic –solid component , pure solid lesions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148" y="3114760"/>
            <a:ext cx="6588672" cy="328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8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Polycystic ovary syndrome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687" y="1714500"/>
            <a:ext cx="5607401" cy="4856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089" y="1487585"/>
            <a:ext cx="5014395" cy="50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8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PCO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Rectangle 3"/>
          <p:cNvSpPr/>
          <p:nvPr/>
        </p:nvSpPr>
        <p:spPr>
          <a:xfrm>
            <a:off x="3048000" y="2690336"/>
            <a:ext cx="877613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Is the presence of  more than 12  follicles in each ovary , but each being  less than 10 mm ,with large ovarian volume .</a:t>
            </a:r>
          </a:p>
          <a:p>
            <a:r>
              <a:rPr lang="en-US" sz="3200" dirty="0" smtClean="0"/>
              <a:t>There is no test that definitely diagnose PCO , but medical history of wt. gain , menstrual periods irregularities   and  physical sign examination of pattern of hair distribution , acne and insulin resistance 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18523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 </a:t>
            </a:r>
            <a:r>
              <a:rPr lang="en-US" smtClean="0"/>
              <a:t>cystic ovary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600200"/>
            <a:ext cx="8401050" cy="475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Dermoid cyst  …. Variable appearance …it show  fatty material best seen on  MRI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155" y="2438400"/>
            <a:ext cx="5486875" cy="37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C000"/>
                </a:solidFill>
                <a:latin typeface="Algerian" panose="04020705040A02060702" pitchFamily="82" charset="0"/>
              </a:rPr>
              <a:t>what about Ovarian cyst diagnosed  during pregnancy ?</a:t>
            </a:r>
            <a:endParaRPr lang="ar-IQ" b="1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834166"/>
            <a:ext cx="9613861" cy="4866672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2800" dirty="0" smtClean="0"/>
              <a:t>The cyst should be managed conservatively by routine U/S  …spacing between each  study is based upon the growth rate  at each examination …reevaluation may be around every one  month</a:t>
            </a: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1.Corpus luteal cyst  </a:t>
            </a:r>
            <a:r>
              <a:rPr lang="en-US" sz="2800" dirty="0" smtClean="0"/>
              <a:t>during pregnancy is a physiological cyst which secret progesterone …it may persist as far as 12 wks.</a:t>
            </a: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2.Large cysts discovered during pregnancy </a:t>
            </a:r>
            <a:r>
              <a:rPr lang="en-US" sz="2800" dirty="0" smtClean="0"/>
              <a:t>that do not regress in size after the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trimester  ,</a:t>
            </a:r>
            <a:r>
              <a:rPr lang="en-US" sz="2800" dirty="0"/>
              <a:t>b</a:t>
            </a:r>
            <a:r>
              <a:rPr lang="en-US" sz="2800" dirty="0" smtClean="0"/>
              <a:t>eing &gt; 6 cm may complicate  in to </a:t>
            </a:r>
            <a:r>
              <a:rPr lang="en-US" sz="2800" b="1" dirty="0" smtClean="0">
                <a:solidFill>
                  <a:srgbClr val="7030A0"/>
                </a:solidFill>
              </a:rPr>
              <a:t>torsion ,rupture </a:t>
            </a:r>
            <a:r>
              <a:rPr lang="en-US" sz="2800" dirty="0" smtClean="0">
                <a:solidFill>
                  <a:srgbClr val="7030A0"/>
                </a:solidFill>
              </a:rPr>
              <a:t>, </a:t>
            </a:r>
            <a:r>
              <a:rPr lang="en-US" sz="2800" b="1" dirty="0" smtClean="0">
                <a:solidFill>
                  <a:srgbClr val="7030A0"/>
                </a:solidFill>
              </a:rPr>
              <a:t>intra-cyst bleeding  </a:t>
            </a:r>
            <a:r>
              <a:rPr lang="en-US" sz="2800" dirty="0" smtClean="0"/>
              <a:t>…with  possible high rate of abortion</a:t>
            </a:r>
          </a:p>
          <a:p>
            <a:pPr marL="457200" indent="-457200" algn="l" rtl="0">
              <a:buFont typeface="+mj-lt"/>
              <a:buAutoNum type="arabicPeriod"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29207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228724"/>
            <a:ext cx="9613861" cy="5357813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dirty="0" smtClean="0"/>
              <a:t>3. </a:t>
            </a:r>
            <a:r>
              <a:rPr lang="en-US" sz="3600" b="1" dirty="0" smtClean="0">
                <a:solidFill>
                  <a:srgbClr val="7030A0"/>
                </a:solidFill>
              </a:rPr>
              <a:t>Dermoid cyst ,</a:t>
            </a:r>
          </a:p>
          <a:p>
            <a:pPr marL="0" indent="0" algn="l" rtl="0">
              <a:buNone/>
            </a:pPr>
            <a:r>
              <a:rPr lang="en-US" sz="3600" b="1" dirty="0"/>
              <a:t>4</a:t>
            </a:r>
            <a:r>
              <a:rPr lang="en-US" sz="3600" b="1" dirty="0" smtClean="0">
                <a:solidFill>
                  <a:srgbClr val="7030A0"/>
                </a:solidFill>
              </a:rPr>
              <a:t>. endomatrioma</a:t>
            </a:r>
          </a:p>
          <a:p>
            <a:pPr marL="0" indent="0" algn="l" rtl="0">
              <a:buNone/>
            </a:pPr>
            <a:r>
              <a:rPr lang="en-US" sz="3600" dirty="0"/>
              <a:t>5</a:t>
            </a:r>
            <a:r>
              <a:rPr lang="en-US" sz="3600" dirty="0" smtClean="0"/>
              <a:t>. Rarely …  </a:t>
            </a:r>
            <a:r>
              <a:rPr lang="en-US" sz="3600" b="1" dirty="0" smtClean="0">
                <a:solidFill>
                  <a:srgbClr val="7030A0"/>
                </a:solidFill>
              </a:rPr>
              <a:t>ectopic pregnancy </a:t>
            </a:r>
            <a:r>
              <a:rPr lang="en-US" sz="3600" dirty="0" smtClean="0"/>
              <a:t>coexist with normal intra uterine pregnancy .</a:t>
            </a:r>
          </a:p>
          <a:p>
            <a:pPr marL="0" indent="0" algn="l" rtl="0">
              <a:buNone/>
            </a:pPr>
            <a:r>
              <a:rPr lang="en-US" sz="3600" dirty="0" smtClean="0"/>
              <a:t>Ovarian cysts management during pregnancy should be discussed individually for each patient </a:t>
            </a:r>
            <a:r>
              <a:rPr lang="en-US" sz="3600" smtClean="0"/>
              <a:t>, careful </a:t>
            </a:r>
            <a:r>
              <a:rPr lang="en-US" sz="3600" dirty="0" smtClean="0"/>
              <a:t>evaluation needed  to identify patients who need surgery or laparoscopy   from those  where </a:t>
            </a:r>
            <a:r>
              <a:rPr lang="en-US" sz="3600" dirty="0" smtClean="0">
                <a:solidFill>
                  <a:srgbClr val="00B0F0"/>
                </a:solidFill>
              </a:rPr>
              <a:t>a  ‘wait –and – see ’  </a:t>
            </a:r>
            <a:r>
              <a:rPr lang="en-US" sz="3600" dirty="0" smtClean="0"/>
              <a:t>strategy is followed</a:t>
            </a:r>
            <a:endParaRPr lang="ar-IQ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5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Uterine fibroids (leiomyoma's) 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521127"/>
          </a:xfrm>
        </p:spPr>
        <p:txBody>
          <a:bodyPr>
            <a:normAutofit/>
          </a:bodyPr>
          <a:lstStyle/>
          <a:p>
            <a:pPr algn="l" rtl="0"/>
            <a:r>
              <a:rPr lang="en-US" sz="3600" dirty="0" smtClean="0"/>
              <a:t>Non cancerous growths of the uterus ..appear during child bearing age …they almost never develop in to cancers ,they range in size ,with variable positions .</a:t>
            </a:r>
          </a:p>
          <a:p>
            <a:pPr algn="l" rtl="0"/>
            <a:r>
              <a:rPr lang="en-US" sz="3600" dirty="0" smtClean="0"/>
              <a:t>Clinical presentation depends on the size of the fibroid and  location….they may be non- symptomatic discovered by pelvic exam . Or U/S</a:t>
            </a:r>
            <a:r>
              <a:rPr lang="en-US" sz="3200" dirty="0" smtClean="0"/>
              <a:t>.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380539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symptoms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Submucosal fibroid  ----- heavy bleeding ..recurrent abortion , preterm labor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Pedunculated fibroid may  twist  and present with acute abdomen.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Large size fibroids according to location will cause pressure upon the relevant adjacent organ .ex urine retention , frequency, bowl function difficulties  </a:t>
            </a:r>
            <a:endParaRPr lang="ar-IQ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1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300" y="1348703"/>
            <a:ext cx="5486875" cy="43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7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Rectangle 3"/>
          <p:cNvSpPr/>
          <p:nvPr/>
        </p:nvSpPr>
        <p:spPr>
          <a:xfrm>
            <a:off x="3048000" y="3105835"/>
            <a:ext cx="767255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7. </a:t>
            </a:r>
            <a:r>
              <a:rPr lang="en-US" sz="4000" dirty="0"/>
              <a:t>Color Doppler  …vascular flow in pelvic vessels </a:t>
            </a:r>
          </a:p>
          <a:p>
            <a:r>
              <a:rPr lang="en-US" sz="4000" dirty="0"/>
              <a:t>8 .check the region of pouch of dogluse for free fluid </a:t>
            </a:r>
            <a:endParaRPr lang="ar-IQ" sz="4000" dirty="0"/>
          </a:p>
        </p:txBody>
      </p:sp>
    </p:spTree>
    <p:extLst>
      <p:ext uri="{BB962C8B-B14F-4D97-AF65-F5344CB8AC3E}">
        <p14:creationId xmlns:p14="http://schemas.microsoft.com/office/powerpoint/2010/main" val="91464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1729584"/>
            <a:ext cx="5486875" cy="4328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196" y="1729584"/>
            <a:ext cx="5486875" cy="42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5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99" y="1834166"/>
            <a:ext cx="5486875" cy="3780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987" y="1834166"/>
            <a:ext cx="5486875" cy="34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9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1257300"/>
            <a:ext cx="9613861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9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24" y="777002"/>
            <a:ext cx="5486875" cy="5159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799" y="753228"/>
            <a:ext cx="5486875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3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How do fibroid behave during pregnancy ?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149652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 </a:t>
            </a:r>
            <a:r>
              <a:rPr lang="en-US" sz="3600" b="1" dirty="0" smtClean="0">
                <a:solidFill>
                  <a:srgbClr val="92D050"/>
                </a:solidFill>
              </a:rPr>
              <a:t>fibroids are modified  during  pregnancy , They significantly increase in size during early pregnancy,  and then decrease in the third trimester , 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however, the majority do not change in size .</a:t>
            </a:r>
            <a:r>
              <a:rPr lang="en-US" sz="3600" b="1" dirty="0" smtClean="0">
                <a:solidFill>
                  <a:srgbClr val="92D050"/>
                </a:solidFill>
              </a:rPr>
              <a:t> most women will have regular pregnancy but some may express  complications ex. bleeding ,preterm labor and miscarriage. </a:t>
            </a:r>
            <a:endParaRPr lang="ar-IQ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7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850" y="753228"/>
            <a:ext cx="9572625" cy="59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uterus 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38400"/>
            <a:ext cx="8770571" cy="4214648"/>
          </a:xfrm>
        </p:spPr>
        <p:txBody>
          <a:bodyPr>
            <a:normAutofit/>
          </a:bodyPr>
          <a:lstStyle/>
          <a:p>
            <a:pPr algn="l" rtl="0"/>
            <a:r>
              <a:rPr lang="en-US" sz="4000" dirty="0" smtClean="0"/>
              <a:t>Has a normal inverted pear shape ,  . The endometrium is smooth and regular  with measurements ranging from 3 – 12 mm  during the menstrual cycle  </a:t>
            </a:r>
            <a:endParaRPr lang="ar-IQ" sz="4000" dirty="0"/>
          </a:p>
        </p:txBody>
      </p:sp>
    </p:spTree>
    <p:extLst>
      <p:ext uri="{BB962C8B-B14F-4D97-AF65-F5344CB8AC3E}">
        <p14:creationId xmlns:p14="http://schemas.microsoft.com/office/powerpoint/2010/main" val="183046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874" y="3405841"/>
            <a:ext cx="6039326" cy="3299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" y="3405841"/>
            <a:ext cx="5486875" cy="345215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33700" y="1166648"/>
            <a:ext cx="8770571" cy="4923256"/>
          </a:xfrm>
        </p:spPr>
        <p:txBody>
          <a:bodyPr/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6745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Ultrasound measurements  of  ET during menstrual cycle 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30" y="1967666"/>
            <a:ext cx="9763842" cy="518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8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ovaries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The average range in size 3.5 x 2.5 x 1.5 cm  . Vol. about 20 </a:t>
            </a:r>
            <a:r>
              <a:rPr lang="en-US" sz="2800" dirty="0" err="1" smtClean="0"/>
              <a:t>cucm</a:t>
            </a:r>
            <a:endParaRPr lang="en-US" sz="2800" dirty="0" smtClean="0"/>
          </a:p>
          <a:p>
            <a:pPr algn="l" rtl="0"/>
            <a:r>
              <a:rPr lang="en-US" sz="2800" dirty="0" smtClean="0"/>
              <a:t>After menopause  the ovary is generally smaller in size  volume about 10 </a:t>
            </a:r>
            <a:r>
              <a:rPr lang="en-US" sz="2800" dirty="0" err="1" smtClean="0"/>
              <a:t>cucm</a:t>
            </a:r>
            <a:endParaRPr lang="en-US" sz="2800" dirty="0" smtClean="0"/>
          </a:p>
          <a:p>
            <a:pPr algn="l" rtl="0"/>
            <a:r>
              <a:rPr lang="en-US" sz="2800" dirty="0" smtClean="0"/>
              <a:t>Small ovaries  at menopause ,which do not show up on US study  probably getting too  small  and are not likely to be cancerous 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96039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Anatomically  , each ovary showing stroma and follicles , during  child bearing age ,    these follicles vary in size  during menstrual cycle  , each ovary show variable component of stromal or follicular pattern , </a:t>
            </a: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247728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637" y="753228"/>
            <a:ext cx="7096363" cy="5561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300" y="753228"/>
            <a:ext cx="5486875" cy="556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119</TotalTime>
  <Words>897</Words>
  <Application>Microsoft Office PowerPoint</Application>
  <PresentationFormat>Widescreen</PresentationFormat>
  <Paragraphs>61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Algerian</vt:lpstr>
      <vt:lpstr>Arial</vt:lpstr>
      <vt:lpstr>Calibri</vt:lpstr>
      <vt:lpstr>Century Schoolbook</vt:lpstr>
      <vt:lpstr>Corbel</vt:lpstr>
      <vt:lpstr>Times New Roman</vt:lpstr>
      <vt:lpstr>Feathered</vt:lpstr>
      <vt:lpstr>Gynecology  imaging</vt:lpstr>
      <vt:lpstr>Ultrasound in gynecology </vt:lpstr>
      <vt:lpstr>PowerPoint Presentation</vt:lpstr>
      <vt:lpstr>The uterus </vt:lpstr>
      <vt:lpstr>PowerPoint Presentation</vt:lpstr>
      <vt:lpstr>Ultrasound measurements  of  ET during menstrual cycle  </vt:lpstr>
      <vt:lpstr>The ovaries</vt:lpstr>
      <vt:lpstr>PowerPoint Presentation</vt:lpstr>
      <vt:lpstr>PowerPoint Presentation</vt:lpstr>
      <vt:lpstr>Follicular patterns of distribution </vt:lpstr>
      <vt:lpstr>PowerPoint Presentation</vt:lpstr>
      <vt:lpstr>Ultrasound ovulation monitoring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Simple cyst .. echo free fluid  contents, thin wall  </vt:lpstr>
      <vt:lpstr>Hemorrhagic cyst … layering of echo debris , variable wall thickness</vt:lpstr>
      <vt:lpstr>Endometrial cyst –variable appearance …unilocular , multilocular , cystic –solid component , pure solid lesions </vt:lpstr>
      <vt:lpstr>Polycystic ovary syndrome</vt:lpstr>
      <vt:lpstr>PCO</vt:lpstr>
      <vt:lpstr>Poly cystic ovary</vt:lpstr>
      <vt:lpstr>Dermoid cyst  …. Variable appearance …it show  fatty material best seen on  MRI </vt:lpstr>
      <vt:lpstr> what about Ovarian cyst diagnosed  during pregnancy ?</vt:lpstr>
      <vt:lpstr>PowerPoint Presentation</vt:lpstr>
      <vt:lpstr>Uterine fibroids (leiomyoma's) </vt:lpstr>
      <vt:lpstr>symptoms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fibroid behave during pregnancy ?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Gynecology  imaging</dc:title>
  <dc:creator>ALRWASE</dc:creator>
  <cp:lastModifiedBy>ALRWASE</cp:lastModifiedBy>
  <cp:revision>20</cp:revision>
  <dcterms:created xsi:type="dcterms:W3CDTF">2020-05-03T17:36:46Z</dcterms:created>
  <dcterms:modified xsi:type="dcterms:W3CDTF">2020-05-03T19:45:24Z</dcterms:modified>
</cp:coreProperties>
</file>