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6" r:id="rId7"/>
    <p:sldId id="263" r:id="rId8"/>
    <p:sldId id="264" r:id="rId9"/>
    <p:sldId id="267" r:id="rId10"/>
    <p:sldId id="268" r:id="rId11"/>
    <p:sldId id="270" r:id="rId12"/>
    <p:sldId id="274" r:id="rId13"/>
    <p:sldId id="275" r:id="rId14"/>
    <p:sldId id="272" r:id="rId15"/>
    <p:sldId id="273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8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4714781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Plain abdominal radiography in infants and children </a:t>
            </a:r>
            <a:endParaRPr lang="ar-IQ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 </a:t>
            </a:r>
            <a:r>
              <a:rPr lang="en-US" dirty="0" err="1" smtClean="0"/>
              <a:t>Muna</a:t>
            </a:r>
            <a:r>
              <a:rPr lang="en-US" dirty="0" smtClean="0"/>
              <a:t>  AGZ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537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9159" y="568345"/>
            <a:ext cx="6565112" cy="1560716"/>
          </a:xfrm>
        </p:spPr>
        <p:txBody>
          <a:bodyPr/>
          <a:lstStyle/>
          <a:p>
            <a:r>
              <a:rPr lang="en-US" dirty="0" smtClean="0"/>
              <a:t>Gas less abdomen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322" y="2233913"/>
            <a:ext cx="7004949" cy="3855991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   </a:t>
            </a:r>
            <a:r>
              <a:rPr lang="en-US" sz="3200" dirty="0" smtClean="0"/>
              <a:t>distended   abdomen  manifested by rounded external contour with only faint gas seen in the lower pelvic cavity on the LT side  suggestive of </a:t>
            </a:r>
            <a:r>
              <a:rPr lang="en-US" sz="3200" dirty="0" smtClean="0">
                <a:solidFill>
                  <a:srgbClr val="FF0000"/>
                </a:solidFill>
              </a:rPr>
              <a:t>esophageal atresia </a:t>
            </a:r>
          </a:p>
          <a:p>
            <a:pPr algn="l" rtl="0"/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 possibility  </a:t>
            </a:r>
            <a:r>
              <a:rPr lang="en-US" sz="3200" dirty="0" smtClean="0">
                <a:solidFill>
                  <a:srgbClr val="FF0000"/>
                </a:solidFill>
              </a:rPr>
              <a:t>severe hydrops </a:t>
            </a:r>
            <a:r>
              <a:rPr lang="en-US" sz="3200" dirty="0" err="1" smtClean="0">
                <a:solidFill>
                  <a:srgbClr val="FF0000"/>
                </a:solidFill>
              </a:rPr>
              <a:t>fetalis</a:t>
            </a:r>
            <a:r>
              <a:rPr lang="en-US" sz="3200" dirty="0" smtClean="0">
                <a:solidFill>
                  <a:srgbClr val="FF0000"/>
                </a:solidFill>
              </a:rPr>
              <a:t>  with ascites </a:t>
            </a:r>
            <a:endParaRPr lang="ar-IQ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9124" y="-1647001"/>
            <a:ext cx="5926238" cy="773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2643" y="568345"/>
            <a:ext cx="6541628" cy="1179432"/>
          </a:xfrm>
        </p:spPr>
        <p:txBody>
          <a:bodyPr>
            <a:noAutofit/>
          </a:bodyPr>
          <a:lstStyle/>
          <a:p>
            <a:pPr rtl="0"/>
            <a:r>
              <a:rPr lang="en-US" sz="3600" dirty="0" smtClean="0"/>
              <a:t>Single bubble sign with no distal gas suggest gastric outlet obstruction</a:t>
            </a: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2643" y="2438400"/>
            <a:ext cx="6541628" cy="3651504"/>
          </a:xfrm>
        </p:spPr>
        <p:txBody>
          <a:bodyPr>
            <a:normAutofit/>
          </a:bodyPr>
          <a:lstStyle/>
          <a:p>
            <a:pPr algn="l" rtl="0"/>
            <a:r>
              <a:rPr lang="en-US" sz="3600" b="1" dirty="0" smtClean="0">
                <a:solidFill>
                  <a:srgbClr val="FF0000"/>
                </a:solidFill>
              </a:rPr>
              <a:t>Congenital hypertrophic pyloric stenosis </a:t>
            </a:r>
          </a:p>
          <a:p>
            <a:pPr algn="l" rtl="0"/>
            <a:r>
              <a:rPr lang="en-US" sz="3600" dirty="0" smtClean="0"/>
              <a:t>Other possibility</a:t>
            </a:r>
          </a:p>
          <a:p>
            <a:pPr algn="l" rtl="0"/>
            <a:r>
              <a:rPr lang="en-US" sz="3600" b="1" dirty="0" smtClean="0">
                <a:solidFill>
                  <a:srgbClr val="FF0000"/>
                </a:solidFill>
              </a:rPr>
              <a:t>Gastric volvulus   </a:t>
            </a:r>
          </a:p>
          <a:p>
            <a:pPr algn="l" rtl="0"/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ar-IQ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991" y="-1367200"/>
            <a:ext cx="5471634" cy="97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970" y="568345"/>
            <a:ext cx="4192301" cy="1560716"/>
          </a:xfrm>
        </p:spPr>
        <p:txBody>
          <a:bodyPr/>
          <a:lstStyle/>
          <a:p>
            <a:r>
              <a:rPr lang="en-US" dirty="0" smtClean="0"/>
              <a:t>Duodenal atresia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970" y="2438400"/>
            <a:ext cx="4192301" cy="3651504"/>
          </a:xfrm>
        </p:spPr>
        <p:txBody>
          <a:bodyPr>
            <a:normAutofit/>
          </a:bodyPr>
          <a:lstStyle/>
          <a:p>
            <a:pPr algn="l" rtl="0"/>
            <a:r>
              <a:rPr lang="en-US" sz="4800" dirty="0" smtClean="0">
                <a:solidFill>
                  <a:srgbClr val="FF0000"/>
                </a:solidFill>
              </a:rPr>
              <a:t>Double bubble sign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479" y="380180"/>
            <a:ext cx="3744892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942" y="380180"/>
            <a:ext cx="417958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4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5465" y="568345"/>
            <a:ext cx="5568806" cy="1560716"/>
          </a:xfrm>
        </p:spPr>
        <p:txBody>
          <a:bodyPr/>
          <a:lstStyle/>
          <a:p>
            <a:pPr rtl="0"/>
            <a:r>
              <a:rPr lang="en-US" dirty="0" smtClean="0"/>
              <a:t>Triple bubble sign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5465" y="2438400"/>
            <a:ext cx="5568806" cy="365150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  Jejunal atresia</a:t>
            </a:r>
            <a:endParaRPr lang="ar-IQ" sz="6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35465" cy="95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20968"/>
            <a:ext cx="8129852" cy="1443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40924" cy="550752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51283" y="1458411"/>
            <a:ext cx="7352988" cy="4631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92D050"/>
                </a:solidFill>
              </a:rPr>
              <a:t>Free peritoneal air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92D050"/>
                </a:solidFill>
              </a:rPr>
              <a:t>Ascites, calcification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92D050"/>
                </a:solidFill>
              </a:rPr>
              <a:t>Mural air (pneumatosis </a:t>
            </a:r>
            <a:r>
              <a:rPr lang="en-US" sz="2800" b="1" dirty="0" err="1" smtClean="0">
                <a:solidFill>
                  <a:srgbClr val="92D050"/>
                </a:solidFill>
              </a:rPr>
              <a:t>intestinali</a:t>
            </a:r>
            <a:r>
              <a:rPr lang="en-US" sz="2800" b="1" dirty="0" smtClean="0">
                <a:solidFill>
                  <a:srgbClr val="92D050"/>
                </a:solidFill>
              </a:rPr>
              <a:t> 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92D050"/>
                </a:solidFill>
              </a:rPr>
              <a:t>Organomegaly</a:t>
            </a:r>
            <a:r>
              <a:rPr lang="en-US" sz="2800" b="1" dirty="0" smtClean="0">
                <a:solidFill>
                  <a:srgbClr val="92D050"/>
                </a:solidFill>
              </a:rPr>
              <a:t> displacing bowl loops.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Mechanical obstruction (showing step ladder fluid level configuration 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92D050"/>
                </a:solidFill>
              </a:rPr>
              <a:t>Gastro enteritis causing  Adynamic paralytic ileus </a:t>
            </a:r>
          </a:p>
          <a:p>
            <a:pPr marL="514350" indent="-514350" algn="l" rtl="0">
              <a:buFont typeface="+mj-lt"/>
              <a:buAutoNum type="arabicPeriod"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462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074" y="-2128516"/>
            <a:ext cx="8129852" cy="1111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68940"/>
            <a:ext cx="5471634" cy="975444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612523" y="1458411"/>
            <a:ext cx="6091747" cy="4631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2004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92D050"/>
                </a:solidFill>
              </a:rPr>
              <a:t>Free peritoneal air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92D050"/>
                </a:solidFill>
              </a:rPr>
              <a:t>Ascites, calcification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92D050"/>
                </a:solidFill>
              </a:rPr>
              <a:t>Mural air (pneumatosis </a:t>
            </a:r>
            <a:r>
              <a:rPr lang="en-US" sz="2800" b="1" dirty="0" err="1" smtClean="0">
                <a:solidFill>
                  <a:srgbClr val="92D050"/>
                </a:solidFill>
              </a:rPr>
              <a:t>intestinali</a:t>
            </a:r>
            <a:r>
              <a:rPr lang="en-US" sz="2800" b="1" dirty="0" smtClean="0">
                <a:solidFill>
                  <a:srgbClr val="92D050"/>
                </a:solidFill>
              </a:rPr>
              <a:t> 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92D050"/>
                </a:solidFill>
              </a:rPr>
              <a:t>Organomegaly</a:t>
            </a:r>
            <a:r>
              <a:rPr lang="en-US" sz="2800" b="1" dirty="0" smtClean="0">
                <a:solidFill>
                  <a:srgbClr val="92D050"/>
                </a:solidFill>
              </a:rPr>
              <a:t> displacing bowl loops.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Mechanical obstruction (showing step ladder fluid level configuration 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92D050"/>
                </a:solidFill>
              </a:rPr>
              <a:t>Gastro enteritis causing  Adynamic paralytic ileus </a:t>
            </a:r>
          </a:p>
          <a:p>
            <a:pPr marL="514350" indent="-514350" algn="l" rtl="0">
              <a:buFont typeface="+mj-lt"/>
              <a:buAutoNum type="arabicPeriod"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3414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876" y="1008993"/>
            <a:ext cx="4972395" cy="5080911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 smtClean="0">
                <a:solidFill>
                  <a:srgbClr val="FF0000"/>
                </a:solidFill>
              </a:rPr>
              <a:t>Erect film showing multiple short fluid level in the dilated small bowl loops with  absent colon gas which reflect dilatation of loops proximal to point of obstruction </a:t>
            </a:r>
            <a:endParaRPr lang="ar-IQ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273" y="0"/>
            <a:ext cx="6371946" cy="73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3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Adynamic obstruction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Clinical and radiological differentiation with mechanical obstruction is very  difficult .</a:t>
            </a:r>
          </a:p>
          <a:p>
            <a:pPr algn="l" rtl="0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But history of  medical disorders  as  sepsis,  electrolyte imbalance  may be present </a:t>
            </a:r>
          </a:p>
          <a:p>
            <a:pPr algn="l" rtl="0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Also more common with children with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anterocolitis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ar-IQ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5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Aim In Pediatric Radiology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684" y="2438400"/>
            <a:ext cx="11010588" cy="3651504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3600" dirty="0" smtClean="0"/>
              <a:t>1.</a:t>
            </a:r>
            <a:r>
              <a:rPr lang="en-US" dirty="0" smtClean="0"/>
              <a:t>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describe the normal  pattern gaseous distribution </a:t>
            </a:r>
          </a:p>
          <a:p>
            <a:pPr marL="0" indent="0" algn="l" rtl="0">
              <a:buNone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2 . Definite diagnostic tool  in certain pathologies </a:t>
            </a:r>
          </a:p>
          <a:p>
            <a:pPr marL="0" indent="0" algn="l" rtl="0">
              <a:buNone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3. early indicator to guide for further  investigations </a:t>
            </a:r>
            <a:endParaRPr lang="ar-IQ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intussusception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132" y="1560786"/>
            <a:ext cx="10301140" cy="5297214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smtClean="0">
                <a:solidFill>
                  <a:srgbClr val="FF0000"/>
                </a:solidFill>
              </a:rPr>
              <a:t>Classical traid  clinical presentation  is only seen in 20%</a:t>
            </a:r>
          </a:p>
          <a:p>
            <a:pPr algn="l" rtl="0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1 intermittent abdominal pain</a:t>
            </a:r>
          </a:p>
          <a:p>
            <a:pPr algn="l" rtl="0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2 vomiting </a:t>
            </a:r>
          </a:p>
          <a:p>
            <a:pPr algn="l" rtl="0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3 Right upper quad. Mass</a:t>
            </a:r>
          </a:p>
          <a:p>
            <a:pPr algn="l" rtl="0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With occult or gross blood seen with rectal examination   </a:t>
            </a:r>
          </a:p>
          <a:p>
            <a:pPr algn="l" rtl="0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The majority  are  infants and young children </a:t>
            </a:r>
            <a:endParaRPr lang="ar-IQ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Ultrasonography is the  first line imaging investigation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4" y="2270234"/>
            <a:ext cx="11262837" cy="4004442"/>
          </a:xfrm>
        </p:spPr>
        <p:txBody>
          <a:bodyPr/>
          <a:lstStyle/>
          <a:p>
            <a:pPr algn="l" rtl="0"/>
            <a:r>
              <a:rPr lang="en-US" dirty="0" smtClean="0"/>
              <a:t>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target sign</a:t>
            </a:r>
            <a:endParaRPr lang="ar-IQ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930" y="2129061"/>
            <a:ext cx="3900341" cy="3446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129" y="2129061"/>
            <a:ext cx="4114801" cy="370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6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Pseudo kidney sign</a:t>
            </a:r>
            <a:endParaRPr lang="ar-IQ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686" y="2438400"/>
            <a:ext cx="5830628" cy="40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562" y="136874"/>
            <a:ext cx="5486875" cy="65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620" y="185195"/>
            <a:ext cx="7257327" cy="5271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707" y="568345"/>
            <a:ext cx="4620564" cy="982663"/>
          </a:xfrm>
        </p:spPr>
        <p:txBody>
          <a:bodyPr>
            <a:noAutofit/>
          </a:bodyPr>
          <a:lstStyle/>
          <a:p>
            <a:r>
              <a:rPr lang="en-US" sz="3600" dirty="0" smtClean="0"/>
              <a:t>Normal appearance in children</a:t>
            </a: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2846" y="2257062"/>
            <a:ext cx="5521123" cy="3832841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rgbClr val="92D050"/>
                </a:solidFill>
              </a:rPr>
              <a:t>The borders of the soft tissue structures can  often be identified by the  fat  that surround them ,,,ex liver , spleen,  kidneys, psoas, muscles , stomach  gas, splenic flexure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A</a:t>
            </a:r>
            <a:r>
              <a:rPr lang="en-US" b="1" dirty="0" smtClean="0"/>
              <a:t>. </a:t>
            </a:r>
            <a:r>
              <a:rPr lang="en-US" b="1" dirty="0" smtClean="0">
                <a:solidFill>
                  <a:srgbClr val="FFC000"/>
                </a:solidFill>
              </a:rPr>
              <a:t>erect showing air in gastric fundus 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B . 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Supine showing gas in gastric antrum </a:t>
            </a:r>
            <a:endParaRPr lang="ar-IQ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6385" y="568345"/>
            <a:ext cx="4747886" cy="15607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Normal appearance in the neonate</a:t>
            </a:r>
            <a:endParaRPr lang="ar-IQ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882" y="568345"/>
            <a:ext cx="2988371" cy="365125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801072" y="1956122"/>
            <a:ext cx="9016680" cy="4170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Gas  filling of the </a:t>
            </a:r>
            <a:r>
              <a:rPr lang="en-US" sz="2800" b="1" dirty="0" smtClean="0">
                <a:solidFill>
                  <a:srgbClr val="92D050"/>
                </a:solidFill>
              </a:rPr>
              <a:t>small bowl  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seen within </a:t>
            </a:r>
            <a:r>
              <a:rPr lang="en-US" sz="3200" dirty="0" smtClean="0">
                <a:solidFill>
                  <a:srgbClr val="92D050"/>
                </a:solidFill>
              </a:rPr>
              <a:t>6</a:t>
            </a:r>
            <a:r>
              <a:rPr lang="en-US" sz="3200" b="1" dirty="0" smtClean="0">
                <a:solidFill>
                  <a:srgbClr val="92D050"/>
                </a:solidFill>
              </a:rPr>
              <a:t>hrs</a:t>
            </a:r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after birth and  In the </a:t>
            </a:r>
            <a:r>
              <a:rPr lang="en-US" sz="2800" b="1" dirty="0" smtClean="0">
                <a:solidFill>
                  <a:srgbClr val="92D050"/>
                </a:solidFill>
              </a:rPr>
              <a:t>large bowl  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within  </a:t>
            </a:r>
            <a:r>
              <a:rPr lang="en-US" sz="3200" b="1" dirty="0" smtClean="0">
                <a:solidFill>
                  <a:srgbClr val="92D050"/>
                </a:solidFill>
              </a:rPr>
              <a:t>12 – 14 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hr. after meconium passage …seen as </a:t>
            </a:r>
            <a:r>
              <a:rPr lang="en-US" sz="4000" b="1" dirty="0" smtClean="0">
                <a:solidFill>
                  <a:srgbClr val="92D050"/>
                </a:solidFill>
              </a:rPr>
              <a:t>closely apposed  multiple rounded or polyhedral lunacies …and can not differentiate between small and large bowl  on  frontal view </a:t>
            </a:r>
            <a:endParaRPr lang="ar-IQ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982663"/>
          </a:xfrm>
        </p:spPr>
        <p:txBody>
          <a:bodyPr/>
          <a:lstStyle/>
          <a:p>
            <a:r>
              <a:rPr lang="en-US" dirty="0" smtClean="0"/>
              <a:t>Abnormal  appearance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1458411"/>
            <a:ext cx="8770571" cy="4631494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92D050"/>
                </a:solidFill>
              </a:rPr>
              <a:t>Free peritoneal air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92D050"/>
                </a:solidFill>
              </a:rPr>
              <a:t>Ascites, calcification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92D050"/>
                </a:solidFill>
              </a:rPr>
              <a:t>Mural air (pneumatosis intestinali 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92D050"/>
                </a:solidFill>
              </a:rPr>
              <a:t>Organomegaly displacing bowl loops.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92D050"/>
                </a:solidFill>
              </a:rPr>
              <a:t>Mechanical obstruction (showing step ladder fluid level configuration 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92D050"/>
                </a:solidFill>
              </a:rPr>
              <a:t> Adynamic paralytic ileus ex. With GE , sepsis ,electrolyte imbalance  </a:t>
            </a:r>
          </a:p>
          <a:p>
            <a:pPr marL="514350" indent="-514350" algn="l" rtl="0">
              <a:buFont typeface="+mj-lt"/>
              <a:buAutoNum type="arabicPeriod"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475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644"/>
            <a:ext cx="4213185" cy="6261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011" y="-1968674"/>
            <a:ext cx="7358260" cy="1070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86855" y="409903"/>
            <a:ext cx="6517416" cy="5680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Free peritoneal air  ( mainly under the </a:t>
            </a:r>
            <a:r>
              <a:rPr lang="en-US" sz="2800" b="1" dirty="0" err="1" smtClean="0">
                <a:solidFill>
                  <a:srgbClr val="FF0000"/>
                </a:solidFill>
              </a:rPr>
              <a:t>Rt</a:t>
            </a:r>
            <a:r>
              <a:rPr lang="en-US" sz="2800" b="1" dirty="0" smtClean="0">
                <a:solidFill>
                  <a:srgbClr val="FF0000"/>
                </a:solidFill>
              </a:rPr>
              <a:t> hemidiaphragm  and Lt hypochondreal  region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92D050"/>
                </a:solidFill>
              </a:rPr>
              <a:t>Ascites, calcification  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92D050"/>
                </a:solidFill>
              </a:rPr>
              <a:t>Mural air (pneumatosis intestinal 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92D050"/>
                </a:solidFill>
              </a:rPr>
              <a:t>Organomegaly</a:t>
            </a:r>
            <a:r>
              <a:rPr lang="en-US" sz="2800" b="1" dirty="0" smtClean="0">
                <a:solidFill>
                  <a:srgbClr val="92D050"/>
                </a:solidFill>
              </a:rPr>
              <a:t> displacing bowl loops.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92D050"/>
                </a:solidFill>
              </a:rPr>
              <a:t>Mechanical obstruction (showing step ladder fluid level configuration 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92D050"/>
                </a:solidFill>
              </a:rPr>
              <a:t>Gastro enteritis causing  Adynamic paralytic ileus </a:t>
            </a:r>
          </a:p>
          <a:p>
            <a:pPr marL="514350" indent="-514350" algn="l" rtl="0">
              <a:buFont typeface="+mj-lt"/>
              <a:buAutoNum type="arabicPeriod"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962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207" y="2438400"/>
            <a:ext cx="7684064" cy="3651504"/>
          </a:xfrm>
        </p:spPr>
        <p:txBody>
          <a:bodyPr/>
          <a:lstStyle/>
          <a:p>
            <a:endParaRPr lang="ar-IQ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48097" y="568346"/>
            <a:ext cx="5608798" cy="5521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2004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92D050"/>
                </a:solidFill>
              </a:rPr>
              <a:t>Free peritoneal air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Ascites</a:t>
            </a:r>
            <a:r>
              <a:rPr lang="en-US" sz="2800" b="1" dirty="0" smtClean="0">
                <a:solidFill>
                  <a:srgbClr val="92D050"/>
                </a:solidFill>
              </a:rPr>
              <a:t>, calcification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92D050"/>
                </a:solidFill>
              </a:rPr>
              <a:t>Mural air (pneumatosis </a:t>
            </a:r>
            <a:r>
              <a:rPr lang="en-US" sz="2800" b="1" dirty="0" err="1" smtClean="0">
                <a:solidFill>
                  <a:srgbClr val="92D050"/>
                </a:solidFill>
              </a:rPr>
              <a:t>intestinali</a:t>
            </a:r>
            <a:r>
              <a:rPr lang="en-US" sz="2800" b="1" dirty="0" smtClean="0">
                <a:solidFill>
                  <a:srgbClr val="92D050"/>
                </a:solidFill>
              </a:rPr>
              <a:t> 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FF0000"/>
                </a:solidFill>
              </a:rPr>
              <a:t>Organomegaly</a:t>
            </a:r>
            <a:r>
              <a:rPr lang="en-US" sz="2800" b="1" dirty="0" smtClean="0">
                <a:solidFill>
                  <a:srgbClr val="FF0000"/>
                </a:solidFill>
              </a:rPr>
              <a:t> displacing bowl loops.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92D050"/>
                </a:solidFill>
              </a:rPr>
              <a:t>Mechanical obstruction (showing step ladder fluid level configuration 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92D050"/>
                </a:solidFill>
              </a:rPr>
              <a:t>Gastro enteritis causing  Adynamic paralytic ileus </a:t>
            </a:r>
          </a:p>
          <a:p>
            <a:pPr marL="514350" indent="-514350" algn="l" rtl="0">
              <a:buFont typeface="+mj-lt"/>
              <a:buAutoNum type="arabicPeriod"/>
            </a:pPr>
            <a:endParaRPr lang="ar-IQ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67" y="93018"/>
            <a:ext cx="5162150" cy="676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13185" y="972274"/>
            <a:ext cx="7491086" cy="5117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2004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92D050"/>
                </a:solidFill>
              </a:rPr>
              <a:t>Free peritoneal air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Ascites ( possible free peritoneal fluid  existing  U/S recommended please  for further evaluation </a:t>
            </a:r>
            <a:r>
              <a:rPr lang="en-US" sz="2800" b="1" dirty="0" smtClean="0">
                <a:solidFill>
                  <a:srgbClr val="92D050"/>
                </a:solidFill>
              </a:rPr>
              <a:t>, calcification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92D050"/>
                </a:solidFill>
              </a:rPr>
              <a:t>Mural air (pneumatosis </a:t>
            </a:r>
            <a:r>
              <a:rPr lang="en-US" sz="2800" b="1" dirty="0" err="1" smtClean="0">
                <a:solidFill>
                  <a:srgbClr val="92D050"/>
                </a:solidFill>
              </a:rPr>
              <a:t>intestinali</a:t>
            </a:r>
            <a:r>
              <a:rPr lang="en-US" sz="2800" b="1" dirty="0" smtClean="0">
                <a:solidFill>
                  <a:srgbClr val="92D050"/>
                </a:solidFill>
              </a:rPr>
              <a:t> 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The RT para abdomen showing enlarged soft tissue  mass displacing  bowl loops to the Lt side inferiorly  picture suggest possible hepatomegaly ,?  </a:t>
            </a:r>
            <a:r>
              <a:rPr lang="en-US" sz="2800" b="1" dirty="0" err="1" smtClean="0">
                <a:solidFill>
                  <a:srgbClr val="FF0000"/>
                </a:solidFill>
              </a:rPr>
              <a:t>RT.Renal</a:t>
            </a:r>
            <a:r>
              <a:rPr lang="en-US" sz="2800" b="1" dirty="0" smtClean="0">
                <a:solidFill>
                  <a:srgbClr val="FF0000"/>
                </a:solidFill>
              </a:rPr>
              <a:t>  mass??  For  U/S evaluation please 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92D050"/>
                </a:solidFill>
              </a:rPr>
              <a:t>Mechanical obstruction (showing step ladder fluid level configuration )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92D050"/>
                </a:solidFill>
              </a:rPr>
              <a:t>Gastro enteritis causing  Adynamic paralytic ileus </a:t>
            </a:r>
          </a:p>
          <a:p>
            <a:pPr marL="514350" indent="-514350" algn="l" rtl="0">
              <a:buFont typeface="+mj-lt"/>
              <a:buAutoNum type="arabicPeriod"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422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379</TotalTime>
  <Words>582</Words>
  <Application>Microsoft Office PowerPoint</Application>
  <PresentationFormat>Widescreen</PresentationFormat>
  <Paragraphs>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Schoolbook</vt:lpstr>
      <vt:lpstr>Corbel</vt:lpstr>
      <vt:lpstr>Times New Roman</vt:lpstr>
      <vt:lpstr>Feathered</vt:lpstr>
      <vt:lpstr>Plain abdominal radiography in infants and children </vt:lpstr>
      <vt:lpstr>The Aim In Pediatric Radiology </vt:lpstr>
      <vt:lpstr>Normal appearance in children</vt:lpstr>
      <vt:lpstr>Normal appearance in the neonate</vt:lpstr>
      <vt:lpstr>Abnormal  appearance </vt:lpstr>
      <vt:lpstr>PowerPoint Presentation</vt:lpstr>
      <vt:lpstr>PowerPoint Presentation</vt:lpstr>
      <vt:lpstr>PowerPoint Presentation</vt:lpstr>
      <vt:lpstr>PowerPoint Presentation</vt:lpstr>
      <vt:lpstr>Gas less abdomen</vt:lpstr>
      <vt:lpstr>Single bubble sign with no distal gas suggest gastric outlet obstruction</vt:lpstr>
      <vt:lpstr>Duodenal atresia </vt:lpstr>
      <vt:lpstr>Triple bubble 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Adynamic obstruction </vt:lpstr>
      <vt:lpstr>intussusception</vt:lpstr>
      <vt:lpstr>Ultrasonography is the  first line imaging investigation </vt:lpstr>
      <vt:lpstr>Pseudo kidney sign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Plain abdominal radiography in infants and children </dc:title>
  <dc:creator>ALRWASE</dc:creator>
  <cp:lastModifiedBy>ALRWASE</cp:lastModifiedBy>
  <cp:revision>34</cp:revision>
  <dcterms:created xsi:type="dcterms:W3CDTF">2020-04-06T08:49:23Z</dcterms:created>
  <dcterms:modified xsi:type="dcterms:W3CDTF">2020-04-07T18:06:43Z</dcterms:modified>
</cp:coreProperties>
</file>