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8" r:id="rId3"/>
    <p:sldId id="279" r:id="rId4"/>
    <p:sldId id="277" r:id="rId5"/>
    <p:sldId id="280" r:id="rId6"/>
    <p:sldId id="281" r:id="rId7"/>
    <p:sldId id="282" r:id="rId8"/>
    <p:sldId id="283" r:id="rId9"/>
    <p:sldId id="284" r:id="rId10"/>
    <p:sldId id="28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p:cViewPr varScale="1">
        <p:scale>
          <a:sx n="72" d="100"/>
          <a:sy n="72" d="100"/>
        </p:scale>
        <p:origin x="12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58763" units="1/cm"/>
          <inkml:channelProperty channel="T" name="resolution" value="1" units="1/dev"/>
        </inkml:channelProperties>
      </inkml:inkSource>
      <inkml:timestamp xml:id="ts0" timeString="2020-05-09T20:44:45.033"/>
    </inkml:context>
    <inkml:brush xml:id="br0">
      <inkml:brushProperty name="width" value="0.1" units="cm"/>
      <inkml:brushProperty name="height" value="0.1" units="cm"/>
      <inkml:brushProperty name="color" value="#ED1C24"/>
      <inkml:brushProperty name="fitToCurve" value="1"/>
    </inkml:brush>
  </inkml:definitions>
  <inkml:trace contextRef="#ctx0" brushRef="#br0">10 580 0,'0'-37'421,"0"0"-405,0 1 0,0-1 15,0 0 16,0 0-32,0 0-15,0 1 32,0-1 46,37 37-63,-37-37 1,0 0 0,0 0 31,37 37-47,-1-36 93,1 36-61,0 0-1,-37-37-16,37 37 17,0 0 30,-1 0-62,-36-37 16,37 37 31,0 0 46,0 0-46,0 0-15,-1 0-1,1 0-16,0 0 17,0 0-32,0 0 47,0 0-1,-1 0 1,1 0-15,0 0-1,0 0 31,0 0-30,-1 0-17,1 0 1,0 0-1,0 0 17,-37 37-1,37-37 31,-37 37-30,36-37-32,-36 36 31,37 1 0,-37 0-31,0 0 16,0 36-1,37-36 1,-37 0 15,0 0-15,0 0 31,0-1 0,0 1-16,0 0-15,0 0 15,0 0 0,0 0-15,0-1-1,0 1 17,0 0-1,-37-37-31,37 37 31,0 0-15,0-1 15,-37-36 0,37 74-15,0-37 31,-36-37-16,36 37-31,-37-37 31,37 36-31,0 1 78,0 0-62,-37-37 0,37 37 46,-37-37 63,37 37-125,-37 0 125,1-37-78,36 36-31,-37-36 46,37 37-31,-37-37-15,0 0 62,0 0-47,1 0 79,-1 0-63,0 0 46,0 0 32,0 0-15,0 0-17,1 0-46,-1 0 31,0 0 1,0 0-33,0 0 48,1 0-78,-1 0 62,0 0-16,0 0 48,0 0-79,1 0 32,36-37-17,-37 37-30,37-36 15,-37-1 32,37 0-1,0 0-46,0 0 0,0 0 15,0 1 0,0-1 16,0 0 15,0 0-30,0 0 15,0 1 78,0-1-16,0 0-47,0 0 32,0 0 47,0 1-16,0-1-78,0 0 78,0 0-16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831A8B-9022-4690-A062-8110E02FB276}"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141856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31A8B-9022-4690-A062-8110E02FB276}"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228784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31A8B-9022-4690-A062-8110E02FB276}"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70146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831A8B-9022-4690-A062-8110E02FB276}"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3908293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31A8B-9022-4690-A062-8110E02FB276}" type="datetimeFigureOut">
              <a:rPr lang="en-US" smtClean="0"/>
              <a:t>2020-05-13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60252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831A8B-9022-4690-A062-8110E02FB276}"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259782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831A8B-9022-4690-A062-8110E02FB276}" type="datetimeFigureOut">
              <a:rPr lang="en-US" smtClean="0"/>
              <a:t>2020-05-13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16635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831A8B-9022-4690-A062-8110E02FB276}" type="datetimeFigureOut">
              <a:rPr lang="en-US" smtClean="0"/>
              <a:t>2020-05-13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52119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31A8B-9022-4690-A062-8110E02FB276}" type="datetimeFigureOut">
              <a:rPr lang="en-US" smtClean="0"/>
              <a:t>2020-05-13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326057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31A8B-9022-4690-A062-8110E02FB276}"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18219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31A8B-9022-4690-A062-8110E02FB276}" type="datetimeFigureOut">
              <a:rPr lang="en-US" smtClean="0"/>
              <a:t>2020-05-13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9F1C12-63E7-4353-85ED-40F6E3E111D5}" type="slidenum">
              <a:rPr lang="en-US" smtClean="0"/>
              <a:t>‹#›</a:t>
            </a:fld>
            <a:endParaRPr lang="en-US"/>
          </a:p>
        </p:txBody>
      </p:sp>
    </p:spTree>
    <p:extLst>
      <p:ext uri="{BB962C8B-B14F-4D97-AF65-F5344CB8AC3E}">
        <p14:creationId xmlns:p14="http://schemas.microsoft.com/office/powerpoint/2010/main" val="348764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31A8B-9022-4690-A062-8110E02FB276}" type="datetimeFigureOut">
              <a:rPr lang="en-US" smtClean="0"/>
              <a:t>2020-05-13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9F1C12-63E7-4353-85ED-40F6E3E111D5}" type="slidenum">
              <a:rPr lang="en-US" smtClean="0"/>
              <a:t>‹#›</a:t>
            </a:fld>
            <a:endParaRPr lang="en-US"/>
          </a:p>
        </p:txBody>
      </p:sp>
    </p:spTree>
    <p:extLst>
      <p:ext uri="{BB962C8B-B14F-4D97-AF65-F5344CB8AC3E}">
        <p14:creationId xmlns:p14="http://schemas.microsoft.com/office/powerpoint/2010/main" val="1775617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5802C-CA46-44AB-9B95-6977D96262FA}"/>
              </a:ext>
            </a:extLst>
          </p:cNvPr>
          <p:cNvSpPr/>
          <p:nvPr/>
        </p:nvSpPr>
        <p:spPr>
          <a:xfrm>
            <a:off x="0" y="0"/>
            <a:ext cx="1576072" cy="369332"/>
          </a:xfrm>
          <a:prstGeom prst="rect">
            <a:avLst/>
          </a:prstGeom>
        </p:spPr>
        <p:txBody>
          <a:bodyPr wrap="none">
            <a:spAutoFit/>
          </a:bodyPr>
          <a:lstStyle/>
          <a:p>
            <a:r>
              <a:rPr lang="en-US" b="1" u="sng" dirty="0">
                <a:latin typeface="Times New Roman" panose="02020603050405020304" pitchFamily="18" charset="0"/>
                <a:ea typeface="Times New Roman" panose="02020603050405020304" pitchFamily="18" charset="0"/>
              </a:rPr>
              <a:t>Basal ganglia:</a:t>
            </a:r>
            <a:endParaRPr lang="en-US" dirty="0"/>
          </a:p>
        </p:txBody>
      </p:sp>
      <p:sp>
        <p:nvSpPr>
          <p:cNvPr id="3" name="Rectangle 2">
            <a:extLst>
              <a:ext uri="{FF2B5EF4-FFF2-40B4-BE49-F238E27FC236}">
                <a16:creationId xmlns:a16="http://schemas.microsoft.com/office/drawing/2014/main" id="{4836B3E1-B60E-4181-8092-DE4123B4FE85}"/>
              </a:ext>
            </a:extLst>
          </p:cNvPr>
          <p:cNvSpPr/>
          <p:nvPr/>
        </p:nvSpPr>
        <p:spPr>
          <a:xfrm>
            <a:off x="0" y="184666"/>
            <a:ext cx="9144000" cy="3366563"/>
          </a:xfrm>
          <a:prstGeom prst="rect">
            <a:avLst/>
          </a:prstGeom>
        </p:spPr>
        <p:txBody>
          <a:bodyPr wrap="square">
            <a:spAutoFit/>
          </a:bodyPr>
          <a:lstStyle/>
          <a:p>
            <a:pPr marL="228600" algn="just">
              <a:lnSpc>
                <a:spcPct val="150000"/>
              </a:lnSpc>
            </a:pPr>
            <a:r>
              <a:rPr lang="en-US" b="1" dirty="0">
                <a:latin typeface="Times New Roman" panose="02020603050405020304" pitchFamily="18" charset="0"/>
                <a:ea typeface="Times New Roman" panose="02020603050405020304" pitchFamily="18" charset="0"/>
              </a:rPr>
              <a:t>There are large masses of gray matter inside the cerebrum and these include the thalamus and the basal ganglia.</a:t>
            </a:r>
            <a:endParaRPr lang="en-US" sz="1600" dirty="0">
              <a:latin typeface="Times New Roman" panose="02020603050405020304" pitchFamily="18" charset="0"/>
              <a:ea typeface="Times New Roman" panose="02020603050405020304" pitchFamily="18" charset="0"/>
            </a:endParaRPr>
          </a:p>
          <a:p>
            <a:pPr marL="228600" algn="just">
              <a:lnSpc>
                <a:spcPct val="150000"/>
              </a:lnSpc>
            </a:pPr>
            <a:r>
              <a:rPr lang="en-US" b="1" dirty="0">
                <a:latin typeface="Times New Roman" panose="02020603050405020304" pitchFamily="18" charset="0"/>
                <a:ea typeface="Times New Roman" panose="02020603050405020304" pitchFamily="18" charset="0"/>
              </a:rPr>
              <a:t>  The basal ganglia include the following nuclei:</a:t>
            </a:r>
            <a:endParaRPr lang="en-US" sz="16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457200" algn="l"/>
              </a:tabLst>
            </a:pPr>
            <a:r>
              <a:rPr lang="en-US" b="1" dirty="0">
                <a:latin typeface="Times New Roman" panose="02020603050405020304" pitchFamily="18" charset="0"/>
                <a:ea typeface="Times New Roman" panose="02020603050405020304" pitchFamily="18" charset="0"/>
              </a:rPr>
              <a:t>The corpus striatum.</a:t>
            </a:r>
            <a:endParaRPr lang="en-US" sz="16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457200" algn="l"/>
              </a:tabLst>
            </a:pPr>
            <a:r>
              <a:rPr lang="en-US" b="1" dirty="0">
                <a:latin typeface="Times New Roman" panose="02020603050405020304" pitchFamily="18" charset="0"/>
                <a:ea typeface="Times New Roman" panose="02020603050405020304" pitchFamily="18" charset="0"/>
              </a:rPr>
              <a:t>The amygdaloid body.</a:t>
            </a:r>
            <a:endParaRPr lang="en-US" sz="16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457200" algn="l"/>
              </a:tabLst>
            </a:pPr>
            <a:r>
              <a:rPr lang="en-US" b="1" dirty="0">
                <a:latin typeface="Times New Roman" panose="02020603050405020304" pitchFamily="18" charset="0"/>
                <a:ea typeface="Times New Roman" panose="02020603050405020304" pitchFamily="18" charset="0"/>
              </a:rPr>
              <a:t>The claustrum.</a:t>
            </a:r>
            <a:endParaRPr lang="en-US" sz="1600" dirty="0">
              <a:latin typeface="Times New Roman" panose="02020603050405020304" pitchFamily="18" charset="0"/>
              <a:ea typeface="Times New Roman" panose="02020603050405020304" pitchFamily="18" charset="0"/>
            </a:endParaRPr>
          </a:p>
          <a:p>
            <a:pPr marL="228600" algn="just">
              <a:lnSpc>
                <a:spcPct val="150000"/>
              </a:lnSpc>
            </a:pPr>
            <a:r>
              <a:rPr lang="en-US" b="1" dirty="0">
                <a:latin typeface="Times New Roman" panose="02020603050405020304" pitchFamily="18" charset="0"/>
                <a:ea typeface="Times New Roman" panose="02020603050405020304" pitchFamily="18" charset="0"/>
              </a:rPr>
              <a:t>The substantia nigra and the subthalamic nucleus are physiologically related to the basal ganglia, but anatomically they are not part from the basal ganglia group.</a:t>
            </a:r>
            <a:endParaRPr lang="en-US" sz="1600" dirty="0">
              <a:effectLst/>
              <a:latin typeface="Times New Roman" panose="02020603050405020304" pitchFamily="18" charset="0"/>
              <a:ea typeface="Times New Roman" panose="02020603050405020304" pitchFamily="18" charset="0"/>
            </a:endParaRPr>
          </a:p>
        </p:txBody>
      </p:sp>
      <p:pic>
        <p:nvPicPr>
          <p:cNvPr id="1026" name="Picture 2" descr="Basal Ganglia | Group Of Structures In The Brain">
            <a:extLst>
              <a:ext uri="{FF2B5EF4-FFF2-40B4-BE49-F238E27FC236}">
                <a16:creationId xmlns:a16="http://schemas.microsoft.com/office/drawing/2014/main" id="{6E7DD1A7-7B8D-46DB-BFDF-B84DB66EC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51228"/>
            <a:ext cx="4571999" cy="3306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asal Ganglia - Direct - Indirect - Nuclei- TeachMeAnatomy">
            <a:extLst>
              <a:ext uri="{FF2B5EF4-FFF2-40B4-BE49-F238E27FC236}">
                <a16:creationId xmlns:a16="http://schemas.microsoft.com/office/drawing/2014/main" id="{64EA572D-4517-431F-837D-70595FA34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491436"/>
            <a:ext cx="4572000" cy="3366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mp1461349833983679">
            <a:extLst>
              <a:ext uri="{FF2B5EF4-FFF2-40B4-BE49-F238E27FC236}">
                <a16:creationId xmlns:a16="http://schemas.microsoft.com/office/drawing/2014/main" id="{E4718FA7-B41E-42D1-B1D0-2890D8F6DFE1}"/>
              </a:ext>
            </a:extLst>
          </p:cNvPr>
          <p:cNvPicPr/>
          <p:nvPr/>
        </p:nvPicPr>
        <p:blipFill rotWithShape="1">
          <a:blip r:embed="rId4" cstate="print">
            <a:extLst>
              <a:ext uri="{28A0092B-C50C-407E-A947-70E740481C1C}">
                <a14:useLocalDpi xmlns:a14="http://schemas.microsoft.com/office/drawing/2010/main" val="0"/>
              </a:ext>
            </a:extLst>
          </a:blip>
          <a:srcRect l="3029" b="8179"/>
          <a:stretch/>
        </p:blipFill>
        <p:spPr bwMode="auto">
          <a:xfrm>
            <a:off x="5292081" y="607807"/>
            <a:ext cx="3851918" cy="22451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7949243"/>
      </p:ext>
    </p:extLst>
  </p:cSld>
  <p:clrMapOvr>
    <a:masterClrMapping/>
  </p:clrMapOvr>
  <mc:AlternateContent xmlns:mc="http://schemas.openxmlformats.org/markup-compatibility/2006" xmlns:p14="http://schemas.microsoft.com/office/powerpoint/2010/main">
    <mc:Choice Requires="p14">
      <p:transition spd="slow" p14:dur="2000" advTm="2592110"/>
    </mc:Choice>
    <mc:Fallback xmlns="">
      <p:transition spd="slow" advTm="259211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F48E0-AB4B-4F14-819D-323722437228}"/>
              </a:ext>
            </a:extLst>
          </p:cNvPr>
          <p:cNvSpPr/>
          <p:nvPr/>
        </p:nvSpPr>
        <p:spPr>
          <a:xfrm>
            <a:off x="-24746" y="-43070"/>
            <a:ext cx="9144000" cy="1331518"/>
          </a:xfrm>
          <a:prstGeom prst="rect">
            <a:avLst/>
          </a:prstGeom>
        </p:spPr>
        <p:txBody>
          <a:bodyPr wrap="square">
            <a:spAutoFit/>
          </a:bodyPr>
          <a:lstStyle/>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So any Intracerebral hemorrhage that occur in the genu and posterior limb of the internal capsule will lead to gradual paralysis of the contralateral part of the body, starting the paralysis from head, the neck, then upper limb, then trunk and then the lower limb. This gradual paralysis will occur rapidly, because this part of the internal capsule that contain the </a:t>
            </a:r>
            <a:r>
              <a:rPr lang="en-US" sz="1100" b="1" dirty="0" err="1">
                <a:latin typeface="Times New Roman" panose="02020603050405020304" pitchFamily="18" charset="0"/>
                <a:ea typeface="Times New Roman" panose="02020603050405020304" pitchFamily="18" charset="0"/>
              </a:rPr>
              <a:t>corticonuclear</a:t>
            </a:r>
            <a:r>
              <a:rPr lang="en-US" sz="1100" b="1" dirty="0">
                <a:latin typeface="Times New Roman" panose="02020603050405020304" pitchFamily="18" charset="0"/>
                <a:ea typeface="Times New Roman" panose="02020603050405020304" pitchFamily="18" charset="0"/>
              </a:rPr>
              <a:t> and corticospinal fibers is relatively small and thus any hemorrhage in this small area will lead to large effect, because of the presence of the fibers of the whole contralateral half of the body in this small area of the internal capsule.    </a:t>
            </a:r>
            <a:endParaRPr lang="en-US" sz="11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88219456-5448-4402-9CCA-7583CA1B49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589" y="3445564"/>
            <a:ext cx="4200525" cy="3412435"/>
          </a:xfrm>
          <a:prstGeom prst="rect">
            <a:avLst/>
          </a:prstGeom>
          <a:noFill/>
          <a:ln>
            <a:noFill/>
          </a:ln>
        </p:spPr>
      </p:pic>
      <p:pic>
        <p:nvPicPr>
          <p:cNvPr id="4" name="Picture 3">
            <a:extLst>
              <a:ext uri="{FF2B5EF4-FFF2-40B4-BE49-F238E27FC236}">
                <a16:creationId xmlns:a16="http://schemas.microsoft.com/office/drawing/2014/main" id="{120BDBA4-4247-4C82-8445-A20673D51A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00525" y="3429000"/>
            <a:ext cx="4943475" cy="3429000"/>
          </a:xfrm>
          <a:prstGeom prst="rect">
            <a:avLst/>
          </a:prstGeom>
          <a:noFill/>
          <a:ln>
            <a:noFill/>
          </a:ln>
        </p:spPr>
      </p:pic>
      <p:pic>
        <p:nvPicPr>
          <p:cNvPr id="5" name="Picture 4">
            <a:extLst>
              <a:ext uri="{FF2B5EF4-FFF2-40B4-BE49-F238E27FC236}">
                <a16:creationId xmlns:a16="http://schemas.microsoft.com/office/drawing/2014/main" id="{614C6F60-F6C2-429C-92B5-F532A6E85A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71800" y="980728"/>
            <a:ext cx="6372200" cy="2464835"/>
          </a:xfrm>
          <a:prstGeom prst="rect">
            <a:avLst/>
          </a:prstGeom>
          <a:noFill/>
          <a:ln>
            <a:noFill/>
          </a:ln>
        </p:spPr>
      </p:pic>
    </p:spTree>
    <p:extLst>
      <p:ext uri="{BB962C8B-B14F-4D97-AF65-F5344CB8AC3E}">
        <p14:creationId xmlns:p14="http://schemas.microsoft.com/office/powerpoint/2010/main" val="2152323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BC2C45-2D45-4DD9-B856-E34E354C296C}"/>
              </a:ext>
            </a:extLst>
          </p:cNvPr>
          <p:cNvSpPr/>
          <p:nvPr/>
        </p:nvSpPr>
        <p:spPr>
          <a:xfrm>
            <a:off x="0" y="-33104"/>
            <a:ext cx="9144000" cy="2275110"/>
          </a:xfrm>
          <a:prstGeom prst="rect">
            <a:avLst/>
          </a:prstGeom>
        </p:spPr>
        <p:txBody>
          <a:bodyPr wrap="square">
            <a:spAutoFit/>
          </a:bodyPr>
          <a:lstStyle/>
          <a:p>
            <a:pPr marL="228600" algn="just">
              <a:lnSpc>
                <a:spcPct val="150000"/>
              </a:lnSpc>
            </a:pPr>
            <a:r>
              <a:rPr lang="en-US" sz="1200" b="1" u="sng" dirty="0">
                <a:latin typeface="Times New Roman" panose="02020603050405020304" pitchFamily="18" charset="0"/>
                <a:ea typeface="Times New Roman" panose="02020603050405020304" pitchFamily="18" charset="0"/>
              </a:rPr>
              <a:t>The corpus striatum:  </a:t>
            </a:r>
            <a:endParaRPr lang="en-US" sz="1200" dirty="0">
              <a:latin typeface="Times New Roman" panose="02020603050405020304" pitchFamily="18" charset="0"/>
              <a:ea typeface="Times New Roman" panose="02020603050405020304" pitchFamily="18" charset="0"/>
            </a:endParaRPr>
          </a:p>
          <a:p>
            <a:pPr marL="228600" algn="just">
              <a:lnSpc>
                <a:spcPct val="150000"/>
              </a:lnSpc>
            </a:pPr>
            <a:r>
              <a:rPr lang="en-US" sz="1200" b="1" dirty="0">
                <a:latin typeface="Times New Roman" panose="02020603050405020304" pitchFamily="18" charset="0"/>
                <a:ea typeface="Times New Roman" panose="02020603050405020304" pitchFamily="18" charset="0"/>
              </a:rPr>
              <a:t>  It is made up of the following nuclei:</a:t>
            </a:r>
            <a:endParaRPr lang="en-US" sz="1200" dirty="0">
              <a:latin typeface="Times New Roman" panose="02020603050405020304" pitchFamily="18" charset="0"/>
              <a:ea typeface="Times New Roman" panose="02020603050405020304" pitchFamily="18" charset="0"/>
            </a:endParaRPr>
          </a:p>
          <a:p>
            <a:pPr marL="228600" algn="just">
              <a:lnSpc>
                <a:spcPct val="150000"/>
              </a:lnSpc>
            </a:pPr>
            <a:r>
              <a:rPr lang="en-US" sz="1200" b="1" dirty="0">
                <a:latin typeface="Times New Roman" panose="02020603050405020304" pitchFamily="18" charset="0"/>
                <a:ea typeface="Times New Roman" panose="02020603050405020304" pitchFamily="18" charset="0"/>
              </a:rPr>
              <a:t>a- The caudate nucleus.  This nucleus is comma shape has a head, body and tail (in front, above and behind the thalamus).</a:t>
            </a:r>
            <a:endParaRPr lang="en-US" sz="1200" dirty="0">
              <a:latin typeface="Times New Roman" panose="02020603050405020304" pitchFamily="18" charset="0"/>
              <a:ea typeface="Times New Roman" panose="02020603050405020304" pitchFamily="18" charset="0"/>
            </a:endParaRPr>
          </a:p>
          <a:p>
            <a:pPr marL="228600" algn="just">
              <a:lnSpc>
                <a:spcPct val="150000"/>
              </a:lnSpc>
            </a:pPr>
            <a:r>
              <a:rPr lang="en-US" sz="1200" b="1" dirty="0">
                <a:latin typeface="Times New Roman" panose="02020603050405020304" pitchFamily="18" charset="0"/>
                <a:ea typeface="Times New Roman" panose="02020603050405020304" pitchFamily="18" charset="0"/>
              </a:rPr>
              <a:t>b- The lentiform nucleus is similar to lens and it is divided into an inner part called the </a:t>
            </a:r>
            <a:r>
              <a:rPr lang="en-US" sz="1200" b="1" dirty="0" err="1">
                <a:latin typeface="Times New Roman" panose="02020603050405020304" pitchFamily="18" charset="0"/>
                <a:ea typeface="Times New Roman" panose="02020603050405020304" pitchFamily="18" charset="0"/>
              </a:rPr>
              <a:t>globus</a:t>
            </a:r>
            <a:r>
              <a:rPr lang="en-US" sz="1200" b="1" dirty="0">
                <a:latin typeface="Times New Roman" panose="02020603050405020304" pitchFamily="18" charset="0"/>
                <a:ea typeface="Times New Roman" panose="02020603050405020304" pitchFamily="18" charset="0"/>
              </a:rPr>
              <a:t> pallidus which is pale part (pallidus means white) and an outer part which is dark part called the putamen. </a:t>
            </a:r>
            <a:endParaRPr lang="en-US" sz="1200" dirty="0">
              <a:latin typeface="Times New Roman" panose="02020603050405020304" pitchFamily="18" charset="0"/>
              <a:ea typeface="Times New Roman" panose="02020603050405020304" pitchFamily="18" charset="0"/>
            </a:endParaRPr>
          </a:p>
          <a:p>
            <a:pPr marL="228600" algn="just">
              <a:lnSpc>
                <a:spcPct val="150000"/>
              </a:lnSpc>
            </a:pPr>
            <a:r>
              <a:rPr lang="en-US" sz="1200" b="1" dirty="0">
                <a:latin typeface="Times New Roman" panose="02020603050405020304" pitchFamily="18" charset="0"/>
                <a:ea typeface="Times New Roman" panose="02020603050405020304" pitchFamily="18" charset="0"/>
              </a:rPr>
              <a:t>  There is a white matter bundle between the two parts of the </a:t>
            </a:r>
            <a:r>
              <a:rPr lang="en-US" sz="1200" b="1" dirty="0" err="1">
                <a:latin typeface="Times New Roman" panose="02020603050405020304" pitchFamily="18" charset="0"/>
                <a:ea typeface="Times New Roman" panose="02020603050405020304" pitchFamily="18" charset="0"/>
              </a:rPr>
              <a:t>globus</a:t>
            </a:r>
            <a:r>
              <a:rPr lang="en-US" sz="1200" b="1" dirty="0">
                <a:latin typeface="Times New Roman" panose="02020603050405020304" pitchFamily="18" charset="0"/>
                <a:ea typeface="Times New Roman" panose="02020603050405020304" pitchFamily="18" charset="0"/>
              </a:rPr>
              <a:t> pallidus called the medial medullary lamina, while the lateral medullary lamina is situated between the </a:t>
            </a:r>
            <a:r>
              <a:rPr lang="en-US" sz="1200" b="1" dirty="0" err="1">
                <a:latin typeface="Times New Roman" panose="02020603050405020304" pitchFamily="18" charset="0"/>
                <a:ea typeface="Times New Roman" panose="02020603050405020304" pitchFamily="18" charset="0"/>
              </a:rPr>
              <a:t>globus</a:t>
            </a:r>
            <a:r>
              <a:rPr lang="en-US" sz="1200" b="1" dirty="0">
                <a:latin typeface="Times New Roman" panose="02020603050405020304" pitchFamily="18" charset="0"/>
                <a:ea typeface="Times New Roman" panose="02020603050405020304" pitchFamily="18" charset="0"/>
              </a:rPr>
              <a:t> pallidus and the putamen. Thus, the corpus striatum is acquired its name the striatum from the interpositions of the gray masses and white bands.</a:t>
            </a:r>
            <a:endParaRPr lang="en-US" sz="1200" dirty="0">
              <a:effectLst/>
              <a:latin typeface="Times New Roman" panose="02020603050405020304" pitchFamily="18" charset="0"/>
              <a:ea typeface="Times New Roman" panose="02020603050405020304" pitchFamily="18" charset="0"/>
            </a:endParaRPr>
          </a:p>
        </p:txBody>
      </p:sp>
      <p:pic>
        <p:nvPicPr>
          <p:cNvPr id="3" name="Picture 2" descr="Basal nuclei (Basal Ganglia) | Medical anatomy, Basal ganglia ...">
            <a:extLst>
              <a:ext uri="{FF2B5EF4-FFF2-40B4-BE49-F238E27FC236}">
                <a16:creationId xmlns:a16="http://schemas.microsoft.com/office/drawing/2014/main" id="{B7C58012-4154-4444-B8A3-381BE703B911}"/>
              </a:ext>
            </a:extLst>
          </p:cNvPr>
          <p:cNvPicPr/>
          <p:nvPr/>
        </p:nvPicPr>
        <p:blipFill rotWithShape="1">
          <a:blip r:embed="rId2">
            <a:extLst>
              <a:ext uri="{28A0092B-C50C-407E-A947-70E740481C1C}">
                <a14:useLocalDpi xmlns:a14="http://schemas.microsoft.com/office/drawing/2010/main" val="0"/>
              </a:ext>
            </a:extLst>
          </a:blip>
          <a:srcRect l="3412" t="3016" r="3193" b="3893"/>
          <a:stretch/>
        </p:blipFill>
        <p:spPr bwMode="auto">
          <a:xfrm>
            <a:off x="32186" y="4579954"/>
            <a:ext cx="3315679" cy="2186606"/>
          </a:xfrm>
          <a:prstGeom prst="rect">
            <a:avLst/>
          </a:prstGeom>
          <a:noFill/>
          <a:ln>
            <a:noFill/>
          </a:ln>
        </p:spPr>
      </p:pic>
      <p:pic>
        <p:nvPicPr>
          <p:cNvPr id="4" name="Picture 3" descr="basal ganglia caudate nucleus and putamen and thalamus and tail of caudate nucleus">
            <a:extLst>
              <a:ext uri="{FF2B5EF4-FFF2-40B4-BE49-F238E27FC236}">
                <a16:creationId xmlns:a16="http://schemas.microsoft.com/office/drawing/2014/main" id="{2DE229F3-5376-483B-81FE-BF3CC932B120}"/>
              </a:ext>
            </a:extLst>
          </p:cNvPr>
          <p:cNvPicPr/>
          <p:nvPr/>
        </p:nvPicPr>
        <p:blipFill rotWithShape="1">
          <a:blip r:embed="rId3">
            <a:extLst>
              <a:ext uri="{28A0092B-C50C-407E-A947-70E740481C1C}">
                <a14:useLocalDpi xmlns:a14="http://schemas.microsoft.com/office/drawing/2010/main" val="0"/>
              </a:ext>
            </a:extLst>
          </a:blip>
          <a:srcRect t="13585" b="2321"/>
          <a:stretch/>
        </p:blipFill>
        <p:spPr bwMode="auto">
          <a:xfrm>
            <a:off x="6084166" y="4509120"/>
            <a:ext cx="3027647" cy="2348880"/>
          </a:xfrm>
          <a:prstGeom prst="rect">
            <a:avLst/>
          </a:prstGeom>
          <a:noFill/>
          <a:ln>
            <a:noFill/>
          </a:ln>
          <a:extLst>
            <a:ext uri="{53640926-AAD7-44D8-BBD7-CCE9431645EC}">
              <a14:shadowObscured xmlns:a14="http://schemas.microsoft.com/office/drawing/2010/main"/>
            </a:ext>
          </a:extLst>
        </p:spPr>
      </p:pic>
      <p:pic>
        <p:nvPicPr>
          <p:cNvPr id="5" name="Picture 4" descr="9366622f">
            <a:extLst>
              <a:ext uri="{FF2B5EF4-FFF2-40B4-BE49-F238E27FC236}">
                <a16:creationId xmlns:a16="http://schemas.microsoft.com/office/drawing/2014/main" id="{E34AF255-C3B9-436D-B863-4B9016F01257}"/>
              </a:ext>
            </a:extLst>
          </p:cNvPr>
          <p:cNvPicPr/>
          <p:nvPr/>
        </p:nvPicPr>
        <p:blipFill rotWithShape="1">
          <a:blip r:embed="rId4">
            <a:extLst>
              <a:ext uri="{28A0092B-C50C-407E-A947-70E740481C1C}">
                <a14:useLocalDpi xmlns:a14="http://schemas.microsoft.com/office/drawing/2010/main" val="0"/>
              </a:ext>
            </a:extLst>
          </a:blip>
          <a:srcRect l="1120" t="3437" r="2301" b="3112"/>
          <a:stretch/>
        </p:blipFill>
        <p:spPr bwMode="auto">
          <a:xfrm>
            <a:off x="1" y="2160240"/>
            <a:ext cx="3347864" cy="2348880"/>
          </a:xfrm>
          <a:prstGeom prst="rect">
            <a:avLst/>
          </a:prstGeom>
          <a:noFill/>
          <a:ln>
            <a:noFill/>
          </a:ln>
          <a:extLst>
            <a:ext uri="{53640926-AAD7-44D8-BBD7-CCE9431645EC}">
              <a14:shadowObscured xmlns:a14="http://schemas.microsoft.com/office/drawing/2010/main"/>
            </a:ext>
          </a:extLst>
        </p:spPr>
      </p:pic>
      <p:pic>
        <p:nvPicPr>
          <p:cNvPr id="6" name="Picture 5" descr="tmp1461349833983679">
            <a:extLst>
              <a:ext uri="{FF2B5EF4-FFF2-40B4-BE49-F238E27FC236}">
                <a16:creationId xmlns:a16="http://schemas.microsoft.com/office/drawing/2014/main" id="{A20C6699-CC44-4CCA-9760-B64813BF4D1A}"/>
              </a:ext>
            </a:extLst>
          </p:cNvPr>
          <p:cNvPicPr/>
          <p:nvPr/>
        </p:nvPicPr>
        <p:blipFill rotWithShape="1">
          <a:blip r:embed="rId5" cstate="print">
            <a:extLst>
              <a:ext uri="{28A0092B-C50C-407E-A947-70E740481C1C}">
                <a14:useLocalDpi xmlns:a14="http://schemas.microsoft.com/office/drawing/2010/main" val="0"/>
              </a:ext>
            </a:extLst>
          </a:blip>
          <a:srcRect l="3029" b="8179"/>
          <a:stretch/>
        </p:blipFill>
        <p:spPr bwMode="auto">
          <a:xfrm>
            <a:off x="6084168" y="1988840"/>
            <a:ext cx="3027646" cy="2520280"/>
          </a:xfrm>
          <a:prstGeom prst="rect">
            <a:avLst/>
          </a:prstGeom>
          <a:noFill/>
          <a:ln>
            <a:noFill/>
          </a:ln>
          <a:extLst>
            <a:ext uri="{53640926-AAD7-44D8-BBD7-CCE9431645EC}">
              <a14:shadowObscured xmlns:a14="http://schemas.microsoft.com/office/drawing/2010/main"/>
            </a:ext>
          </a:extLst>
        </p:spPr>
      </p:pic>
      <p:pic>
        <p:nvPicPr>
          <p:cNvPr id="8" name="Picture 7" descr="basalgangliagray">
            <a:extLst>
              <a:ext uri="{FF2B5EF4-FFF2-40B4-BE49-F238E27FC236}">
                <a16:creationId xmlns:a16="http://schemas.microsoft.com/office/drawing/2014/main" id="{5DDD2574-61CF-4498-A274-78BD80DB523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347864" y="2160240"/>
            <a:ext cx="2736301" cy="2783234"/>
          </a:xfrm>
          <a:prstGeom prst="rect">
            <a:avLst/>
          </a:prstGeom>
          <a:noFill/>
          <a:ln>
            <a:noFill/>
          </a:ln>
        </p:spPr>
      </p:pic>
      <p:sp>
        <p:nvSpPr>
          <p:cNvPr id="9" name="Rectangle 8">
            <a:extLst>
              <a:ext uri="{FF2B5EF4-FFF2-40B4-BE49-F238E27FC236}">
                <a16:creationId xmlns:a16="http://schemas.microsoft.com/office/drawing/2014/main" id="{52AD13D2-0AB0-4E74-A62D-48B8A7F58B82}"/>
              </a:ext>
            </a:extLst>
          </p:cNvPr>
          <p:cNvSpPr/>
          <p:nvPr/>
        </p:nvSpPr>
        <p:spPr>
          <a:xfrm>
            <a:off x="3347864" y="4823133"/>
            <a:ext cx="2811623" cy="1721112"/>
          </a:xfrm>
          <a:prstGeom prst="rect">
            <a:avLst/>
          </a:prstGeom>
        </p:spPr>
        <p:txBody>
          <a:bodyPr wrap="square">
            <a:spAutoFit/>
          </a:bodyPr>
          <a:lstStyle/>
          <a:p>
            <a:pPr marR="228600" indent="342900" algn="justLow">
              <a:lnSpc>
                <a:spcPct val="150000"/>
              </a:lnSpc>
            </a:pPr>
            <a:r>
              <a:rPr lang="en-US" sz="1200" b="1" dirty="0">
                <a:latin typeface="Times New Roman" panose="02020603050405020304" pitchFamily="18" charset="0"/>
                <a:ea typeface="Times New Roman" panose="02020603050405020304" pitchFamily="18" charset="0"/>
              </a:rPr>
              <a:t>• The external capsule is situated between the putamen and claustrum.</a:t>
            </a:r>
            <a:endParaRPr lang="en-US" sz="12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200" b="1" dirty="0">
                <a:latin typeface="Times New Roman" panose="02020603050405020304" pitchFamily="18" charset="0"/>
                <a:ea typeface="Times New Roman" panose="02020603050405020304" pitchFamily="18" charset="0"/>
              </a:rPr>
              <a:t>• The extreme capsule is situated between the claustrum and insula.</a:t>
            </a:r>
            <a:endParaRPr lang="en-US" sz="12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97304BD0-A971-4569-ADCE-25AFD7C87DAD}"/>
              </a:ext>
            </a:extLst>
          </p:cNvPr>
          <p:cNvSpPr txBox="1"/>
          <p:nvPr/>
        </p:nvSpPr>
        <p:spPr>
          <a:xfrm>
            <a:off x="8172400" y="6440032"/>
            <a:ext cx="432048"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516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364FB-E720-4F6B-AFA0-1ACF73C5B1AB}"/>
              </a:ext>
            </a:extLst>
          </p:cNvPr>
          <p:cNvSpPr/>
          <p:nvPr/>
        </p:nvSpPr>
        <p:spPr>
          <a:xfrm>
            <a:off x="0" y="-14154"/>
            <a:ext cx="9144000" cy="3108928"/>
          </a:xfrm>
          <a:prstGeom prst="rect">
            <a:avLst/>
          </a:prstGeom>
        </p:spPr>
        <p:txBody>
          <a:bodyPr wrap="square">
            <a:spAutoFit/>
          </a:bodyPr>
          <a:lstStyle/>
          <a:p>
            <a:pPr marL="228600" algn="just">
              <a:lnSpc>
                <a:spcPct val="150000"/>
              </a:lnSpc>
            </a:pPr>
            <a:r>
              <a:rPr lang="en-US" sz="1100" b="1" u="sng" dirty="0">
                <a:latin typeface="Times New Roman" panose="02020603050405020304" pitchFamily="18" charset="0"/>
                <a:ea typeface="Times New Roman" panose="02020603050405020304" pitchFamily="18" charset="0"/>
              </a:rPr>
              <a:t>The neuronal circuit of the basal ganglia:</a:t>
            </a:r>
            <a:r>
              <a:rPr lang="en-US" sz="1100" b="1" dirty="0">
                <a:latin typeface="Times New Roman" panose="02020603050405020304" pitchFamily="18" charset="0"/>
                <a:ea typeface="Times New Roman" panose="02020603050405020304" pitchFamily="18" charset="0"/>
              </a:rPr>
              <a:t>  </a:t>
            </a:r>
            <a:endParaRPr lang="en-US" sz="1100" dirty="0">
              <a:latin typeface="Times New Roman" panose="02020603050405020304" pitchFamily="18" charset="0"/>
              <a:ea typeface="Times New Roman" panose="02020603050405020304" pitchFamily="18" charset="0"/>
            </a:endParaRPr>
          </a:p>
          <a:p>
            <a:pPr marL="228600" algn="just">
              <a:lnSpc>
                <a:spcPct val="150000"/>
              </a:lnSpc>
            </a:pPr>
            <a:r>
              <a:rPr lang="en-US" sz="1100" b="1" dirty="0">
                <a:latin typeface="Times New Roman" panose="02020603050405020304" pitchFamily="18" charset="0"/>
                <a:ea typeface="Times New Roman" panose="02020603050405020304" pitchFamily="18" charset="0"/>
              </a:rPr>
              <a:t>  The cerebral cortex sends fibers to caudate and putamen, so the gate of entry to corpus striatum is through the caudate and putamen.</a:t>
            </a:r>
            <a:endParaRPr lang="en-US" sz="1100" dirty="0">
              <a:latin typeface="Times New Roman" panose="02020603050405020304" pitchFamily="18" charset="0"/>
              <a:ea typeface="Times New Roman" panose="02020603050405020304" pitchFamily="18" charset="0"/>
            </a:endParaRPr>
          </a:p>
          <a:p>
            <a:pPr marL="228600" algn="just">
              <a:lnSpc>
                <a:spcPct val="150000"/>
              </a:lnSpc>
            </a:pPr>
            <a:r>
              <a:rPr lang="en-US" sz="1100" b="1" dirty="0">
                <a:latin typeface="Times New Roman" panose="02020603050405020304" pitchFamily="18" charset="0"/>
                <a:ea typeface="Times New Roman" panose="02020603050405020304" pitchFamily="18" charset="0"/>
              </a:rPr>
              <a:t>  The caudate and putamen will sent the information to the </a:t>
            </a:r>
            <a:r>
              <a:rPr lang="en-US" sz="1100" b="1" dirty="0" err="1">
                <a:latin typeface="Times New Roman" panose="02020603050405020304" pitchFamily="18" charset="0"/>
                <a:ea typeface="Times New Roman" panose="02020603050405020304" pitchFamily="18" charset="0"/>
              </a:rPr>
              <a:t>globus</a:t>
            </a:r>
            <a:r>
              <a:rPr lang="en-US" sz="1100" b="1" dirty="0">
                <a:latin typeface="Times New Roman" panose="02020603050405020304" pitchFamily="18" charset="0"/>
                <a:ea typeface="Times New Roman" panose="02020603050405020304" pitchFamily="18" charset="0"/>
              </a:rPr>
              <a:t> pallidus (which is considered as the gate of exit from the corpus striatum). Fibers from </a:t>
            </a:r>
            <a:r>
              <a:rPr lang="en-US" sz="1100" b="1" dirty="0" err="1">
                <a:latin typeface="Times New Roman" panose="02020603050405020304" pitchFamily="18" charset="0"/>
                <a:ea typeface="Times New Roman" panose="02020603050405020304" pitchFamily="18" charset="0"/>
              </a:rPr>
              <a:t>globus</a:t>
            </a:r>
            <a:r>
              <a:rPr lang="en-US" sz="1100" b="1" dirty="0">
                <a:latin typeface="Times New Roman" panose="02020603050405020304" pitchFamily="18" charset="0"/>
                <a:ea typeface="Times New Roman" panose="02020603050405020304" pitchFamily="18" charset="0"/>
              </a:rPr>
              <a:t> pallidus will pass to the thalamus through:</a:t>
            </a:r>
            <a:endParaRPr lang="en-US" sz="1100" dirty="0">
              <a:latin typeface="Times New Roman" panose="02020603050405020304" pitchFamily="18" charset="0"/>
              <a:ea typeface="Times New Roman" panose="02020603050405020304" pitchFamily="18" charset="0"/>
            </a:endParaRPr>
          </a:p>
          <a:p>
            <a:pPr marL="742950" lvl="1" indent="-285750" algn="just">
              <a:lnSpc>
                <a:spcPct val="150000"/>
              </a:lnSpc>
              <a:buFont typeface="+mj-lt"/>
              <a:buAutoNum type="arabicPeriod"/>
              <a:tabLst>
                <a:tab pos="914400" algn="l"/>
              </a:tabLst>
            </a:pPr>
            <a:r>
              <a:rPr lang="en-US" sz="1100" b="1" dirty="0">
                <a:latin typeface="Times New Roman" panose="02020603050405020304" pitchFamily="18" charset="0"/>
                <a:ea typeface="Times New Roman" panose="02020603050405020304" pitchFamily="18" charset="0"/>
              </a:rPr>
              <a:t>Lenticular fasciculus (L.F.).</a:t>
            </a:r>
            <a:endParaRPr lang="en-US" sz="1100" dirty="0">
              <a:latin typeface="Times New Roman" panose="02020603050405020304" pitchFamily="18" charset="0"/>
              <a:ea typeface="Times New Roman" panose="02020603050405020304" pitchFamily="18" charset="0"/>
            </a:endParaRPr>
          </a:p>
          <a:p>
            <a:pPr marL="742950" lvl="1" indent="-285750" algn="just">
              <a:lnSpc>
                <a:spcPct val="150000"/>
              </a:lnSpc>
              <a:buFont typeface="+mj-lt"/>
              <a:buAutoNum type="arabicPeriod"/>
              <a:tabLst>
                <a:tab pos="914400" algn="l"/>
              </a:tabLst>
            </a:pPr>
            <a:r>
              <a:rPr lang="en-US" sz="1100" b="1" dirty="0">
                <a:latin typeface="Times New Roman" panose="02020603050405020304" pitchFamily="18" charset="0"/>
                <a:ea typeface="Times New Roman" panose="02020603050405020304" pitchFamily="18" charset="0"/>
              </a:rPr>
              <a:t>Ansa lenticularis (A.L.).   </a:t>
            </a:r>
            <a:endParaRPr lang="en-US" sz="1100" dirty="0">
              <a:latin typeface="Times New Roman" panose="02020603050405020304" pitchFamily="18" charset="0"/>
              <a:ea typeface="Times New Roman" panose="02020603050405020304" pitchFamily="18" charset="0"/>
            </a:endParaRPr>
          </a:p>
          <a:p>
            <a:pPr marL="228600" algn="just">
              <a:lnSpc>
                <a:spcPct val="150000"/>
              </a:lnSpc>
            </a:pPr>
            <a:r>
              <a:rPr lang="en-US" sz="1100" b="1" dirty="0">
                <a:latin typeface="Times New Roman" panose="02020603050405020304" pitchFamily="18" charset="0"/>
                <a:ea typeface="Times New Roman" panose="02020603050405020304" pitchFamily="18" charset="0"/>
              </a:rPr>
              <a:t>  Then the fibers will go back from the thalamus to the cerebral cortex.</a:t>
            </a:r>
            <a:endParaRPr lang="en-US" sz="1100" dirty="0">
              <a:latin typeface="Times New Roman" panose="02020603050405020304" pitchFamily="18" charset="0"/>
              <a:ea typeface="Times New Roman" panose="02020603050405020304" pitchFamily="18" charset="0"/>
            </a:endParaRPr>
          </a:p>
          <a:p>
            <a:pPr marL="228600" algn="just">
              <a:lnSpc>
                <a:spcPct val="150000"/>
              </a:lnSpc>
            </a:pPr>
            <a:r>
              <a:rPr lang="en-US" sz="1100" b="1" dirty="0">
                <a:latin typeface="Times New Roman" panose="02020603050405020304" pitchFamily="18" charset="0"/>
                <a:ea typeface="Times New Roman" panose="02020603050405020304" pitchFamily="18" charset="0"/>
              </a:rPr>
              <a:t>There are reciprocal connections between:</a:t>
            </a:r>
            <a:endParaRPr lang="en-US" sz="11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457200" algn="l"/>
              </a:tabLst>
            </a:pPr>
            <a:r>
              <a:rPr lang="en-US" sz="1100" b="1" dirty="0">
                <a:latin typeface="Times New Roman" panose="02020603050405020304" pitchFamily="18" charset="0"/>
                <a:ea typeface="Times New Roman" panose="02020603050405020304" pitchFamily="18" charset="0"/>
              </a:rPr>
              <a:t>Globus pallidus and the subthalamic nucleus through the subthalamic fasciculus (S.F.).</a:t>
            </a:r>
            <a:endParaRPr lang="en-US" sz="1100" dirty="0">
              <a:latin typeface="Times New Roman" panose="02020603050405020304" pitchFamily="18" charset="0"/>
              <a:ea typeface="Times New Roman" panose="02020603050405020304" pitchFamily="18" charset="0"/>
            </a:endParaRPr>
          </a:p>
          <a:p>
            <a:pPr marL="342900" lvl="0" indent="-342900" algn="just">
              <a:lnSpc>
                <a:spcPct val="150000"/>
              </a:lnSpc>
              <a:buFont typeface="+mj-lt"/>
              <a:buAutoNum type="arabicPeriod"/>
              <a:tabLst>
                <a:tab pos="457200" algn="l"/>
              </a:tabLst>
            </a:pPr>
            <a:r>
              <a:rPr lang="en-US" sz="1100" b="1" dirty="0">
                <a:latin typeface="Times New Roman" panose="02020603050405020304" pitchFamily="18" charset="0"/>
                <a:ea typeface="Times New Roman" panose="02020603050405020304" pitchFamily="18" charset="0"/>
              </a:rPr>
              <a:t>Caudate and putamen with the substantia nigra.</a:t>
            </a:r>
            <a:endParaRPr lang="en-US" sz="1100" dirty="0">
              <a:latin typeface="Times New Roman" panose="02020603050405020304" pitchFamily="18" charset="0"/>
              <a:ea typeface="Times New Roman" panose="02020603050405020304" pitchFamily="18" charset="0"/>
            </a:endParaRPr>
          </a:p>
          <a:p>
            <a:pPr marL="228600" algn="just">
              <a:lnSpc>
                <a:spcPct val="150000"/>
              </a:lnSpc>
            </a:pPr>
            <a:r>
              <a:rPr lang="en-US" sz="1100" b="1" dirty="0">
                <a:latin typeface="Times New Roman" panose="02020603050405020304" pitchFamily="18" charset="0"/>
                <a:ea typeface="Times New Roman" panose="02020603050405020304" pitchFamily="18" charset="0"/>
              </a:rPr>
              <a:t>  This circuit is for motor control, but with no connections to the spinal cord. This control is done through the effect of basal ganglia on the cerebral cortex. Thus, the function of the basal ganglia is the motor control.</a:t>
            </a:r>
            <a:endParaRPr lang="en-US" sz="1100" dirty="0">
              <a:effectLst/>
              <a:latin typeface="Times New Roman" panose="02020603050405020304" pitchFamily="18" charset="0"/>
              <a:ea typeface="Times New Roman" panose="02020603050405020304" pitchFamily="18" charset="0"/>
            </a:endParaRPr>
          </a:p>
        </p:txBody>
      </p:sp>
      <p:pic>
        <p:nvPicPr>
          <p:cNvPr id="3" name="Picture 2" descr="cbell6">
            <a:extLst>
              <a:ext uri="{FF2B5EF4-FFF2-40B4-BE49-F238E27FC236}">
                <a16:creationId xmlns:a16="http://schemas.microsoft.com/office/drawing/2014/main" id="{F7074FAD-6F70-4B43-B7AB-A248619252B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17" y="3094775"/>
            <a:ext cx="3791717" cy="3427107"/>
          </a:xfrm>
          <a:prstGeom prst="rect">
            <a:avLst/>
          </a:prstGeom>
          <a:noFill/>
          <a:ln>
            <a:noFill/>
          </a:ln>
        </p:spPr>
      </p:pic>
      <p:pic>
        <p:nvPicPr>
          <p:cNvPr id="4" name="Picture 3">
            <a:extLst>
              <a:ext uri="{FF2B5EF4-FFF2-40B4-BE49-F238E27FC236}">
                <a16:creationId xmlns:a16="http://schemas.microsoft.com/office/drawing/2014/main" id="{4DA9E190-696B-42AE-BB8F-AD07DD19C136}"/>
              </a:ext>
            </a:extLst>
          </p:cNvPr>
          <p:cNvPicPr/>
          <p:nvPr/>
        </p:nvPicPr>
        <p:blipFill rotWithShape="1">
          <a:blip r:embed="rId3">
            <a:extLst>
              <a:ext uri="{28A0092B-C50C-407E-A947-70E740481C1C}">
                <a14:useLocalDpi xmlns:a14="http://schemas.microsoft.com/office/drawing/2010/main" val="0"/>
              </a:ext>
            </a:extLst>
          </a:blip>
          <a:srcRect r="2074" b="4533"/>
          <a:stretch/>
        </p:blipFill>
        <p:spPr bwMode="auto">
          <a:xfrm>
            <a:off x="3771900" y="3094775"/>
            <a:ext cx="5372100" cy="3427106"/>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DB3F91A8-25A2-46C6-BEA7-D959654BE2CE}"/>
              </a:ext>
            </a:extLst>
          </p:cNvPr>
          <p:cNvSpPr/>
          <p:nvPr/>
        </p:nvSpPr>
        <p:spPr>
          <a:xfrm>
            <a:off x="-180528" y="6521882"/>
            <a:ext cx="9144000" cy="336118"/>
          </a:xfrm>
          <a:prstGeom prst="rect">
            <a:avLst/>
          </a:prstGeom>
        </p:spPr>
        <p:txBody>
          <a:bodyPr wrap="square">
            <a:spAutoFit/>
          </a:bodyPr>
          <a:lstStyle/>
          <a:p>
            <a:pPr marL="228600" algn="just">
              <a:lnSpc>
                <a:spcPct val="150000"/>
              </a:lnSpc>
            </a:pPr>
            <a:r>
              <a:rPr lang="en-US" sz="1200" b="1" dirty="0">
                <a:latin typeface="Times New Roman" panose="02020603050405020304" pitchFamily="18" charset="0"/>
                <a:ea typeface="Times New Roman" panose="02020603050405020304" pitchFamily="18" charset="0"/>
              </a:rPr>
              <a:t>Damage or disorder of the basal ganglia will lead to appearance of new movement that is called dyskinesia.</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154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al Ganglia &amp; Limbic System">
            <a:extLst>
              <a:ext uri="{FF2B5EF4-FFF2-40B4-BE49-F238E27FC236}">
                <a16:creationId xmlns:a16="http://schemas.microsoft.com/office/drawing/2014/main" id="{F65AB7A1-B2D9-4F91-A824-DBE9F9FFD94F}"/>
              </a:ext>
            </a:extLst>
          </p:cNvPr>
          <p:cNvPicPr/>
          <p:nvPr/>
        </p:nvPicPr>
        <p:blipFill rotWithShape="1">
          <a:blip r:embed="rId2">
            <a:extLst>
              <a:ext uri="{28A0092B-C50C-407E-A947-70E740481C1C}">
                <a14:useLocalDpi xmlns:a14="http://schemas.microsoft.com/office/drawing/2010/main" val="0"/>
              </a:ext>
            </a:extLst>
          </a:blip>
          <a:srcRect l="49840" t="8246" r="3567" b="9619"/>
          <a:stretch/>
        </p:blipFill>
        <p:spPr bwMode="auto">
          <a:xfrm>
            <a:off x="-4791" y="1289071"/>
            <a:ext cx="2555776" cy="3384376"/>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2D8401A-AD32-4289-B964-36A8205B1444}"/>
              </a:ext>
            </a:extLst>
          </p:cNvPr>
          <p:cNvSpPr/>
          <p:nvPr/>
        </p:nvSpPr>
        <p:spPr>
          <a:xfrm>
            <a:off x="0" y="0"/>
            <a:ext cx="9144000" cy="1289071"/>
          </a:xfrm>
          <a:prstGeom prst="rect">
            <a:avLst/>
          </a:prstGeom>
        </p:spPr>
        <p:txBody>
          <a:bodyPr wrap="square">
            <a:spAutoFit/>
          </a:bodyPr>
          <a:lstStyle/>
          <a:p>
            <a:pPr lvl="0" algn="just">
              <a:lnSpc>
                <a:spcPct val="150000"/>
              </a:lnSpc>
              <a:tabLst>
                <a:tab pos="457200" algn="l"/>
              </a:tabLst>
            </a:pPr>
            <a:r>
              <a:rPr lang="en-US" b="1" dirty="0">
                <a:latin typeface="Times New Roman" panose="02020603050405020304" pitchFamily="18" charset="0"/>
                <a:ea typeface="Times New Roman" panose="02020603050405020304" pitchFamily="18" charset="0"/>
              </a:rPr>
              <a:t>Damage to </a:t>
            </a:r>
            <a:r>
              <a:rPr lang="en-US" b="1" dirty="0" err="1">
                <a:latin typeface="Times New Roman" panose="02020603050405020304" pitchFamily="18" charset="0"/>
                <a:ea typeface="Times New Roman" panose="02020603050405020304" pitchFamily="18" charset="0"/>
              </a:rPr>
              <a:t>nigro-strial</a:t>
            </a:r>
            <a:r>
              <a:rPr lang="en-US" b="1" dirty="0">
                <a:latin typeface="Times New Roman" panose="02020603050405020304" pitchFamily="18" charset="0"/>
                <a:ea typeface="Times New Roman" panose="02020603050405020304" pitchFamily="18" charset="0"/>
              </a:rPr>
              <a:t> pathway (which is between the corpus striatum and the substantia nigra) → Parkinson's disease that is due to decrease in dopamine level of the </a:t>
            </a:r>
            <a:r>
              <a:rPr lang="en-US" b="1" dirty="0" err="1">
                <a:latin typeface="Times New Roman" panose="02020603050405020304" pitchFamily="18" charset="0"/>
                <a:ea typeface="Times New Roman" panose="02020603050405020304" pitchFamily="18" charset="0"/>
              </a:rPr>
              <a:t>nigro-strial</a:t>
            </a:r>
            <a:r>
              <a:rPr lang="en-US" b="1" dirty="0">
                <a:latin typeface="Times New Roman" panose="02020603050405020304" pitchFamily="18" charset="0"/>
                <a:ea typeface="Times New Roman" panose="02020603050405020304" pitchFamily="18" charset="0"/>
              </a:rPr>
              <a:t> pathway.   </a:t>
            </a:r>
            <a:endParaRPr lang="en-US" sz="1600" dirty="0">
              <a:effectLst/>
              <a:latin typeface="Times New Roman" panose="02020603050405020304" pitchFamily="18" charset="0"/>
              <a:ea typeface="Times New Roman" panose="02020603050405020304" pitchFamily="18" charset="0"/>
            </a:endParaRPr>
          </a:p>
        </p:txBody>
      </p:sp>
      <p:pic>
        <p:nvPicPr>
          <p:cNvPr id="4" name="Picture 3" descr="lec15">
            <a:extLst>
              <a:ext uri="{FF2B5EF4-FFF2-40B4-BE49-F238E27FC236}">
                <a16:creationId xmlns:a16="http://schemas.microsoft.com/office/drawing/2014/main" id="{16ADB70C-8502-4DFD-B7C7-35378A936F38}"/>
              </a:ext>
            </a:extLst>
          </p:cNvPr>
          <p:cNvPicPr/>
          <p:nvPr/>
        </p:nvPicPr>
        <p:blipFill rotWithShape="1">
          <a:blip r:embed="rId3" cstate="print">
            <a:lum contrast="94000"/>
            <a:extLst>
              <a:ext uri="{28A0092B-C50C-407E-A947-70E740481C1C}">
                <a14:useLocalDpi xmlns:a14="http://schemas.microsoft.com/office/drawing/2010/main" val="0"/>
              </a:ext>
            </a:extLst>
          </a:blip>
          <a:srcRect t="59834" r="5468"/>
          <a:stretch/>
        </p:blipFill>
        <p:spPr bwMode="auto">
          <a:xfrm>
            <a:off x="2550986" y="908720"/>
            <a:ext cx="6578236" cy="2352873"/>
          </a:xfrm>
          <a:prstGeom prst="rect">
            <a:avLst/>
          </a:prstGeom>
          <a:noFill/>
          <a:ln>
            <a:noFill/>
          </a:ln>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8529483-63D4-42C8-A543-A52034F46641}"/>
                  </a:ext>
                </a:extLst>
              </p14:cNvPr>
              <p14:cNvContentPartPr/>
              <p14:nvPr/>
            </p14:nvContentPartPr>
            <p14:xfrm>
              <a:off x="3627517" y="2004282"/>
              <a:ext cx="414720" cy="489240"/>
            </p14:xfrm>
          </p:contentPart>
        </mc:Choice>
        <mc:Fallback xmlns="">
          <p:pic>
            <p:nvPicPr>
              <p:cNvPr id="5" name="Ink 4">
                <a:extLst>
                  <a:ext uri="{FF2B5EF4-FFF2-40B4-BE49-F238E27FC236}">
                    <a16:creationId xmlns:a16="http://schemas.microsoft.com/office/drawing/2014/main" id="{C8529483-63D4-42C8-A543-A52034F46641}"/>
                  </a:ext>
                </a:extLst>
              </p:cNvPr>
              <p:cNvPicPr/>
              <p:nvPr/>
            </p:nvPicPr>
            <p:blipFill>
              <a:blip r:embed="rId5"/>
              <a:stretch>
                <a:fillRect/>
              </a:stretch>
            </p:blipFill>
            <p:spPr>
              <a:xfrm>
                <a:off x="3609517" y="1986282"/>
                <a:ext cx="450360" cy="524880"/>
              </a:xfrm>
              <a:prstGeom prst="rect">
                <a:avLst/>
              </a:prstGeom>
            </p:spPr>
          </p:pic>
        </mc:Fallback>
      </mc:AlternateContent>
    </p:spTree>
    <p:extLst>
      <p:ext uri="{BB962C8B-B14F-4D97-AF65-F5344CB8AC3E}">
        <p14:creationId xmlns:p14="http://schemas.microsoft.com/office/powerpoint/2010/main" val="304214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1483FE-0184-4D5C-959C-31DB6173B1E9}"/>
              </a:ext>
            </a:extLst>
          </p:cNvPr>
          <p:cNvSpPr/>
          <p:nvPr/>
        </p:nvSpPr>
        <p:spPr>
          <a:xfrm>
            <a:off x="0" y="0"/>
            <a:ext cx="2915816" cy="458074"/>
          </a:xfrm>
          <a:prstGeom prst="rect">
            <a:avLst/>
          </a:prstGeom>
        </p:spPr>
        <p:txBody>
          <a:bodyPr wrap="square">
            <a:spAutoFit/>
          </a:bodyPr>
          <a:lstStyle/>
          <a:p>
            <a:pPr marR="228600" indent="342900" algn="ctr">
              <a:lnSpc>
                <a:spcPct val="150000"/>
              </a:lnSpc>
            </a:pPr>
            <a:r>
              <a:rPr lang="en-US" b="1" u="sng" dirty="0">
                <a:latin typeface="Times New Roman" panose="02020603050405020304" pitchFamily="18" charset="0"/>
                <a:ea typeface="Times New Roman" panose="02020603050405020304" pitchFamily="18" charset="0"/>
              </a:rPr>
              <a:t>Internal capsule:</a:t>
            </a:r>
            <a:endParaRPr lang="en-US"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5E147B9B-E50A-4DAF-96B5-7D5E7E530F9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76928"/>
            <a:ext cx="4932040" cy="2681072"/>
          </a:xfrm>
          <a:prstGeom prst="rect">
            <a:avLst/>
          </a:prstGeom>
          <a:noFill/>
          <a:ln>
            <a:noFill/>
          </a:ln>
        </p:spPr>
      </p:pic>
      <p:sp>
        <p:nvSpPr>
          <p:cNvPr id="4" name="Rectangle 3">
            <a:extLst>
              <a:ext uri="{FF2B5EF4-FFF2-40B4-BE49-F238E27FC236}">
                <a16:creationId xmlns:a16="http://schemas.microsoft.com/office/drawing/2014/main" id="{F87923B2-F8E5-4097-9027-E77338D76B15}"/>
              </a:ext>
            </a:extLst>
          </p:cNvPr>
          <p:cNvSpPr/>
          <p:nvPr/>
        </p:nvSpPr>
        <p:spPr>
          <a:xfrm>
            <a:off x="-324544" y="368897"/>
            <a:ext cx="9144000" cy="827855"/>
          </a:xfrm>
          <a:prstGeom prst="rect">
            <a:avLst/>
          </a:prstGeom>
        </p:spPr>
        <p:txBody>
          <a:bodyPr wrap="square">
            <a:spAutoFit/>
          </a:bodyPr>
          <a:lstStyle/>
          <a:p>
            <a:pPr marL="228600" marR="228600" indent="342900" algn="just">
              <a:lnSpc>
                <a:spcPct val="150000"/>
              </a:lnSpc>
            </a:pPr>
            <a:r>
              <a:rPr lang="en-US" sz="1100" b="1" dirty="0">
                <a:latin typeface="Times New Roman" panose="02020603050405020304" pitchFamily="18" charset="0"/>
                <a:ea typeface="Times New Roman" panose="02020603050405020304" pitchFamily="18" charset="0"/>
              </a:rPr>
              <a:t> It is V- shaped bundle of white matter and it has the following </a:t>
            </a:r>
            <a:r>
              <a:rPr lang="en-US" sz="1100" b="1" dirty="0" err="1">
                <a:latin typeface="Times New Roman" panose="02020603050405020304" pitchFamily="18" charset="0"/>
                <a:ea typeface="Times New Roman" panose="02020603050405020304" pitchFamily="18" charset="0"/>
              </a:rPr>
              <a:t>parts:</a:t>
            </a:r>
            <a:r>
              <a:rPr lang="en-US" sz="1100" b="1" i="1" dirty="0" err="1">
                <a:latin typeface="Times New Roman" panose="02020603050405020304" pitchFamily="18" charset="0"/>
                <a:ea typeface="Times New Roman" panose="02020603050405020304" pitchFamily="18" charset="0"/>
              </a:rPr>
              <a:t>Anterior</a:t>
            </a:r>
            <a:r>
              <a:rPr lang="en-US" sz="1100" b="1" i="1" dirty="0">
                <a:latin typeface="Times New Roman" panose="02020603050405020304" pitchFamily="18" charset="0"/>
                <a:ea typeface="Times New Roman" panose="02020603050405020304" pitchFamily="18" charset="0"/>
              </a:rPr>
              <a:t> limb</a:t>
            </a:r>
            <a:r>
              <a:rPr lang="en-US" sz="1100" b="1" dirty="0">
                <a:latin typeface="Times New Roman" panose="02020603050405020304" pitchFamily="18" charset="0"/>
                <a:ea typeface="Times New Roman" panose="02020603050405020304" pitchFamily="18" charset="0"/>
              </a:rPr>
              <a:t>, </a:t>
            </a:r>
            <a:r>
              <a:rPr lang="en-US" sz="1100" b="1" i="1" dirty="0">
                <a:latin typeface="Times New Roman" panose="02020603050405020304" pitchFamily="18" charset="0"/>
                <a:ea typeface="Times New Roman" panose="02020603050405020304" pitchFamily="18" charset="0"/>
              </a:rPr>
              <a:t>genu</a:t>
            </a:r>
            <a:r>
              <a:rPr lang="en-US" sz="1100" b="1" dirty="0">
                <a:latin typeface="Times New Roman" panose="02020603050405020304" pitchFamily="18" charset="0"/>
                <a:ea typeface="Times New Roman" panose="02020603050405020304" pitchFamily="18" charset="0"/>
              </a:rPr>
              <a:t>, </a:t>
            </a:r>
            <a:r>
              <a:rPr lang="en-US" sz="1100" b="1" i="1" dirty="0">
                <a:latin typeface="Times New Roman" panose="02020603050405020304" pitchFamily="18" charset="0"/>
                <a:ea typeface="Times New Roman" panose="02020603050405020304" pitchFamily="18" charset="0"/>
              </a:rPr>
              <a:t>posterior limb</a:t>
            </a:r>
            <a:r>
              <a:rPr lang="en-US" sz="1100" b="1" dirty="0">
                <a:latin typeface="Times New Roman" panose="02020603050405020304" pitchFamily="18" charset="0"/>
                <a:ea typeface="Times New Roman" panose="02020603050405020304" pitchFamily="18" charset="0"/>
              </a:rPr>
              <a:t>, </a:t>
            </a:r>
            <a:r>
              <a:rPr lang="en-US" sz="1100" b="1" i="1" dirty="0" err="1">
                <a:latin typeface="Times New Roman" panose="02020603050405020304" pitchFamily="18" charset="0"/>
                <a:ea typeface="Times New Roman" panose="02020603050405020304" pitchFamily="18" charset="0"/>
              </a:rPr>
              <a:t>retrolentiform</a:t>
            </a:r>
            <a:r>
              <a:rPr lang="en-US" sz="1100" b="1" i="1" dirty="0">
                <a:latin typeface="Times New Roman" panose="02020603050405020304" pitchFamily="18" charset="0"/>
                <a:ea typeface="Times New Roman" panose="02020603050405020304" pitchFamily="18" charset="0"/>
              </a:rPr>
              <a:t> part</a:t>
            </a:r>
            <a:r>
              <a:rPr lang="en-US" sz="1100" b="1" dirty="0">
                <a:latin typeface="Times New Roman" panose="02020603050405020304" pitchFamily="18" charset="0"/>
                <a:ea typeface="Times New Roman" panose="02020603050405020304" pitchFamily="18" charset="0"/>
              </a:rPr>
              <a:t> and the </a:t>
            </a:r>
            <a:r>
              <a:rPr lang="en-US" sz="1100" b="1" i="1" dirty="0" err="1">
                <a:latin typeface="Times New Roman" panose="02020603050405020304" pitchFamily="18" charset="0"/>
                <a:ea typeface="Times New Roman" panose="02020603050405020304" pitchFamily="18" charset="0"/>
              </a:rPr>
              <a:t>sublentiform</a:t>
            </a:r>
            <a:r>
              <a:rPr lang="en-US" sz="1100" b="1" i="1" dirty="0">
                <a:latin typeface="Times New Roman" panose="02020603050405020304" pitchFamily="18" charset="0"/>
                <a:ea typeface="Times New Roman" panose="02020603050405020304" pitchFamily="18" charset="0"/>
              </a:rPr>
              <a:t> part</a:t>
            </a:r>
            <a:r>
              <a:rPr lang="en-US" sz="1100" b="1" dirty="0">
                <a:latin typeface="Times New Roman" panose="02020603050405020304" pitchFamily="18" charset="0"/>
                <a:ea typeface="Times New Roman" panose="02020603050405020304" pitchFamily="18" charset="0"/>
              </a:rPr>
              <a:t>.</a:t>
            </a:r>
            <a:endParaRPr lang="en-US" sz="1100" dirty="0">
              <a:latin typeface="Times New Roman" panose="02020603050405020304" pitchFamily="18" charset="0"/>
              <a:ea typeface="Times New Roman" panose="02020603050405020304" pitchFamily="18" charset="0"/>
            </a:endParaRPr>
          </a:p>
          <a:p>
            <a:pPr marL="228600" marR="228600" indent="342900" algn="just">
              <a:lnSpc>
                <a:spcPct val="150000"/>
              </a:lnSpc>
            </a:pPr>
            <a:endParaRPr lang="en-US" sz="1100" dirty="0"/>
          </a:p>
        </p:txBody>
      </p:sp>
      <p:sp>
        <p:nvSpPr>
          <p:cNvPr id="5" name="Rectangle 4">
            <a:extLst>
              <a:ext uri="{FF2B5EF4-FFF2-40B4-BE49-F238E27FC236}">
                <a16:creationId xmlns:a16="http://schemas.microsoft.com/office/drawing/2014/main" id="{57624553-0F5D-450C-BE44-2689D5587BDD}"/>
              </a:ext>
            </a:extLst>
          </p:cNvPr>
          <p:cNvSpPr/>
          <p:nvPr/>
        </p:nvSpPr>
        <p:spPr>
          <a:xfrm>
            <a:off x="-252536" y="808863"/>
            <a:ext cx="9144000" cy="823687"/>
          </a:xfrm>
          <a:prstGeom prst="rect">
            <a:avLst/>
          </a:prstGeom>
        </p:spPr>
        <p:txBody>
          <a:bodyPr wrap="square">
            <a:spAutoFit/>
          </a:bodyPr>
          <a:lstStyle/>
          <a:p>
            <a:pPr marL="228600" marR="228600" indent="342900" algn="just">
              <a:lnSpc>
                <a:spcPct val="150000"/>
              </a:lnSpc>
            </a:pPr>
            <a:r>
              <a:rPr lang="en-US" sz="1100" b="1" dirty="0">
                <a:latin typeface="Times New Roman" panose="02020603050405020304" pitchFamily="18" charset="0"/>
                <a:ea typeface="Times New Roman" panose="02020603050405020304" pitchFamily="18" charset="0"/>
              </a:rPr>
              <a:t>The internal capsule anterior limb lies between the caudate nucleus medially and the lentiform nucleus laterally.</a:t>
            </a:r>
            <a:endParaRPr lang="en-US" sz="1100" dirty="0">
              <a:latin typeface="Times New Roman" panose="02020603050405020304" pitchFamily="18" charset="0"/>
              <a:ea typeface="Times New Roman" panose="02020603050405020304" pitchFamily="18" charset="0"/>
            </a:endParaRPr>
          </a:p>
          <a:p>
            <a:pPr marL="228600" marR="228600" indent="342900" algn="just">
              <a:lnSpc>
                <a:spcPct val="150000"/>
              </a:lnSpc>
            </a:pPr>
            <a:r>
              <a:rPr lang="en-US" sz="1100" b="1" dirty="0">
                <a:latin typeface="Times New Roman" panose="02020603050405020304" pitchFamily="18" charset="0"/>
                <a:ea typeface="Times New Roman" panose="02020603050405020304" pitchFamily="18" charset="0"/>
              </a:rPr>
              <a:t>  The genu or apex of the internal capsule is pointing medially. The posterior limb of the internal capsule lies between the thalamus medially and the lentiform nucleus laterally.</a:t>
            </a:r>
            <a:endParaRPr lang="en-US" sz="11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7BFD4056-FEED-4427-88DE-9A921E6D4B0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17032"/>
            <a:ext cx="4211960" cy="3140968"/>
          </a:xfrm>
          <a:prstGeom prst="rect">
            <a:avLst/>
          </a:prstGeom>
          <a:noFill/>
          <a:ln>
            <a:noFill/>
          </a:ln>
        </p:spPr>
      </p:pic>
      <p:pic>
        <p:nvPicPr>
          <p:cNvPr id="7" name="Picture 6">
            <a:extLst>
              <a:ext uri="{FF2B5EF4-FFF2-40B4-BE49-F238E27FC236}">
                <a16:creationId xmlns:a16="http://schemas.microsoft.com/office/drawing/2014/main" id="{9335E899-AFF8-44D1-9F6A-B2F33E2E0174}"/>
              </a:ext>
            </a:extLst>
          </p:cNvPr>
          <p:cNvPicPr/>
          <p:nvPr/>
        </p:nvPicPr>
        <p:blipFill rotWithShape="1">
          <a:blip r:embed="rId4">
            <a:extLst>
              <a:ext uri="{28A0092B-C50C-407E-A947-70E740481C1C}">
                <a14:useLocalDpi xmlns:a14="http://schemas.microsoft.com/office/drawing/2010/main" val="0"/>
              </a:ext>
            </a:extLst>
          </a:blip>
          <a:srcRect r="2352"/>
          <a:stretch/>
        </p:blipFill>
        <p:spPr bwMode="auto">
          <a:xfrm>
            <a:off x="3247014" y="1412776"/>
            <a:ext cx="5896986" cy="2160239"/>
          </a:xfrm>
          <a:prstGeom prst="rect">
            <a:avLst/>
          </a:prstGeom>
          <a:noFill/>
          <a:ln>
            <a:noFill/>
          </a:ln>
          <a:extLst>
            <a:ext uri="{53640926-AAD7-44D8-BBD7-CCE9431645EC}">
              <a14:shadowObscured xmlns:a14="http://schemas.microsoft.com/office/drawing/2010/main"/>
            </a:ext>
          </a:extLst>
        </p:spPr>
      </p:pic>
      <p:pic>
        <p:nvPicPr>
          <p:cNvPr id="8" name="Picture 7" descr="Slide13">
            <a:extLst>
              <a:ext uri="{FF2B5EF4-FFF2-40B4-BE49-F238E27FC236}">
                <a16:creationId xmlns:a16="http://schemas.microsoft.com/office/drawing/2014/main" id="{F0E6490C-7D35-4C96-A861-9409E81AE75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314" y="1634036"/>
            <a:ext cx="3250328" cy="2542891"/>
          </a:xfrm>
          <a:prstGeom prst="rect">
            <a:avLst/>
          </a:prstGeom>
          <a:noFill/>
          <a:ln>
            <a:noFill/>
          </a:ln>
        </p:spPr>
      </p:pic>
    </p:spTree>
    <p:extLst>
      <p:ext uri="{BB962C8B-B14F-4D97-AF65-F5344CB8AC3E}">
        <p14:creationId xmlns:p14="http://schemas.microsoft.com/office/powerpoint/2010/main" val="3866772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E6E00A-7389-429D-9E0C-AD2869A707D3}"/>
              </a:ext>
            </a:extLst>
          </p:cNvPr>
          <p:cNvSpPr/>
          <p:nvPr/>
        </p:nvSpPr>
        <p:spPr>
          <a:xfrm>
            <a:off x="33874" y="0"/>
            <a:ext cx="9110126" cy="646331"/>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Superiorly, the fibers of the internal capsule will fan out to form the corona radiata of the internal capsule that interdigitate with the fibers of the corpus callosum.</a:t>
            </a:r>
            <a:endParaRPr lang="en-US" dirty="0"/>
          </a:p>
        </p:txBody>
      </p:sp>
      <p:pic>
        <p:nvPicPr>
          <p:cNvPr id="3" name="Picture 2">
            <a:extLst>
              <a:ext uri="{FF2B5EF4-FFF2-40B4-BE49-F238E27FC236}">
                <a16:creationId xmlns:a16="http://schemas.microsoft.com/office/drawing/2014/main" id="{FF1332EF-53E4-4415-93E6-942811C02164}"/>
              </a:ext>
            </a:extLst>
          </p:cNvPr>
          <p:cNvPicPr/>
          <p:nvPr/>
        </p:nvPicPr>
        <p:blipFill rotWithShape="1">
          <a:blip r:embed="rId2">
            <a:extLst>
              <a:ext uri="{28A0092B-C50C-407E-A947-70E740481C1C}">
                <a14:useLocalDpi xmlns:a14="http://schemas.microsoft.com/office/drawing/2010/main" val="0"/>
              </a:ext>
            </a:extLst>
          </a:blip>
          <a:srcRect b="7895"/>
          <a:stretch/>
        </p:blipFill>
        <p:spPr bwMode="auto">
          <a:xfrm>
            <a:off x="0" y="4389657"/>
            <a:ext cx="4520149" cy="2502556"/>
          </a:xfrm>
          <a:prstGeom prst="rect">
            <a:avLst/>
          </a:prstGeom>
          <a:noFill/>
          <a:ln>
            <a:noFill/>
          </a:ln>
          <a:extLst>
            <a:ext uri="{53640926-AAD7-44D8-BBD7-CCE9431645EC}">
              <a14:shadowObscured xmlns:a14="http://schemas.microsoft.com/office/drawing/2010/main"/>
            </a:ext>
          </a:extLst>
        </p:spPr>
      </p:pic>
      <p:pic>
        <p:nvPicPr>
          <p:cNvPr id="4" name="Picture 3" descr="Slide13">
            <a:extLst>
              <a:ext uri="{FF2B5EF4-FFF2-40B4-BE49-F238E27FC236}">
                <a16:creationId xmlns:a16="http://schemas.microsoft.com/office/drawing/2014/main" id="{6906CE5C-44B8-44FC-83DF-61A8BB44221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261" y="646331"/>
            <a:ext cx="4486275" cy="3743325"/>
          </a:xfrm>
          <a:prstGeom prst="rect">
            <a:avLst/>
          </a:prstGeom>
          <a:noFill/>
          <a:ln>
            <a:noFill/>
          </a:ln>
        </p:spPr>
      </p:pic>
      <p:pic>
        <p:nvPicPr>
          <p:cNvPr id="5" name="Picture 4">
            <a:extLst>
              <a:ext uri="{FF2B5EF4-FFF2-40B4-BE49-F238E27FC236}">
                <a16:creationId xmlns:a16="http://schemas.microsoft.com/office/drawing/2014/main" id="{559B1284-8702-4411-9346-5FE88B049CE9}"/>
              </a:ext>
            </a:extLst>
          </p:cNvPr>
          <p:cNvPicPr/>
          <p:nvPr/>
        </p:nvPicPr>
        <p:blipFill rotWithShape="1">
          <a:blip r:embed="rId4">
            <a:extLst>
              <a:ext uri="{28A0092B-C50C-407E-A947-70E740481C1C}">
                <a14:useLocalDpi xmlns:a14="http://schemas.microsoft.com/office/drawing/2010/main" val="0"/>
              </a:ext>
            </a:extLst>
          </a:blip>
          <a:srcRect l="13215" t="12450" r="13505"/>
          <a:stretch/>
        </p:blipFill>
        <p:spPr bwMode="auto">
          <a:xfrm>
            <a:off x="4529672" y="4046756"/>
            <a:ext cx="4486275" cy="2811109"/>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A1EA0356-4787-437A-8F0B-099D85E5324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20149" y="646329"/>
            <a:ext cx="4585215" cy="3400427"/>
          </a:xfrm>
          <a:prstGeom prst="rect">
            <a:avLst/>
          </a:prstGeom>
          <a:noFill/>
          <a:ln>
            <a:noFill/>
          </a:ln>
        </p:spPr>
      </p:pic>
    </p:spTree>
    <p:extLst>
      <p:ext uri="{BB962C8B-B14F-4D97-AF65-F5344CB8AC3E}">
        <p14:creationId xmlns:p14="http://schemas.microsoft.com/office/powerpoint/2010/main" val="338696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C76B8-6588-4AA8-BCD4-B4515DDE58DA}"/>
              </a:ext>
            </a:extLst>
          </p:cNvPr>
          <p:cNvSpPr/>
          <p:nvPr/>
        </p:nvSpPr>
        <p:spPr>
          <a:xfrm>
            <a:off x="-29210" y="-19270"/>
            <a:ext cx="9173209" cy="731354"/>
          </a:xfrm>
          <a:prstGeom prst="rect">
            <a:avLst/>
          </a:prstGeom>
        </p:spPr>
        <p:txBody>
          <a:bodyPr wrap="square">
            <a:spAutoFit/>
          </a:bodyPr>
          <a:lstStyle/>
          <a:p>
            <a:pPr marL="228600" marR="228600" indent="342900" algn="just">
              <a:lnSpc>
                <a:spcPct val="150000"/>
              </a:lnSpc>
            </a:pPr>
            <a:r>
              <a:rPr lang="en-US" b="1" u="sng" dirty="0">
                <a:latin typeface="Times New Roman" panose="02020603050405020304" pitchFamily="18" charset="0"/>
                <a:ea typeface="Times New Roman" panose="02020603050405020304" pitchFamily="18" charset="0"/>
              </a:rPr>
              <a:t>Types of the fibers of the internal capsule:   </a:t>
            </a:r>
            <a:endParaRPr lang="en-US" sz="1400" dirty="0">
              <a:latin typeface="Times New Roman" panose="02020603050405020304" pitchFamily="18" charset="0"/>
              <a:ea typeface="Times New Roman" panose="02020603050405020304" pitchFamily="18" charset="0"/>
            </a:endParaRPr>
          </a:p>
          <a:p>
            <a:pPr marL="342900" marR="228600" lvl="0" indent="-342900" algn="just">
              <a:lnSpc>
                <a:spcPct val="150000"/>
              </a:lnSpc>
              <a:buFont typeface="+mj-lt"/>
              <a:buAutoNum type="arabicPeriod"/>
            </a:pPr>
            <a:r>
              <a:rPr lang="en-US" sz="1100" b="1" dirty="0">
                <a:latin typeface="Times New Roman" panose="02020603050405020304" pitchFamily="18" charset="0"/>
                <a:ea typeface="Times New Roman" panose="02020603050405020304" pitchFamily="18" charset="0"/>
              </a:rPr>
              <a:t>Thalamic radiation or thalamocortical fibers:</a:t>
            </a:r>
            <a:endParaRPr lang="en-US" sz="1100" dirty="0">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58926816-D1D4-43FA-892F-C578046E337E}"/>
              </a:ext>
            </a:extLst>
          </p:cNvPr>
          <p:cNvSpPr/>
          <p:nvPr/>
        </p:nvSpPr>
        <p:spPr>
          <a:xfrm>
            <a:off x="-46451" y="620688"/>
            <a:ext cx="9173208" cy="1585434"/>
          </a:xfrm>
          <a:prstGeom prst="rect">
            <a:avLst/>
          </a:prstGeom>
        </p:spPr>
        <p:txBody>
          <a:bodyPr wrap="square">
            <a:spAutoFit/>
          </a:bodyPr>
          <a:lstStyle/>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a- Anterior thalamic radiation or fibers in the anterior limb of the internal capsule.</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b- Superior thalamic radiation in the posterior limb of the internal capsule.</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c- Posterior thalamic radiation is in the </a:t>
            </a:r>
            <a:r>
              <a:rPr lang="en-US" sz="1100" b="1" dirty="0" err="1">
                <a:latin typeface="Times New Roman" panose="02020603050405020304" pitchFamily="18" charset="0"/>
                <a:ea typeface="Times New Roman" panose="02020603050405020304" pitchFamily="18" charset="0"/>
              </a:rPr>
              <a:t>retrolentiform</a:t>
            </a:r>
            <a:r>
              <a:rPr lang="en-US" sz="1100" b="1" dirty="0">
                <a:latin typeface="Times New Roman" panose="02020603050405020304" pitchFamily="18" charset="0"/>
                <a:ea typeface="Times New Roman" panose="02020603050405020304" pitchFamily="18" charset="0"/>
              </a:rPr>
              <a:t> part of the internal capsule which is connecting the lateral geniculate body to the visual cortex (the posterior thalamic radiation can also be called the optic radiation).</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d- Inferior thalamic radiation lies in the </a:t>
            </a:r>
            <a:r>
              <a:rPr lang="en-US" sz="1100" b="1" dirty="0" err="1">
                <a:latin typeface="Times New Roman" panose="02020603050405020304" pitchFamily="18" charset="0"/>
                <a:ea typeface="Times New Roman" panose="02020603050405020304" pitchFamily="18" charset="0"/>
              </a:rPr>
              <a:t>sublentiform</a:t>
            </a:r>
            <a:r>
              <a:rPr lang="en-US" sz="1100" b="1" dirty="0">
                <a:latin typeface="Times New Roman" panose="02020603050405020304" pitchFamily="18" charset="0"/>
                <a:ea typeface="Times New Roman" panose="02020603050405020304" pitchFamily="18" charset="0"/>
              </a:rPr>
              <a:t> part of the internal capsule and it connects the medial geniculate body to the auditory cortex (the inferior thalamic radiation can also be called the auditory radiation).</a:t>
            </a:r>
            <a:endParaRPr lang="en-US" sz="11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58258BE-C8D9-44F9-AA95-DE116AD2513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4149080"/>
            <a:ext cx="4788024" cy="2708920"/>
          </a:xfrm>
          <a:prstGeom prst="rect">
            <a:avLst/>
          </a:prstGeom>
          <a:noFill/>
          <a:ln>
            <a:noFill/>
          </a:ln>
        </p:spPr>
      </p:pic>
      <p:pic>
        <p:nvPicPr>
          <p:cNvPr id="5" name="Picture 4">
            <a:extLst>
              <a:ext uri="{FF2B5EF4-FFF2-40B4-BE49-F238E27FC236}">
                <a16:creationId xmlns:a16="http://schemas.microsoft.com/office/drawing/2014/main" id="{63D8AF62-C9F6-4F61-9779-087E2DDAAA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8024" y="4149079"/>
            <a:ext cx="4338733" cy="2679737"/>
          </a:xfrm>
          <a:prstGeom prst="rect">
            <a:avLst/>
          </a:prstGeom>
          <a:noFill/>
          <a:ln>
            <a:noFill/>
          </a:ln>
        </p:spPr>
      </p:pic>
      <p:pic>
        <p:nvPicPr>
          <p:cNvPr id="6" name="Picture 5">
            <a:extLst>
              <a:ext uri="{FF2B5EF4-FFF2-40B4-BE49-F238E27FC236}">
                <a16:creationId xmlns:a16="http://schemas.microsoft.com/office/drawing/2014/main" id="{E7D09D42-5440-41E6-B548-5619837C95AE}"/>
              </a:ext>
            </a:extLst>
          </p:cNvPr>
          <p:cNvPicPr/>
          <p:nvPr/>
        </p:nvPicPr>
        <p:blipFill rotWithShape="1">
          <a:blip r:embed="rId4">
            <a:extLst>
              <a:ext uri="{28A0092B-C50C-407E-A947-70E740481C1C}">
                <a14:useLocalDpi xmlns:a14="http://schemas.microsoft.com/office/drawing/2010/main" val="0"/>
              </a:ext>
            </a:extLst>
          </a:blip>
          <a:srcRect r="2352"/>
          <a:stretch/>
        </p:blipFill>
        <p:spPr bwMode="auto">
          <a:xfrm>
            <a:off x="3779911" y="2176939"/>
            <a:ext cx="5364089" cy="1942956"/>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EF02007F-B6AA-4A1E-B448-9B50601A1983}"/>
              </a:ext>
            </a:extLst>
          </p:cNvPr>
          <p:cNvPicPr/>
          <p:nvPr/>
        </p:nvPicPr>
        <p:blipFill rotWithShape="1">
          <a:blip r:embed="rId5">
            <a:extLst>
              <a:ext uri="{28A0092B-C50C-407E-A947-70E740481C1C}">
                <a14:useLocalDpi xmlns:a14="http://schemas.microsoft.com/office/drawing/2010/main" val="0"/>
              </a:ext>
            </a:extLst>
          </a:blip>
          <a:srcRect l="13215" t="12450" r="13505"/>
          <a:stretch/>
        </p:blipFill>
        <p:spPr bwMode="auto">
          <a:xfrm>
            <a:off x="-3312" y="2162346"/>
            <a:ext cx="3765980" cy="19721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659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BBBA64-5D2F-456E-9209-3394E1539666}"/>
              </a:ext>
            </a:extLst>
          </p:cNvPr>
          <p:cNvSpPr/>
          <p:nvPr/>
        </p:nvSpPr>
        <p:spPr>
          <a:xfrm>
            <a:off x="0" y="4665"/>
            <a:ext cx="9144000" cy="1588705"/>
          </a:xfrm>
          <a:prstGeom prst="rect">
            <a:avLst/>
          </a:prstGeom>
        </p:spPr>
        <p:txBody>
          <a:bodyPr wrap="square">
            <a:spAutoFit/>
          </a:bodyPr>
          <a:lstStyle/>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 2- Corticopontine fibers that present in the anterior limb, genu and posterior limb of the internal capsule.</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    3- </a:t>
            </a:r>
            <a:r>
              <a:rPr lang="en-US" sz="1100" b="1" dirty="0" err="1">
                <a:latin typeface="Times New Roman" panose="02020603050405020304" pitchFamily="18" charset="0"/>
                <a:ea typeface="Times New Roman" panose="02020603050405020304" pitchFamily="18" charset="0"/>
              </a:rPr>
              <a:t>Corticonuclear</a:t>
            </a:r>
            <a:r>
              <a:rPr lang="en-US" sz="1100" b="1" dirty="0">
                <a:latin typeface="Times New Roman" panose="02020603050405020304" pitchFamily="18" charset="0"/>
                <a:ea typeface="Times New Roman" panose="02020603050405020304" pitchFamily="18" charset="0"/>
              </a:rPr>
              <a:t> fibers that connect the cerebral cortex to nuclei of the cranial nerves. These fibers only present in the genu of the internal capsule.</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    4- Corticospinal fibers that connect the cerebral cortex to motor nuclei of the spinal cord (anterior horn of the spinal cord) also only present in the posterior limb of the internal capsule.</a:t>
            </a:r>
            <a:endParaRPr lang="en-US" sz="1100" dirty="0">
              <a:latin typeface="Times New Roman" panose="02020603050405020304" pitchFamily="18" charset="0"/>
              <a:ea typeface="Times New Roman" panose="02020603050405020304" pitchFamily="18" charset="0"/>
            </a:endParaRPr>
          </a:p>
          <a:p>
            <a:pPr marR="228600" indent="342900" algn="justLow">
              <a:lnSpc>
                <a:spcPct val="150000"/>
              </a:lnSpc>
            </a:pPr>
            <a:r>
              <a:rPr lang="en-US" sz="1100" b="1" dirty="0">
                <a:latin typeface="Times New Roman" panose="02020603050405020304" pitchFamily="18" charset="0"/>
                <a:ea typeface="Times New Roman" panose="02020603050405020304" pitchFamily="18" charset="0"/>
              </a:rPr>
              <a:t>  Thus, the </a:t>
            </a:r>
            <a:r>
              <a:rPr lang="en-US" sz="1100" b="1" dirty="0" err="1">
                <a:latin typeface="Times New Roman" panose="02020603050405020304" pitchFamily="18" charset="0"/>
                <a:ea typeface="Times New Roman" panose="02020603050405020304" pitchFamily="18" charset="0"/>
              </a:rPr>
              <a:t>corticonuclear</a:t>
            </a:r>
            <a:r>
              <a:rPr lang="en-US" sz="1100" b="1" dirty="0">
                <a:latin typeface="Times New Roman" panose="02020603050405020304" pitchFamily="18" charset="0"/>
                <a:ea typeface="Times New Roman" panose="02020603050405020304" pitchFamily="18" charset="0"/>
              </a:rPr>
              <a:t> and corticospinal fibers are only present within the genu and the posterior limb of the internal capsule.</a:t>
            </a:r>
            <a:endParaRPr lang="en-US" sz="1100" dirty="0"/>
          </a:p>
        </p:txBody>
      </p:sp>
      <p:pic>
        <p:nvPicPr>
          <p:cNvPr id="3" name="Picture 2">
            <a:extLst>
              <a:ext uri="{FF2B5EF4-FFF2-40B4-BE49-F238E27FC236}">
                <a16:creationId xmlns:a16="http://schemas.microsoft.com/office/drawing/2014/main" id="{176CC820-A87D-46B5-BD97-71257B34E8B7}"/>
              </a:ext>
            </a:extLst>
          </p:cNvPr>
          <p:cNvPicPr/>
          <p:nvPr/>
        </p:nvPicPr>
        <p:blipFill rotWithShape="1">
          <a:blip r:embed="rId2">
            <a:extLst>
              <a:ext uri="{28A0092B-C50C-407E-A947-70E740481C1C}">
                <a14:useLocalDpi xmlns:a14="http://schemas.microsoft.com/office/drawing/2010/main" val="0"/>
              </a:ext>
            </a:extLst>
          </a:blip>
          <a:srcRect l="4632" t="7894" r="6506" b="7894"/>
          <a:stretch/>
        </p:blipFill>
        <p:spPr bwMode="auto">
          <a:xfrm>
            <a:off x="22717" y="1612571"/>
            <a:ext cx="4824536" cy="5240763"/>
          </a:xfrm>
          <a:prstGeom prst="rect">
            <a:avLst/>
          </a:prstGeom>
          <a:noFill/>
          <a:ln>
            <a:noFill/>
          </a:ln>
        </p:spPr>
      </p:pic>
      <p:pic>
        <p:nvPicPr>
          <p:cNvPr id="4" name="Picture 3">
            <a:extLst>
              <a:ext uri="{FF2B5EF4-FFF2-40B4-BE49-F238E27FC236}">
                <a16:creationId xmlns:a16="http://schemas.microsoft.com/office/drawing/2014/main" id="{4083F477-7EF3-40E7-A5B0-46C0417A50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830012" y="1593370"/>
            <a:ext cx="4291271" cy="5240763"/>
          </a:xfrm>
          <a:prstGeom prst="rect">
            <a:avLst/>
          </a:prstGeom>
          <a:noFill/>
          <a:ln>
            <a:noFill/>
          </a:ln>
        </p:spPr>
      </p:pic>
      <p:sp>
        <p:nvSpPr>
          <p:cNvPr id="5" name="TextBox 4">
            <a:extLst>
              <a:ext uri="{FF2B5EF4-FFF2-40B4-BE49-F238E27FC236}">
                <a16:creationId xmlns:a16="http://schemas.microsoft.com/office/drawing/2014/main" id="{2313F664-44BB-43D3-8F42-7B140B0ADB8B}"/>
              </a:ext>
            </a:extLst>
          </p:cNvPr>
          <p:cNvSpPr txBox="1"/>
          <p:nvPr/>
        </p:nvSpPr>
        <p:spPr>
          <a:xfrm>
            <a:off x="5268990" y="3298195"/>
            <a:ext cx="1152128" cy="261610"/>
          </a:xfrm>
          <a:prstGeom prst="rect">
            <a:avLst/>
          </a:prstGeom>
          <a:noFill/>
        </p:spPr>
        <p:txBody>
          <a:bodyPr wrap="square" rtlCol="0">
            <a:spAutoFit/>
          </a:bodyPr>
          <a:lstStyle/>
          <a:p>
            <a:r>
              <a:rPr lang="en-US" sz="1100" dirty="0"/>
              <a:t>Posterior limb</a:t>
            </a:r>
          </a:p>
        </p:txBody>
      </p:sp>
      <p:sp>
        <p:nvSpPr>
          <p:cNvPr id="6" name="TextBox 5">
            <a:extLst>
              <a:ext uri="{FF2B5EF4-FFF2-40B4-BE49-F238E27FC236}">
                <a16:creationId xmlns:a16="http://schemas.microsoft.com/office/drawing/2014/main" id="{7A0BB30C-3319-4085-B3FE-370128D2683D}"/>
              </a:ext>
            </a:extLst>
          </p:cNvPr>
          <p:cNvSpPr txBox="1"/>
          <p:nvPr/>
        </p:nvSpPr>
        <p:spPr>
          <a:xfrm>
            <a:off x="4978947" y="6658513"/>
            <a:ext cx="1152128" cy="261610"/>
          </a:xfrm>
          <a:prstGeom prst="rect">
            <a:avLst/>
          </a:prstGeom>
          <a:noFill/>
        </p:spPr>
        <p:txBody>
          <a:bodyPr wrap="square" rtlCol="0">
            <a:spAutoFit/>
          </a:bodyPr>
          <a:lstStyle/>
          <a:p>
            <a:r>
              <a:rPr lang="en-US" sz="1100" dirty="0"/>
              <a:t>Anterior limb</a:t>
            </a:r>
          </a:p>
        </p:txBody>
      </p:sp>
      <p:sp>
        <p:nvSpPr>
          <p:cNvPr id="8" name="TextBox 7">
            <a:extLst>
              <a:ext uri="{FF2B5EF4-FFF2-40B4-BE49-F238E27FC236}">
                <a16:creationId xmlns:a16="http://schemas.microsoft.com/office/drawing/2014/main" id="{2029BA96-45CC-4C5A-8252-044ABF70EB77}"/>
              </a:ext>
            </a:extLst>
          </p:cNvPr>
          <p:cNvSpPr txBox="1"/>
          <p:nvPr/>
        </p:nvSpPr>
        <p:spPr>
          <a:xfrm>
            <a:off x="3005894" y="1844824"/>
            <a:ext cx="1368152" cy="246221"/>
          </a:xfrm>
          <a:prstGeom prst="rect">
            <a:avLst/>
          </a:prstGeom>
          <a:noFill/>
        </p:spPr>
        <p:txBody>
          <a:bodyPr wrap="square" rtlCol="0">
            <a:spAutoFit/>
          </a:bodyPr>
          <a:lstStyle/>
          <a:p>
            <a:r>
              <a:rPr lang="en-US" sz="1000" dirty="0"/>
              <a:t>Anterior limb</a:t>
            </a:r>
          </a:p>
        </p:txBody>
      </p:sp>
      <p:sp>
        <p:nvSpPr>
          <p:cNvPr id="9" name="TextBox 8">
            <a:extLst>
              <a:ext uri="{FF2B5EF4-FFF2-40B4-BE49-F238E27FC236}">
                <a16:creationId xmlns:a16="http://schemas.microsoft.com/office/drawing/2014/main" id="{655C6F50-910A-4FCD-963B-7E1EC3B8C860}"/>
              </a:ext>
            </a:extLst>
          </p:cNvPr>
          <p:cNvSpPr txBox="1"/>
          <p:nvPr/>
        </p:nvSpPr>
        <p:spPr>
          <a:xfrm>
            <a:off x="3481617" y="6543097"/>
            <a:ext cx="1062932" cy="246221"/>
          </a:xfrm>
          <a:prstGeom prst="rect">
            <a:avLst/>
          </a:prstGeom>
          <a:noFill/>
        </p:spPr>
        <p:txBody>
          <a:bodyPr wrap="square" rtlCol="0">
            <a:spAutoFit/>
          </a:bodyPr>
          <a:lstStyle/>
          <a:p>
            <a:r>
              <a:rPr lang="en-US" sz="1000" dirty="0"/>
              <a:t>Posterior limb</a:t>
            </a:r>
          </a:p>
        </p:txBody>
      </p:sp>
    </p:spTree>
    <p:extLst>
      <p:ext uri="{BB962C8B-B14F-4D97-AF65-F5344CB8AC3E}">
        <p14:creationId xmlns:p14="http://schemas.microsoft.com/office/powerpoint/2010/main" val="74474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D63658-1375-42EB-A1ED-EB5138AD751A}"/>
              </a:ext>
            </a:extLst>
          </p:cNvPr>
          <p:cNvSpPr/>
          <p:nvPr/>
        </p:nvSpPr>
        <p:spPr>
          <a:xfrm>
            <a:off x="0" y="-19270"/>
            <a:ext cx="9144000" cy="923330"/>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The somatotopic presentation or arrangement of the </a:t>
            </a:r>
            <a:r>
              <a:rPr lang="en-US" b="1" dirty="0" err="1">
                <a:latin typeface="Times New Roman" panose="02020603050405020304" pitchFamily="18" charset="0"/>
                <a:ea typeface="Times New Roman" panose="02020603050405020304" pitchFamily="18" charset="0"/>
              </a:rPr>
              <a:t>corticonuclear</a:t>
            </a:r>
            <a:r>
              <a:rPr lang="en-US" b="1" dirty="0">
                <a:latin typeface="Times New Roman" panose="02020603050405020304" pitchFamily="18" charset="0"/>
                <a:ea typeface="Times New Roman" panose="02020603050405020304" pitchFamily="18" charset="0"/>
              </a:rPr>
              <a:t> and corticospinal fibers in the genu and posterior limb of the internal capsule is as follow (from above downward): head – neck – upper limb – trunk and lower limb.</a:t>
            </a:r>
            <a:endParaRPr lang="en-US" dirty="0"/>
          </a:p>
        </p:txBody>
      </p:sp>
      <p:pic>
        <p:nvPicPr>
          <p:cNvPr id="3" name="Picture 2">
            <a:extLst>
              <a:ext uri="{FF2B5EF4-FFF2-40B4-BE49-F238E27FC236}">
                <a16:creationId xmlns:a16="http://schemas.microsoft.com/office/drawing/2014/main" id="{5B61C112-E61D-47C2-91D4-66CA0BA42262}"/>
              </a:ext>
            </a:extLst>
          </p:cNvPr>
          <p:cNvPicPr/>
          <p:nvPr/>
        </p:nvPicPr>
        <p:blipFill rotWithShape="1">
          <a:blip r:embed="rId2">
            <a:extLst>
              <a:ext uri="{28A0092B-C50C-407E-A947-70E740481C1C}">
                <a14:useLocalDpi xmlns:a14="http://schemas.microsoft.com/office/drawing/2010/main" val="0"/>
              </a:ext>
            </a:extLst>
          </a:blip>
          <a:srcRect b="16110"/>
          <a:stretch/>
        </p:blipFill>
        <p:spPr bwMode="auto">
          <a:xfrm>
            <a:off x="-1" y="904060"/>
            <a:ext cx="9143999" cy="593514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1454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957</Words>
  <Application>Microsoft Office PowerPoint</Application>
  <PresentationFormat>On-screen Show (4:3)</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DR.mustafa mohammed</dc:creator>
  <cp:lastModifiedBy>Taha Mustafa</cp:lastModifiedBy>
  <cp:revision>32</cp:revision>
  <dcterms:created xsi:type="dcterms:W3CDTF">2015-04-21T05:53:46Z</dcterms:created>
  <dcterms:modified xsi:type="dcterms:W3CDTF">2020-05-13T02:22:38Z</dcterms:modified>
</cp:coreProperties>
</file>