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902" autoAdjust="0"/>
  </p:normalViewPr>
  <p:slideViewPr>
    <p:cSldViewPr snapToGrid="0">
      <p:cViewPr varScale="1">
        <p:scale>
          <a:sx n="51" d="100"/>
          <a:sy n="51" d="100"/>
        </p:scale>
        <p:origin x="15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6T23:02:40.377"/>
    </inkml:context>
    <inkml:brush xml:id="br0">
      <inkml:brushProperty name="width" value="0.1" units="cm"/>
      <inkml:brushProperty name="height" value="0.1" units="cm"/>
      <inkml:brushProperty name="color" value="#FF0066"/>
      <inkml:brushProperty name="ignorePressure" value="1"/>
    </inkml:brush>
  </inkml:definitions>
  <inkml:trace contextRef="#ctx0" brushRef="#br0">1 0,'667'0,"-623"3,-1 2,0 2,0 1,37 14,55 10,-82-22,3 2,0-3,1-3,14-1,714-5,-338-2,-412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2:37.324"/>
    </inkml:context>
    <inkml:brush xml:id="br0">
      <inkml:brushProperty name="width" value="0.1" units="cm"/>
      <inkml:brushProperty name="height" value="0.1" units="cm"/>
      <inkml:brushProperty name="color" value="#66CC00"/>
      <inkml:brushProperty name="ignorePressure" value="1"/>
    </inkml:brush>
  </inkml:definitions>
  <inkml:trace contextRef="#ctx0" brushRef="#br0">0 42,'59'-3,"0"-2,28-8,-27 4,1 2,18 2,363 7,-407-2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2:43.621"/>
    </inkml:context>
    <inkml:brush xml:id="br0">
      <inkml:brushProperty name="width" value="0.1" units="cm"/>
      <inkml:brushProperty name="height" value="0.1" units="cm"/>
      <inkml:brushProperty name="color" value="#66CC00"/>
      <inkml:brushProperty name="ignorePressure" value="1"/>
    </inkml:brush>
  </inkml:definitions>
  <inkml:trace contextRef="#ctx0" brushRef="#br0">0 43,'678'0,"-646"-2,0-1,-1-2,25-6,-22 3,0 2,1 2,2 1,122 2,-124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3:21.656"/>
    </inkml:context>
    <inkml:brush xml:id="br0">
      <inkml:brushProperty name="width" value="0.1" units="cm"/>
      <inkml:brushProperty name="height" value="0.1" units="cm"/>
      <inkml:brushProperty name="color" value="#66CC00"/>
      <inkml:brushProperty name="ignorePressure" value="1"/>
    </inkml:brush>
  </inkml:definitions>
  <inkml:trace contextRef="#ctx0" brushRef="#br0">0 0,'1050'0,"-1016"0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3:47.517"/>
    </inkml:context>
    <inkml:brush xml:id="br0">
      <inkml:brushProperty name="width" value="0.1" units="cm"/>
      <inkml:brushProperty name="height" value="0.1" units="cm"/>
      <inkml:brushProperty name="color" value="#66CC00"/>
      <inkml:brushProperty name="ignorePressure" value="1"/>
    </inkml:brush>
  </inkml:definitions>
  <inkml:trace contextRef="#ctx0" brushRef="#br0">1 116,'143'-3,"-33"0,82 10,-183-6,1 1,0 0,-1 0,1 1,-1 0,0 1,0 0,0 1,-1-1,1 2,1 0,11 11,0 1,-2 0,6 8,-15-14,0-1,1 0,1 0,0-1,0-1,1 0,0-1,0 0,1 0,0-2,0 0,4 1,20-1,1-2,-1-1,1-2,-1-1,29-5,37 0,-91 5,4 1,-1-2,0 0,0 0,0-2,13-3,-24 4,0 1,-1-1,1 0,-1-1,0 1,1-1,-1 0,0 0,-1 0,1 0,-1-1,1 1,-1-1,0 0,0 0,-1 0,1-1,-1 1,0-1,0 1,0-2,8-26,-1 0,-1 0,-2-1,-2 0,-1 0,-1-8,-1 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4:25.018"/>
    </inkml:context>
    <inkml:brush xml:id="br0">
      <inkml:brushProperty name="width" value="0.1" units="cm"/>
      <inkml:brushProperty name="height" value="0.1" units="cm"/>
      <inkml:brushProperty name="color" value="#66CC00"/>
      <inkml:brushProperty name="ignorePressure" value="1"/>
    </inkml:brush>
  </inkml:definitions>
  <inkml:trace contextRef="#ctx0" brushRef="#br0">0 1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4:44.768"/>
    </inkml:context>
    <inkml:brush xml:id="br0">
      <inkml:brushProperty name="width" value="0.1" units="cm"/>
      <inkml:brushProperty name="height" value="0.1" units="cm"/>
      <inkml:brushProperty name="color" value="#66CC00"/>
      <inkml:brushProperty name="ignorePressure" value="1"/>
    </inkml:brush>
  </inkml:definitions>
  <inkml:trace contextRef="#ctx0" brushRef="#br0">1 87,'13'-1,"1"0,-1-2,0 1,0-2,0 0,0 0,0-1,-1-1,6-3,-3 1,0 2,0-1,1 2,0 0,17-2,37 0,1 4,69 7,-19-1,-94-1,-1 1,0 1,0 1,-1 2,1 0,7 5,-5-2,-1-1,2-2,-1-1,1-1,3-1,421-2,-219-5,-178 1,0-3,35-9,-33 5,0 2,26 2,399 6,-458-2,0-2,0 0,0-2,4-2,0 0,0 1,28-1,457 4,-264 6,31-3,-246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5:03.211"/>
    </inkml:context>
    <inkml:brush xml:id="br0">
      <inkml:brushProperty name="width" value="0.1" units="cm"/>
      <inkml:brushProperty name="height" value="0.1" units="cm"/>
      <inkml:brushProperty name="color" value="#FF0066"/>
      <inkml:brushProperty name="ignorePressure" value="1"/>
    </inkml:brush>
  </inkml:definitions>
  <inkml:trace contextRef="#ctx0" brushRef="#br0">0 1,'2018'0,"-1988"2,-1 1,1 1,19 6,59 8,122-9,42-11,-54-1,-183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6T23:02:45.346"/>
    </inkml:context>
    <inkml:brush xml:id="br0">
      <inkml:brushProperty name="width" value="0.1" units="cm"/>
      <inkml:brushProperty name="height" value="0.1" units="cm"/>
      <inkml:brushProperty name="color" value="#FF0066"/>
      <inkml:brushProperty name="ignorePressure" value="1"/>
    </inkml:brush>
  </inkml:definitions>
  <inkml:trace contextRef="#ctx0" brushRef="#br0">1 0,'1182'0,"-1143"2,0 2,0 2,11 4,31 4,11 2,-26-5,0-2,1-2,-21-3,-1 2,2 2,-2 0,0-1,10-3,98 2,117-12,-257 4,0-1,0 0,-1-1,0-1,1 0,-2 0,10-6,-7 4,0 0,1 1,0 0,0 1,1 1,13-1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6T23:02:50.427"/>
    </inkml:context>
    <inkml:brush xml:id="br0">
      <inkml:brushProperty name="width" value="0.1" units="cm"/>
      <inkml:brushProperty name="height" value="0.1" units="cm"/>
      <inkml:brushProperty name="color" value="#FF0066"/>
      <inkml:brushProperty name="ignorePressure" value="1"/>
    </inkml:brush>
  </inkml:definitions>
  <inkml:trace contextRef="#ctx0" brushRef="#br0">0 46,'0'-1,"0"0,1 0,-1 0,0 0,1 0,-1 0,1 0,-1 0,1 0,-1 0,1 0,0 0,0 0,-1 1,1-1,0 0,0 0,0 1,0-1,0 1,-1-1,1 1,0-1,0 1,1-1,-1 1,0 0,35-8,-29 7,81-8,1 4,0 4,23 5,38-1,22-5,181 5,-180 15,-87-7,41-2,783-7,-436-5,-428 3,-8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6T23:02:54.229"/>
    </inkml:context>
    <inkml:brush xml:id="br0">
      <inkml:brushProperty name="width" value="0.1" units="cm"/>
      <inkml:brushProperty name="height" value="0.1" units="cm"/>
      <inkml:brushProperty name="color" value="#FF0066"/>
      <inkml:brushProperty name="ignorePressure" value="1"/>
    </inkml:brush>
  </inkml:definitions>
  <inkml:trace contextRef="#ctx0" brushRef="#br0">1 1,'1799'0,"-1766"0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1:36.253"/>
    </inkml:context>
    <inkml:brush xml:id="br0">
      <inkml:brushProperty name="width" value="0.1" units="cm"/>
      <inkml:brushProperty name="height" value="0.1" units="cm"/>
      <inkml:brushProperty name="color" value="#FF0066"/>
      <inkml:brushProperty name="ignorePressure" value="1"/>
    </inkml:brush>
  </inkml:definitions>
  <inkml:trace contextRef="#ctx0" brushRef="#br0">1 73,'647'0,"-608"-2,0-2,0-1,11-5,-8 2,1 2,28-1,349 6,-194 3,-197-4,1 0,-1-3,26-6,-38 7,17-3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1:42.646"/>
    </inkml:context>
    <inkml:brush xml:id="br0">
      <inkml:brushProperty name="width" value="0.1" units="cm"/>
      <inkml:brushProperty name="height" value="0.1" units="cm"/>
      <inkml:brushProperty name="color" value="#FF0066"/>
      <inkml:brushProperty name="ignorePressure" value="1"/>
    </inkml:brush>
  </inkml:definitions>
  <inkml:trace contextRef="#ctx0" brushRef="#br0">1 128,'22'0,"21"0,0-2,8-2,-36 2,0-1,0-1,0 0,0-1,-1 0,1-2,11-6,-7 2,-5 2,0 1,0 0,1 1,0 0,0 2,0-1,1 2,0 0,0 1,11 0,97-1,12 7,7 0,-128-3,-1 1,1 0,-1 1,0 1,0 0,0 1,0 0,0 1,-1 1,0 0,0 1,-1 0,0 1,8 6,-4-2,1-1,0-1,1-1,0 0,0-1,1-1,0-1,0-1,0 0,1-2,13 1,-1-1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1:58.545"/>
    </inkml:context>
    <inkml:brush xml:id="br0">
      <inkml:brushProperty name="width" value="0.1" units="cm"/>
      <inkml:brushProperty name="height" value="0.1" units="cm"/>
      <inkml:brushProperty name="color" value="#FF0066"/>
      <inkml:brushProperty name="ignorePressure" value="1"/>
    </inkml:brush>
  </inkml:definitions>
  <inkml:trace contextRef="#ctx0" brushRef="#br0">0 80,'1496'0,"-1471"-1,1-2,-1 0,0-2,3-2,2 0,-1 1,24 0,408 2,-237 7,-187-4,0 0,0-3,0-1,32-9,-1 2,-37 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2:04.409"/>
    </inkml:context>
    <inkml:brush xml:id="br0">
      <inkml:brushProperty name="width" value="0.1" units="cm"/>
      <inkml:brushProperty name="height" value="0.1" units="cm"/>
      <inkml:brushProperty name="color" value="#FF0066"/>
      <inkml:brushProperty name="ignorePressure" value="1"/>
    </inkml:brush>
  </inkml:definitions>
  <inkml:trace contextRef="#ctx0" brushRef="#br0">0 42,'158'2,"-23"1,59-10,-69-11,-82 9,1 3,26 0,404 5,-223 3,-217-2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7T22:32:28.474"/>
    </inkml:context>
    <inkml:brush xml:id="br0">
      <inkml:brushProperty name="width" value="0.1" units="cm"/>
      <inkml:brushProperty name="height" value="0.1" units="cm"/>
      <inkml:brushProperty name="color" value="#66CC00"/>
      <inkml:brushProperty name="ignorePressure" value="1"/>
    </inkml:brush>
  </inkml:definitions>
  <inkml:trace contextRef="#ctx0" brushRef="#br0">1 83,'9'0,"1"-2,-1 1,0-1,1-1,-1 1,2-3,25-6,-16 7,50-13,0 4,1 2,1 4,11 2,397 8,-445-3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7F8C7-713F-4E44-8072-794F136ECD32}" type="datetimeFigureOut">
              <a:rPr lang="en-US" smtClean="0"/>
              <a:t>2020-05-09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D4CED-5116-488B-AD1E-90476058DC4B}" type="slidenum">
              <a:rPr lang="en-US" smtClean="0"/>
              <a:t>‹#›</a:t>
            </a:fld>
            <a:endParaRPr lang="en-US"/>
          </a:p>
        </p:txBody>
      </p:sp>
    </p:spTree>
    <p:extLst>
      <p:ext uri="{BB962C8B-B14F-4D97-AF65-F5344CB8AC3E}">
        <p14:creationId xmlns:p14="http://schemas.microsoft.com/office/powerpoint/2010/main" val="151808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CD4CED-5116-488B-AD1E-90476058DC4B}" type="slidenum">
              <a:rPr lang="en-US" smtClean="0"/>
              <a:t>10</a:t>
            </a:fld>
            <a:endParaRPr lang="en-US"/>
          </a:p>
        </p:txBody>
      </p:sp>
    </p:spTree>
    <p:extLst>
      <p:ext uri="{BB962C8B-B14F-4D97-AF65-F5344CB8AC3E}">
        <p14:creationId xmlns:p14="http://schemas.microsoft.com/office/powerpoint/2010/main" val="71768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D429-8901-4580-99E8-7544198DD3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821DD3-1E72-403B-90AE-6BB45C228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FE7DE4-A6FB-40AE-B790-A16FF83338CD}"/>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5" name="Footer Placeholder 4">
            <a:extLst>
              <a:ext uri="{FF2B5EF4-FFF2-40B4-BE49-F238E27FC236}">
                <a16:creationId xmlns:a16="http://schemas.microsoft.com/office/drawing/2014/main" id="{7F2A60C4-12B8-4988-BD08-52F4C44BC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7F60A-329F-413F-9DB8-ECC917F9AE6B}"/>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296918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D6622-A97D-414D-8DE6-1CA5700D18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837197-AD6F-415A-A088-7B1D1B9223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FE653-6534-4261-969F-39EECEF242F8}"/>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5" name="Footer Placeholder 4">
            <a:extLst>
              <a:ext uri="{FF2B5EF4-FFF2-40B4-BE49-F238E27FC236}">
                <a16:creationId xmlns:a16="http://schemas.microsoft.com/office/drawing/2014/main" id="{B45F7656-1A21-461E-85C9-DD4EB2031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F7232-04CA-4CFA-8BA8-3AC11D49A8DE}"/>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306607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F8FFA9-B394-4028-9E1C-4DAC65F653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53B1B8-55A5-4894-802E-716CC424B0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E2C3B-EF0F-464E-8FD6-BFAC0D494310}"/>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5" name="Footer Placeholder 4">
            <a:extLst>
              <a:ext uri="{FF2B5EF4-FFF2-40B4-BE49-F238E27FC236}">
                <a16:creationId xmlns:a16="http://schemas.microsoft.com/office/drawing/2014/main" id="{F36D66C7-6794-466E-BE75-D30CDA705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E11C66-7567-4677-BA81-2393A17E3B7F}"/>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397211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6070-ED26-4D64-892E-EEC73F45A4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DD15F-95A9-4CD7-9821-0F7135E6D2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0B6DDF-ABE0-49BB-B4CA-96C234F7FDE9}"/>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5" name="Footer Placeholder 4">
            <a:extLst>
              <a:ext uri="{FF2B5EF4-FFF2-40B4-BE49-F238E27FC236}">
                <a16:creationId xmlns:a16="http://schemas.microsoft.com/office/drawing/2014/main" id="{90824D04-23EE-40EA-8516-0A3A9687F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EAE4A-EA24-49E2-8E5C-20F1D3CF4D57}"/>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98961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45EB8-A59A-4095-99C2-8FFF2233C5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2A4C2C-64A2-43D1-865C-DF98240643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6F2825-FF1C-4B2A-8C92-7BF87EDE34B8}"/>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5" name="Footer Placeholder 4">
            <a:extLst>
              <a:ext uri="{FF2B5EF4-FFF2-40B4-BE49-F238E27FC236}">
                <a16:creationId xmlns:a16="http://schemas.microsoft.com/office/drawing/2014/main" id="{8F8E0977-5CA9-4409-A70C-36195F2B8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61B86-2C9C-4B59-88F7-BDB824E837D5}"/>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889200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EC57-4B42-4630-A862-45C0EF45C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AF4DA-93BC-49D9-9A90-0C947DB98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4EA629-A3B4-4FA0-AACB-0189288ED3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0C4CB9-58A9-459E-A568-00C3C927AE2E}"/>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6" name="Footer Placeholder 5">
            <a:extLst>
              <a:ext uri="{FF2B5EF4-FFF2-40B4-BE49-F238E27FC236}">
                <a16:creationId xmlns:a16="http://schemas.microsoft.com/office/drawing/2014/main" id="{AC550D8F-4867-4F89-84F7-4F8E789FAB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1E204-BC01-44D6-9D90-9F48D37B1096}"/>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238610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E6074-C4C2-4681-A9C0-991AFD31C3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9AB74E-7C56-462C-A041-70D06BBAA2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75A6A6-E3CB-4981-974A-60A2AC0FC0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87D6DF-289E-4AB7-8C61-518D929DD9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4BCF4-3530-4827-97DB-D39920B4C3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BF5F26-4E42-424D-9C2E-CB9636D7607E}"/>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8" name="Footer Placeholder 7">
            <a:extLst>
              <a:ext uri="{FF2B5EF4-FFF2-40B4-BE49-F238E27FC236}">
                <a16:creationId xmlns:a16="http://schemas.microsoft.com/office/drawing/2014/main" id="{688E6928-476B-40CB-BC0C-04459FCA14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DE220B-FD42-4C8F-88BB-EF85CCB023D8}"/>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19561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C67C-37E5-4CBD-8E78-F3CF4DE47E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8CBBA8-7726-4DC0-A1C5-94CCBBD9E2F1}"/>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4" name="Footer Placeholder 3">
            <a:extLst>
              <a:ext uri="{FF2B5EF4-FFF2-40B4-BE49-F238E27FC236}">
                <a16:creationId xmlns:a16="http://schemas.microsoft.com/office/drawing/2014/main" id="{556287AE-D5E2-4103-AA91-EED7B314A4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75EC01-F51A-4E60-8FA5-723ED3F1B7AE}"/>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306796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A442D-96FF-411E-841B-602B954BEF22}"/>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3" name="Footer Placeholder 2">
            <a:extLst>
              <a:ext uri="{FF2B5EF4-FFF2-40B4-BE49-F238E27FC236}">
                <a16:creationId xmlns:a16="http://schemas.microsoft.com/office/drawing/2014/main" id="{5985C212-A126-4FAF-B541-DBB0C0F3AF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7916FB-A375-4CDE-AF2C-9FF6AB5A5296}"/>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105486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2151-7460-4005-8E76-1B140EC133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A21AE1-9DBC-4CA9-BD52-954EF2D23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35E9AB-CB01-48F8-A602-C711924F8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894BC1-21F4-4D85-BB5A-83B8D39124DE}"/>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6" name="Footer Placeholder 5">
            <a:extLst>
              <a:ext uri="{FF2B5EF4-FFF2-40B4-BE49-F238E27FC236}">
                <a16:creationId xmlns:a16="http://schemas.microsoft.com/office/drawing/2014/main" id="{B3182D08-0ED9-488D-9E07-039BE89E9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9B318-F7E5-4A30-926F-4B6AB4BE9EE7}"/>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400800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E8F5-6E7D-4A65-96D6-F781F48434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584DDD-B971-44A0-BDA2-DCD060FD82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970C6C-251F-4F2F-9C1C-B317B04D3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406B9F-91DB-45CD-892F-812BD310DDBB}"/>
              </a:ext>
            </a:extLst>
          </p:cNvPr>
          <p:cNvSpPr>
            <a:spLocks noGrp="1"/>
          </p:cNvSpPr>
          <p:nvPr>
            <p:ph type="dt" sz="half" idx="10"/>
          </p:nvPr>
        </p:nvSpPr>
        <p:spPr/>
        <p:txBody>
          <a:bodyPr/>
          <a:lstStyle/>
          <a:p>
            <a:fld id="{FFCA742E-1427-458B-9DF0-B22CFBCD3D23}" type="datetimeFigureOut">
              <a:rPr lang="en-US" smtClean="0"/>
              <a:t>2020-05-09</a:t>
            </a:fld>
            <a:endParaRPr lang="en-US"/>
          </a:p>
        </p:txBody>
      </p:sp>
      <p:sp>
        <p:nvSpPr>
          <p:cNvPr id="6" name="Footer Placeholder 5">
            <a:extLst>
              <a:ext uri="{FF2B5EF4-FFF2-40B4-BE49-F238E27FC236}">
                <a16:creationId xmlns:a16="http://schemas.microsoft.com/office/drawing/2014/main" id="{21F9A43D-11F7-49BD-B973-0688A391E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41E667-B1A1-45B7-BD65-30A2FDC2A698}"/>
              </a:ext>
            </a:extLst>
          </p:cNvPr>
          <p:cNvSpPr>
            <a:spLocks noGrp="1"/>
          </p:cNvSpPr>
          <p:nvPr>
            <p:ph type="sldNum" sz="quarter" idx="12"/>
          </p:nvPr>
        </p:nvSpPr>
        <p:spPr/>
        <p:txBody>
          <a:bodyPr/>
          <a:lstStyle/>
          <a:p>
            <a:fld id="{00C50041-15A0-4EE6-BF2E-AC9F80C7F036}" type="slidenum">
              <a:rPr lang="en-US" smtClean="0"/>
              <a:t>‹#›</a:t>
            </a:fld>
            <a:endParaRPr lang="en-US"/>
          </a:p>
        </p:txBody>
      </p:sp>
    </p:spTree>
    <p:extLst>
      <p:ext uri="{BB962C8B-B14F-4D97-AF65-F5344CB8AC3E}">
        <p14:creationId xmlns:p14="http://schemas.microsoft.com/office/powerpoint/2010/main" val="240034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AAF3AE-2272-4E0C-A8E5-BCB06B61A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7C2E7D-DE49-4564-BDCC-D3ABAA0D58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8F775-C3B0-44FD-90A7-8C1C3F123C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A742E-1427-458B-9DF0-B22CFBCD3D23}" type="datetimeFigureOut">
              <a:rPr lang="en-US" smtClean="0"/>
              <a:t>2020-05-09</a:t>
            </a:fld>
            <a:endParaRPr lang="en-US"/>
          </a:p>
        </p:txBody>
      </p:sp>
      <p:sp>
        <p:nvSpPr>
          <p:cNvPr id="5" name="Footer Placeholder 4">
            <a:extLst>
              <a:ext uri="{FF2B5EF4-FFF2-40B4-BE49-F238E27FC236}">
                <a16:creationId xmlns:a16="http://schemas.microsoft.com/office/drawing/2014/main" id="{22339857-4EA5-4B80-8A5D-E9E31DE20F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189156-988C-46BF-B173-E56586128D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50041-15A0-4EE6-BF2E-AC9F80C7F036}" type="slidenum">
              <a:rPr lang="en-US" smtClean="0"/>
              <a:t>‹#›</a:t>
            </a:fld>
            <a:endParaRPr lang="en-US"/>
          </a:p>
        </p:txBody>
      </p:sp>
    </p:spTree>
    <p:extLst>
      <p:ext uri="{BB962C8B-B14F-4D97-AF65-F5344CB8AC3E}">
        <p14:creationId xmlns:p14="http://schemas.microsoft.com/office/powerpoint/2010/main" val="3151799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customXml" Target="../ink/ink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customXml" Target="../ink/ink1.xml"/><Relationship Id="rId11" Type="http://schemas.openxmlformats.org/officeDocument/2006/relationships/image" Target="../media/image7.png"/><Relationship Id="rId5" Type="http://schemas.openxmlformats.org/officeDocument/2006/relationships/image" Target="../media/image4.jpeg"/><Relationship Id="rId10" Type="http://schemas.openxmlformats.org/officeDocument/2006/relationships/customXml" Target="../ink/ink3.xml"/><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52.jpe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1.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6.png"/><Relationship Id="rId18" Type="http://schemas.openxmlformats.org/officeDocument/2006/relationships/customXml" Target="../ink/ink11.xml"/><Relationship Id="rId26" Type="http://schemas.openxmlformats.org/officeDocument/2006/relationships/customXml" Target="../ink/ink15.xml"/><Relationship Id="rId3" Type="http://schemas.openxmlformats.org/officeDocument/2006/relationships/image" Target="../media/image21.jpeg"/><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customXml" Target="../ink/ink8.xml"/><Relationship Id="rId17" Type="http://schemas.openxmlformats.org/officeDocument/2006/relationships/image" Target="../media/image28.png"/><Relationship Id="rId25" Type="http://schemas.openxmlformats.org/officeDocument/2006/relationships/image" Target="../media/image32.png"/><Relationship Id="rId2" Type="http://schemas.openxmlformats.org/officeDocument/2006/relationships/image" Target="../media/image20.jpeg"/><Relationship Id="rId16" Type="http://schemas.openxmlformats.org/officeDocument/2006/relationships/customXml" Target="../ink/ink10.xml"/><Relationship Id="rId20" Type="http://schemas.openxmlformats.org/officeDocument/2006/relationships/customXml" Target="../ink/ink12.xml"/><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customXml" Target="../ink/ink5.xml"/><Relationship Id="rId11" Type="http://schemas.openxmlformats.org/officeDocument/2006/relationships/image" Target="../media/image25.png"/><Relationship Id="rId24" Type="http://schemas.openxmlformats.org/officeDocument/2006/relationships/customXml" Target="../ink/ink14.xml"/><Relationship Id="rId5" Type="http://schemas.openxmlformats.org/officeDocument/2006/relationships/image" Target="../media/image12.jpeg"/><Relationship Id="rId15" Type="http://schemas.openxmlformats.org/officeDocument/2006/relationships/image" Target="../media/image27.png"/><Relationship Id="rId23" Type="http://schemas.openxmlformats.org/officeDocument/2006/relationships/image" Target="../media/image31.png"/><Relationship Id="rId28" Type="http://schemas.openxmlformats.org/officeDocument/2006/relationships/customXml" Target="../ink/ink16.xml"/><Relationship Id="rId10" Type="http://schemas.openxmlformats.org/officeDocument/2006/relationships/customXml" Target="../ink/ink7.xml"/><Relationship Id="rId19" Type="http://schemas.openxmlformats.org/officeDocument/2006/relationships/image" Target="../media/image29.pn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gif"/><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6.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ECTURE 31- DIENCEPHALON AND PITUITARY GLAND - ppt video online ...">
            <a:extLst>
              <a:ext uri="{FF2B5EF4-FFF2-40B4-BE49-F238E27FC236}">
                <a16:creationId xmlns:a16="http://schemas.microsoft.com/office/drawing/2014/main" id="{A643D3A2-2935-45A1-8D09-DD51CD356E0A}"/>
              </a:ext>
            </a:extLst>
          </p:cNvPr>
          <p:cNvPicPr/>
          <p:nvPr/>
        </p:nvPicPr>
        <p:blipFill rotWithShape="1">
          <a:blip r:embed="rId2">
            <a:extLst>
              <a:ext uri="{28A0092B-C50C-407E-A947-70E740481C1C}">
                <a14:useLocalDpi xmlns:a14="http://schemas.microsoft.com/office/drawing/2010/main" val="0"/>
              </a:ext>
            </a:extLst>
          </a:blip>
          <a:srcRect t="8679" b="6302"/>
          <a:stretch/>
        </p:blipFill>
        <p:spPr bwMode="auto">
          <a:xfrm>
            <a:off x="26503" y="524589"/>
            <a:ext cx="6414052" cy="3078342"/>
          </a:xfrm>
          <a:prstGeom prst="rect">
            <a:avLst/>
          </a:prstGeom>
          <a:noFill/>
          <a:ln>
            <a:noFill/>
          </a:ln>
          <a:extLst>
            <a:ext uri="{53640926-AAD7-44D8-BBD7-CCE9431645EC}">
              <a14:shadowObscured xmlns:a14="http://schemas.microsoft.com/office/drawing/2010/main"/>
            </a:ext>
          </a:extLst>
        </p:spPr>
      </p:pic>
      <p:pic>
        <p:nvPicPr>
          <p:cNvPr id="3" name="Picture 2" descr="NEUROANATOMY">
            <a:extLst>
              <a:ext uri="{FF2B5EF4-FFF2-40B4-BE49-F238E27FC236}">
                <a16:creationId xmlns:a16="http://schemas.microsoft.com/office/drawing/2014/main" id="{F554AE1B-0EE6-4873-806E-B0CD38FCB12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14052" y="486493"/>
            <a:ext cx="5751444" cy="3078342"/>
          </a:xfrm>
          <a:prstGeom prst="rect">
            <a:avLst/>
          </a:prstGeom>
          <a:noFill/>
          <a:ln>
            <a:noFill/>
          </a:ln>
        </p:spPr>
      </p:pic>
      <p:pic>
        <p:nvPicPr>
          <p:cNvPr id="5" name="Picture 4" descr="N 5NEA1 part 1 Basal Ganglia Structure and Function (Neuro Anatomy ...">
            <a:extLst>
              <a:ext uri="{FF2B5EF4-FFF2-40B4-BE49-F238E27FC236}">
                <a16:creationId xmlns:a16="http://schemas.microsoft.com/office/drawing/2014/main" id="{ABB2CE49-798F-430A-9855-C4044D0928A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504" y="3564834"/>
            <a:ext cx="4175760" cy="3293165"/>
          </a:xfrm>
          <a:prstGeom prst="rect">
            <a:avLst/>
          </a:prstGeom>
          <a:noFill/>
          <a:ln>
            <a:noFill/>
          </a:ln>
        </p:spPr>
      </p:pic>
      <p:sp>
        <p:nvSpPr>
          <p:cNvPr id="7" name="Rectangle 6">
            <a:extLst>
              <a:ext uri="{FF2B5EF4-FFF2-40B4-BE49-F238E27FC236}">
                <a16:creationId xmlns:a16="http://schemas.microsoft.com/office/drawing/2014/main" id="{EC7B1016-C7A9-4AB2-9DF5-45B405E82B4E}"/>
              </a:ext>
            </a:extLst>
          </p:cNvPr>
          <p:cNvSpPr/>
          <p:nvPr/>
        </p:nvSpPr>
        <p:spPr>
          <a:xfrm>
            <a:off x="4228768" y="3674188"/>
            <a:ext cx="4121013" cy="587533"/>
          </a:xfrm>
          <a:prstGeom prst="rect">
            <a:avLst/>
          </a:prstGeom>
        </p:spPr>
        <p:txBody>
          <a:bodyPr wrap="square">
            <a:spAutoFit/>
          </a:bodyPr>
          <a:lstStyle/>
          <a:p>
            <a:pPr algn="ctr">
              <a:lnSpc>
                <a:spcPct val="150000"/>
              </a:lnSpc>
              <a:spcAft>
                <a:spcPts val="800"/>
              </a:spcAft>
            </a:pPr>
            <a:r>
              <a:rPr lang="en-US" sz="2400" b="1" u="sng" dirty="0">
                <a:latin typeface="Algerian" panose="04020705040A02060702" pitchFamily="82" charset="0"/>
                <a:ea typeface="Calibri" panose="020F0502020204030204" pitchFamily="34" charset="0"/>
                <a:cs typeface="Tahoma" panose="020B0604030504040204" pitchFamily="34" charset="0"/>
              </a:rPr>
              <a:t>Diencephalon</a:t>
            </a:r>
            <a:endParaRPr lang="en-US" sz="2400" u="s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FE77D1D-1EBF-450E-8098-935AB9FD8E95}"/>
              </a:ext>
            </a:extLst>
          </p:cNvPr>
          <p:cNvSpPr/>
          <p:nvPr/>
        </p:nvSpPr>
        <p:spPr>
          <a:xfrm>
            <a:off x="4161638" y="4247322"/>
            <a:ext cx="4188143" cy="1477328"/>
          </a:xfrm>
          <a:prstGeom prst="rect">
            <a:avLst/>
          </a:prstGeom>
        </p:spPr>
        <p:txBody>
          <a:bodyPr wrap="square">
            <a:spAutoFit/>
          </a:bodyPr>
          <a:lstStyle/>
          <a:p>
            <a:r>
              <a:rPr lang="en-US" b="1" dirty="0">
                <a:latin typeface="Arial" panose="020B0604020202020204" pitchFamily="34" charset="0"/>
                <a:ea typeface="Calibri" panose="020F0502020204030204" pitchFamily="34" charset="0"/>
                <a:cs typeface="Arial" panose="020B0604020202020204" pitchFamily="34" charset="0"/>
              </a:rPr>
              <a:t> The diencephalon is an interbrain structure lies between the two cerebral hemispheres. The cavity of the diencephalon is the third ventricle.</a:t>
            </a:r>
            <a:endParaRPr lang="en-US" dirty="0"/>
          </a:p>
        </p:txBody>
      </p:sp>
      <p:sp>
        <p:nvSpPr>
          <p:cNvPr id="11" name="Rectangle 10">
            <a:extLst>
              <a:ext uri="{FF2B5EF4-FFF2-40B4-BE49-F238E27FC236}">
                <a16:creationId xmlns:a16="http://schemas.microsoft.com/office/drawing/2014/main" id="{A82723F2-D2B4-4D33-BCA7-AD8D2B530C26}"/>
              </a:ext>
            </a:extLst>
          </p:cNvPr>
          <p:cNvSpPr/>
          <p:nvPr/>
        </p:nvSpPr>
        <p:spPr>
          <a:xfrm>
            <a:off x="0" y="655085"/>
            <a:ext cx="3121367" cy="463075"/>
          </a:xfrm>
          <a:prstGeom prst="rect">
            <a:avLst/>
          </a:prstGeom>
        </p:spPr>
        <p:txBody>
          <a:bodyPr wrap="none">
            <a:spAutoFit/>
          </a:bodyPr>
          <a:lstStyle/>
          <a:p>
            <a:pPr algn="justLow">
              <a:lnSpc>
                <a:spcPct val="150000"/>
              </a:lnSpc>
              <a:spcAft>
                <a:spcPts val="800"/>
              </a:spcAft>
            </a:pPr>
            <a:r>
              <a:rPr lang="en-US" b="1" u="sng" dirty="0">
                <a:latin typeface="Arial" panose="020B0604020202020204" pitchFamily="34" charset="0"/>
                <a:ea typeface="Calibri" panose="020F0502020204030204" pitchFamily="34" charset="0"/>
                <a:cs typeface="Arial" panose="020B0604020202020204" pitchFamily="34" charset="0"/>
              </a:rPr>
              <a:t>Divisions of diencephalon: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5CC6D0C-A135-4FF8-B1F5-294F0BD171DA}"/>
              </a:ext>
            </a:extLst>
          </p:cNvPr>
          <p:cNvPicPr/>
          <p:nvPr/>
        </p:nvPicPr>
        <p:blipFill rotWithShape="1">
          <a:blip r:embed="rId5">
            <a:extLst>
              <a:ext uri="{28A0092B-C50C-407E-A947-70E740481C1C}">
                <a14:useLocalDpi xmlns:a14="http://schemas.microsoft.com/office/drawing/2010/main" val="0"/>
              </a:ext>
            </a:extLst>
          </a:blip>
          <a:srcRect l="2885" t="5364" r="3842"/>
          <a:stretch/>
        </p:blipFill>
        <p:spPr bwMode="auto">
          <a:xfrm>
            <a:off x="8201465" y="3429000"/>
            <a:ext cx="3990533" cy="34290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2863726B-8D2E-46FC-BE73-2FE1BBD9374C}"/>
                  </a:ext>
                </a:extLst>
              </p14:cNvPr>
              <p14:cNvContentPartPr/>
              <p14:nvPr/>
            </p14:nvContentPartPr>
            <p14:xfrm>
              <a:off x="11239394" y="3685348"/>
              <a:ext cx="941760" cy="42840"/>
            </p14:xfrm>
          </p:contentPart>
        </mc:Choice>
        <mc:Fallback xmlns="">
          <p:pic>
            <p:nvPicPr>
              <p:cNvPr id="15" name="Ink 14">
                <a:extLst>
                  <a:ext uri="{FF2B5EF4-FFF2-40B4-BE49-F238E27FC236}">
                    <a16:creationId xmlns:a16="http://schemas.microsoft.com/office/drawing/2014/main" id="{2863726B-8D2E-46FC-BE73-2FE1BBD9374C}"/>
                  </a:ext>
                </a:extLst>
              </p:cNvPr>
              <p:cNvPicPr/>
              <p:nvPr/>
            </p:nvPicPr>
            <p:blipFill>
              <a:blip r:embed="rId7"/>
              <a:stretch>
                <a:fillRect/>
              </a:stretch>
            </p:blipFill>
            <p:spPr>
              <a:xfrm>
                <a:off x="11221754" y="3667348"/>
                <a:ext cx="977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E652553F-AD99-401A-874E-337592A08275}"/>
                  </a:ext>
                </a:extLst>
              </p14:cNvPr>
              <p14:cNvContentPartPr/>
              <p14:nvPr/>
            </p14:nvContentPartPr>
            <p14:xfrm>
              <a:off x="10916114" y="6569308"/>
              <a:ext cx="955440" cy="44280"/>
            </p14:xfrm>
          </p:contentPart>
        </mc:Choice>
        <mc:Fallback xmlns="">
          <p:pic>
            <p:nvPicPr>
              <p:cNvPr id="16" name="Ink 15">
                <a:extLst>
                  <a:ext uri="{FF2B5EF4-FFF2-40B4-BE49-F238E27FC236}">
                    <a16:creationId xmlns:a16="http://schemas.microsoft.com/office/drawing/2014/main" id="{E652553F-AD99-401A-874E-337592A08275}"/>
                  </a:ext>
                </a:extLst>
              </p:cNvPr>
              <p:cNvPicPr/>
              <p:nvPr/>
            </p:nvPicPr>
            <p:blipFill>
              <a:blip r:embed="rId9"/>
              <a:stretch>
                <a:fillRect/>
              </a:stretch>
            </p:blipFill>
            <p:spPr>
              <a:xfrm>
                <a:off x="10898474" y="6551308"/>
                <a:ext cx="991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9CD3CB3F-3456-413C-B75D-1FF2696A09C9}"/>
                  </a:ext>
                </a:extLst>
              </p14:cNvPr>
              <p14:cNvContentPartPr/>
              <p14:nvPr/>
            </p14:nvContentPartPr>
            <p14:xfrm>
              <a:off x="8285594" y="5919508"/>
              <a:ext cx="1069560" cy="17640"/>
            </p14:xfrm>
          </p:contentPart>
        </mc:Choice>
        <mc:Fallback xmlns="">
          <p:pic>
            <p:nvPicPr>
              <p:cNvPr id="17" name="Ink 16">
                <a:extLst>
                  <a:ext uri="{FF2B5EF4-FFF2-40B4-BE49-F238E27FC236}">
                    <a16:creationId xmlns:a16="http://schemas.microsoft.com/office/drawing/2014/main" id="{9CD3CB3F-3456-413C-B75D-1FF2696A09C9}"/>
                  </a:ext>
                </a:extLst>
              </p:cNvPr>
              <p:cNvPicPr/>
              <p:nvPr/>
            </p:nvPicPr>
            <p:blipFill>
              <a:blip r:embed="rId11"/>
              <a:stretch>
                <a:fillRect/>
              </a:stretch>
            </p:blipFill>
            <p:spPr>
              <a:xfrm>
                <a:off x="8267594" y="5901868"/>
                <a:ext cx="1105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13CBE0DB-CC08-4BCA-8197-2F35E0AAC97A}"/>
                  </a:ext>
                </a:extLst>
              </p14:cNvPr>
              <p14:cNvContentPartPr/>
              <p14:nvPr/>
            </p14:nvContentPartPr>
            <p14:xfrm>
              <a:off x="8974994" y="4219588"/>
              <a:ext cx="659880" cy="360"/>
            </p14:xfrm>
          </p:contentPart>
        </mc:Choice>
        <mc:Fallback xmlns="">
          <p:pic>
            <p:nvPicPr>
              <p:cNvPr id="18" name="Ink 17">
                <a:extLst>
                  <a:ext uri="{FF2B5EF4-FFF2-40B4-BE49-F238E27FC236}">
                    <a16:creationId xmlns:a16="http://schemas.microsoft.com/office/drawing/2014/main" id="{13CBE0DB-CC08-4BCA-8197-2F35E0AAC97A}"/>
                  </a:ext>
                </a:extLst>
              </p:cNvPr>
              <p:cNvPicPr/>
              <p:nvPr/>
            </p:nvPicPr>
            <p:blipFill>
              <a:blip r:embed="rId13"/>
              <a:stretch>
                <a:fillRect/>
              </a:stretch>
            </p:blipFill>
            <p:spPr>
              <a:xfrm>
                <a:off x="8957354" y="4201948"/>
                <a:ext cx="695520" cy="36000"/>
              </a:xfrm>
              <a:prstGeom prst="rect">
                <a:avLst/>
              </a:prstGeom>
            </p:spPr>
          </p:pic>
        </mc:Fallback>
      </mc:AlternateContent>
      <p:sp>
        <p:nvSpPr>
          <p:cNvPr id="4" name="Rectangle 3">
            <a:extLst>
              <a:ext uri="{FF2B5EF4-FFF2-40B4-BE49-F238E27FC236}">
                <a16:creationId xmlns:a16="http://schemas.microsoft.com/office/drawing/2014/main" id="{612919DB-11E6-4614-9C90-B3AD86D20677}"/>
              </a:ext>
            </a:extLst>
          </p:cNvPr>
          <p:cNvSpPr/>
          <p:nvPr/>
        </p:nvSpPr>
        <p:spPr>
          <a:xfrm>
            <a:off x="5377806" y="25179"/>
            <a:ext cx="1822935" cy="463781"/>
          </a:xfrm>
          <a:prstGeom prst="rect">
            <a:avLst/>
          </a:prstGeom>
        </p:spPr>
        <p:txBody>
          <a:bodyPr wrap="none">
            <a:spAutoFit/>
          </a:bodyPr>
          <a:lstStyle/>
          <a:p>
            <a:pPr algn="ctr">
              <a:lnSpc>
                <a:spcPct val="150000"/>
              </a:lnSpc>
              <a:spcAft>
                <a:spcPts val="800"/>
              </a:spcAft>
            </a:pPr>
            <a:r>
              <a:rPr lang="en-US" b="1" dirty="0">
                <a:latin typeface="Algerian" panose="04020705040A02060702" pitchFamily="82" charset="0"/>
                <a:ea typeface="Calibri" panose="020F0502020204030204" pitchFamily="34" charset="0"/>
                <a:cs typeface="Tahoma" panose="020B0604030504040204" pitchFamily="34" charset="0"/>
              </a:rPr>
              <a:t>Diencephalon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4785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0CBE6C-7011-44C0-9FD3-863DE3E31BDE}"/>
              </a:ext>
            </a:extLst>
          </p:cNvPr>
          <p:cNvSpPr/>
          <p:nvPr/>
        </p:nvSpPr>
        <p:spPr>
          <a:xfrm>
            <a:off x="0" y="0"/>
            <a:ext cx="12192000" cy="1264642"/>
          </a:xfrm>
          <a:prstGeom prst="rect">
            <a:avLst/>
          </a:prstGeom>
        </p:spPr>
        <p:txBody>
          <a:bodyPr wrap="squar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Arial" panose="020B0604020202020204" pitchFamily="34" charset="0"/>
              </a:rPr>
              <a:t>The fourth ventricle has an irregular shape and is continuous with the central canal of the spinal cord. the fourth ventricle has two lateral recesses (right and left) and each has lateral opening called foramina of Luschka, and there is single, median foramen of Magendie. All these three foramina drain the CSF from the 4</a:t>
            </a:r>
            <a:r>
              <a:rPr lang="en-US" b="1" baseline="30000" dirty="0">
                <a:latin typeface="Calibri" panose="020F0502020204030204" pitchFamily="34" charset="0"/>
                <a:ea typeface="Calibri" panose="020F0502020204030204" pitchFamily="34" charset="0"/>
                <a:cs typeface="Arial" panose="020B0604020202020204" pitchFamily="34" charset="0"/>
              </a:rPr>
              <a:t>th</a:t>
            </a:r>
            <a:r>
              <a:rPr lang="en-US" b="1" dirty="0">
                <a:latin typeface="Calibri" panose="020F0502020204030204" pitchFamily="34" charset="0"/>
                <a:ea typeface="Calibri" panose="020F0502020204030204" pitchFamily="34" charset="0"/>
                <a:cs typeface="Arial" panose="020B0604020202020204" pitchFamily="34" charset="0"/>
              </a:rPr>
              <a:t> ventricle to the subarachnoid space, it then drains into the superior sagittal sinus by the numerous arachnoid granulations to enter into the systemic circulation.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Anatomy of meninges, ventricles, cerebrospinal fluid">
            <a:extLst>
              <a:ext uri="{FF2B5EF4-FFF2-40B4-BE49-F238E27FC236}">
                <a16:creationId xmlns:a16="http://schemas.microsoft.com/office/drawing/2014/main" id="{76E2E11A-1A65-4736-A5D8-2288FC9BAE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1264643"/>
            <a:ext cx="4800600" cy="2335807"/>
          </a:xfrm>
          <a:prstGeom prst="rect">
            <a:avLst/>
          </a:prstGeom>
          <a:noFill/>
          <a:ln>
            <a:noFill/>
          </a:ln>
        </p:spPr>
      </p:pic>
      <p:pic>
        <p:nvPicPr>
          <p:cNvPr id="4" name="Picture 3" descr="CSF LECTURE 1 pptx - هيثم علي الصايغ - Muhadharaty">
            <a:extLst>
              <a:ext uri="{FF2B5EF4-FFF2-40B4-BE49-F238E27FC236}">
                <a16:creationId xmlns:a16="http://schemas.microsoft.com/office/drawing/2014/main" id="{35B87427-2063-4CE1-BE5E-D6A8F611B7B9}"/>
              </a:ext>
            </a:extLst>
          </p:cNvPr>
          <p:cNvPicPr/>
          <p:nvPr/>
        </p:nvPicPr>
        <p:blipFill rotWithShape="1">
          <a:blip r:embed="rId4">
            <a:extLst>
              <a:ext uri="{28A0092B-C50C-407E-A947-70E740481C1C}">
                <a14:useLocalDpi xmlns:a14="http://schemas.microsoft.com/office/drawing/2010/main" val="0"/>
              </a:ext>
            </a:extLst>
          </a:blip>
          <a:srcRect l="6616" t="4560" r="10106" b="8547"/>
          <a:stretch/>
        </p:blipFill>
        <p:spPr bwMode="auto">
          <a:xfrm>
            <a:off x="8637610" y="1264642"/>
            <a:ext cx="3425371" cy="2831108"/>
          </a:xfrm>
          <a:prstGeom prst="rect">
            <a:avLst/>
          </a:prstGeom>
          <a:noFill/>
          <a:ln>
            <a:noFill/>
          </a:ln>
          <a:extLst>
            <a:ext uri="{53640926-AAD7-44D8-BBD7-CCE9431645EC}">
              <a14:shadowObscured xmlns:a14="http://schemas.microsoft.com/office/drawing/2010/main"/>
            </a:ext>
          </a:extLst>
        </p:spPr>
      </p:pic>
      <p:pic>
        <p:nvPicPr>
          <p:cNvPr id="5" name="Picture 4" descr="Cerebrospinal fluid flow and production | Kenhub">
            <a:extLst>
              <a:ext uri="{FF2B5EF4-FFF2-40B4-BE49-F238E27FC236}">
                <a16:creationId xmlns:a16="http://schemas.microsoft.com/office/drawing/2014/main" id="{C97A896B-6445-497F-B13C-2CC611E41172}"/>
              </a:ext>
            </a:extLst>
          </p:cNvPr>
          <p:cNvPicPr/>
          <p:nvPr/>
        </p:nvPicPr>
        <p:blipFill rotWithShape="1">
          <a:blip r:embed="rId5">
            <a:extLst>
              <a:ext uri="{28A0092B-C50C-407E-A947-70E740481C1C}">
                <a14:useLocalDpi xmlns:a14="http://schemas.microsoft.com/office/drawing/2010/main" val="0"/>
              </a:ext>
            </a:extLst>
          </a:blip>
          <a:srcRect r="2652" b="10418"/>
          <a:stretch/>
        </p:blipFill>
        <p:spPr bwMode="auto">
          <a:xfrm>
            <a:off x="8637610" y="3040742"/>
            <a:ext cx="3554389" cy="3817258"/>
          </a:xfrm>
          <a:prstGeom prst="rect">
            <a:avLst/>
          </a:prstGeom>
          <a:noFill/>
          <a:ln>
            <a:noFill/>
          </a:ln>
          <a:extLst>
            <a:ext uri="{53640926-AAD7-44D8-BBD7-CCE9431645EC}">
              <a14:shadowObscured xmlns:a14="http://schemas.microsoft.com/office/drawing/2010/main"/>
            </a:ext>
          </a:extLst>
        </p:spPr>
      </p:pic>
      <p:pic>
        <p:nvPicPr>
          <p:cNvPr id="6" name="Picture 5" descr="CSF CEREBROSPINAL FLUID - ppt video online download">
            <a:extLst>
              <a:ext uri="{FF2B5EF4-FFF2-40B4-BE49-F238E27FC236}">
                <a16:creationId xmlns:a16="http://schemas.microsoft.com/office/drawing/2014/main" id="{4F049B8B-4658-4994-81BE-0A1A5CE62B6D}"/>
              </a:ext>
            </a:extLst>
          </p:cNvPr>
          <p:cNvPicPr/>
          <p:nvPr/>
        </p:nvPicPr>
        <p:blipFill rotWithShape="1">
          <a:blip r:embed="rId6">
            <a:extLst>
              <a:ext uri="{28A0092B-C50C-407E-A947-70E740481C1C}">
                <a14:useLocalDpi xmlns:a14="http://schemas.microsoft.com/office/drawing/2010/main" val="0"/>
              </a:ext>
            </a:extLst>
          </a:blip>
          <a:srcRect t="2839" r="1775" b="11032"/>
          <a:stretch/>
        </p:blipFill>
        <p:spPr bwMode="auto">
          <a:xfrm>
            <a:off x="4800601" y="1230213"/>
            <a:ext cx="3837010" cy="5593358"/>
          </a:xfrm>
          <a:prstGeom prst="rect">
            <a:avLst/>
          </a:prstGeom>
          <a:noFill/>
          <a:ln>
            <a:noFill/>
          </a:ln>
        </p:spPr>
      </p:pic>
      <p:pic>
        <p:nvPicPr>
          <p:cNvPr id="7" name="Picture 6" descr="Médical Art - Système ventriculaire 😍 | Facebook">
            <a:extLst>
              <a:ext uri="{FF2B5EF4-FFF2-40B4-BE49-F238E27FC236}">
                <a16:creationId xmlns:a16="http://schemas.microsoft.com/office/drawing/2014/main" id="{AB72D620-3BA8-4071-9293-EB531DD0FC4D}"/>
              </a:ext>
            </a:extLst>
          </p:cNvPr>
          <p:cNvPicPr/>
          <p:nvPr/>
        </p:nvPicPr>
        <p:blipFill rotWithShape="1">
          <a:blip r:embed="rId7">
            <a:extLst>
              <a:ext uri="{28A0092B-C50C-407E-A947-70E740481C1C}">
                <a14:useLocalDpi xmlns:a14="http://schemas.microsoft.com/office/drawing/2010/main" val="0"/>
              </a:ext>
            </a:extLst>
          </a:blip>
          <a:srcRect b="433"/>
          <a:stretch/>
        </p:blipFill>
        <p:spPr bwMode="auto">
          <a:xfrm>
            <a:off x="0" y="3600451"/>
            <a:ext cx="2315210" cy="3257550"/>
          </a:xfrm>
          <a:prstGeom prst="rect">
            <a:avLst/>
          </a:prstGeom>
          <a:noFill/>
          <a:ln>
            <a:noFill/>
          </a:ln>
          <a:extLst>
            <a:ext uri="{53640926-AAD7-44D8-BBD7-CCE9431645EC}">
              <a14:shadowObscured xmlns:a14="http://schemas.microsoft.com/office/drawing/2010/main"/>
            </a:ext>
          </a:extLst>
        </p:spPr>
      </p:pic>
      <p:pic>
        <p:nvPicPr>
          <p:cNvPr id="8" name="Picture 7" descr="Brain Awareness Week: Part 2, Exploring Areas of the Brain ...">
            <a:extLst>
              <a:ext uri="{FF2B5EF4-FFF2-40B4-BE49-F238E27FC236}">
                <a16:creationId xmlns:a16="http://schemas.microsoft.com/office/drawing/2014/main" id="{6EA18D22-FEC4-454B-9CF6-5BB5F586990E}"/>
              </a:ext>
            </a:extLst>
          </p:cNvPr>
          <p:cNvPicPr/>
          <p:nvPr/>
        </p:nvPicPr>
        <p:blipFill rotWithShape="1">
          <a:blip r:embed="rId8">
            <a:extLst>
              <a:ext uri="{28A0092B-C50C-407E-A947-70E740481C1C}">
                <a14:useLocalDpi xmlns:a14="http://schemas.microsoft.com/office/drawing/2010/main" val="0"/>
              </a:ext>
            </a:extLst>
          </a:blip>
          <a:srcRect l="4231" t="9922" r="7287" b="47772"/>
          <a:stretch/>
        </p:blipFill>
        <p:spPr bwMode="auto">
          <a:xfrm>
            <a:off x="2485389" y="3600450"/>
            <a:ext cx="2315211" cy="32231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682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70423A-7CC1-4A90-A976-48B3CD3B3A7D}"/>
              </a:ext>
            </a:extLst>
          </p:cNvPr>
          <p:cNvSpPr/>
          <p:nvPr/>
        </p:nvSpPr>
        <p:spPr>
          <a:xfrm>
            <a:off x="-1" y="0"/>
            <a:ext cx="12192001" cy="1858329"/>
          </a:xfrm>
          <a:prstGeom prst="rect">
            <a:avLst/>
          </a:prstGeom>
        </p:spPr>
        <p:txBody>
          <a:bodyPr wrap="square">
            <a:spAutoFit/>
          </a:bodyPr>
          <a:lstStyle/>
          <a:p>
            <a:pPr marL="342900" marR="0" algn="justLow">
              <a:lnSpc>
                <a:spcPct val="150000"/>
              </a:lnSpc>
              <a:spcBef>
                <a:spcPts val="0"/>
              </a:spcBef>
              <a:spcAft>
                <a:spcPts val="800"/>
              </a:spcAft>
            </a:pPr>
            <a:r>
              <a:rPr lang="en-US" sz="2000" b="1" u="sng" dirty="0">
                <a:effectLst/>
                <a:latin typeface="Arial" panose="020B0604020202020204" pitchFamily="34" charset="0"/>
                <a:ea typeface="Calibri" panose="020F0502020204030204" pitchFamily="34" charset="0"/>
                <a:cs typeface="Arial" panose="020B0604020202020204" pitchFamily="34" charset="0"/>
              </a:rPr>
              <a:t>Thalamus: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285750" marR="0" algn="justLow">
              <a:lnSpc>
                <a:spcPct val="150000"/>
              </a:lnSpc>
              <a:spcBef>
                <a:spcPts val="0"/>
              </a:spcBef>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  It is an important relay station has an egg shaped and it represents a large mass of gray matter. The two thalami are situated on each side of the midline slit like cavity (the third ventricle). Lateral to each thalamus is the internal capsule (white matter).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9F9AD13-EB4F-4201-A8FE-97C256AFDA6D}"/>
              </a:ext>
            </a:extLst>
          </p:cNvPr>
          <p:cNvPicPr/>
          <p:nvPr/>
        </p:nvPicPr>
        <p:blipFill rotWithShape="1">
          <a:blip r:embed="rId2">
            <a:extLst>
              <a:ext uri="{28A0092B-C50C-407E-A947-70E740481C1C}">
                <a14:useLocalDpi xmlns:a14="http://schemas.microsoft.com/office/drawing/2010/main" val="0"/>
              </a:ext>
            </a:extLst>
          </a:blip>
          <a:srcRect l="5285" t="2349" r="6631" b="7190"/>
          <a:stretch/>
        </p:blipFill>
        <p:spPr bwMode="auto">
          <a:xfrm>
            <a:off x="0" y="1858329"/>
            <a:ext cx="4505738" cy="2104071"/>
          </a:xfrm>
          <a:prstGeom prst="rect">
            <a:avLst/>
          </a:prstGeom>
          <a:noFill/>
          <a:ln>
            <a:noFill/>
          </a:ln>
          <a:extLst>
            <a:ext uri="{53640926-AAD7-44D8-BBD7-CCE9431645EC}">
              <a14:shadowObscured xmlns:a14="http://schemas.microsoft.com/office/drawing/2010/main"/>
            </a:ext>
          </a:extLst>
        </p:spPr>
      </p:pic>
      <p:pic>
        <p:nvPicPr>
          <p:cNvPr id="4" name="Picture 3" descr="thalami">
            <a:extLst>
              <a:ext uri="{FF2B5EF4-FFF2-40B4-BE49-F238E27FC236}">
                <a16:creationId xmlns:a16="http://schemas.microsoft.com/office/drawing/2014/main" id="{3291A4F8-FFCF-4616-89A2-73FF151AEDCA}"/>
              </a:ext>
            </a:extLst>
          </p:cNvPr>
          <p:cNvPicPr/>
          <p:nvPr/>
        </p:nvPicPr>
        <p:blipFill rotWithShape="1">
          <a:blip r:embed="rId3" cstate="print">
            <a:lum contrast="60000"/>
            <a:extLst>
              <a:ext uri="{28A0092B-C50C-407E-A947-70E740481C1C}">
                <a14:useLocalDpi xmlns:a14="http://schemas.microsoft.com/office/drawing/2010/main" val="0"/>
              </a:ext>
            </a:extLst>
          </a:blip>
          <a:srcRect b="2979"/>
          <a:stretch/>
        </p:blipFill>
        <p:spPr bwMode="auto">
          <a:xfrm>
            <a:off x="4622332" y="1512571"/>
            <a:ext cx="4163860" cy="2449830"/>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3551F47A-7C9D-43F2-A0C4-E2907ED3FABB}"/>
              </a:ext>
            </a:extLst>
          </p:cNvPr>
          <p:cNvPicPr/>
          <p:nvPr/>
        </p:nvPicPr>
        <p:blipFill>
          <a:blip r:embed="rId4" cstate="print">
            <a:extLst>
              <a:ext uri="{BEBA8EAE-BF5A-486C-A8C5-ECC9F3942E4B}">
                <a14:imgProps xmlns:a14="http://schemas.microsoft.com/office/drawing/2010/main">
                  <a14:imgLayer r:embed="rId5">
                    <a14:imgEffect>
                      <a14:brightnessContrast bright="45000"/>
                    </a14:imgEffect>
                  </a14:imgLayer>
                </a14:imgProps>
              </a:ext>
              <a:ext uri="{28A0092B-C50C-407E-A947-70E740481C1C}">
                <a14:useLocalDpi xmlns:a14="http://schemas.microsoft.com/office/drawing/2010/main" val="0"/>
              </a:ext>
            </a:extLst>
          </a:blip>
          <a:srcRect/>
          <a:stretch>
            <a:fillRect/>
          </a:stretch>
        </p:blipFill>
        <p:spPr bwMode="auto">
          <a:xfrm>
            <a:off x="8786192" y="1512570"/>
            <a:ext cx="3405808" cy="5345430"/>
          </a:xfrm>
          <a:prstGeom prst="rect">
            <a:avLst/>
          </a:prstGeom>
          <a:noFill/>
          <a:ln>
            <a:noFill/>
          </a:ln>
        </p:spPr>
      </p:pic>
      <p:pic>
        <p:nvPicPr>
          <p:cNvPr id="6" name="Picture 5">
            <a:extLst>
              <a:ext uri="{FF2B5EF4-FFF2-40B4-BE49-F238E27FC236}">
                <a16:creationId xmlns:a16="http://schemas.microsoft.com/office/drawing/2014/main" id="{FD84C2C3-F888-4119-B4FD-43DE4CE3EE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0" y="3962400"/>
            <a:ext cx="4505738" cy="2895600"/>
          </a:xfrm>
          <a:prstGeom prst="rect">
            <a:avLst/>
          </a:prstGeom>
          <a:noFill/>
          <a:ln>
            <a:noFill/>
          </a:ln>
        </p:spPr>
      </p:pic>
      <p:pic>
        <p:nvPicPr>
          <p:cNvPr id="7" name="Picture 6" descr="N 5NEA1 part 1 Basal Ganglia Structure and Function (Neuro Anatomy ...">
            <a:extLst>
              <a:ext uri="{FF2B5EF4-FFF2-40B4-BE49-F238E27FC236}">
                <a16:creationId xmlns:a16="http://schemas.microsoft.com/office/drawing/2014/main" id="{996E5E2D-B6E4-4AEE-ABCC-A9E5C79FAD5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4505738" y="3962401"/>
            <a:ext cx="4280454" cy="2895600"/>
          </a:xfrm>
          <a:prstGeom prst="rect">
            <a:avLst/>
          </a:prstGeom>
          <a:noFill/>
          <a:ln>
            <a:noFill/>
          </a:ln>
        </p:spPr>
      </p:pic>
    </p:spTree>
    <p:extLst>
      <p:ext uri="{BB962C8B-B14F-4D97-AF65-F5344CB8AC3E}">
        <p14:creationId xmlns:p14="http://schemas.microsoft.com/office/powerpoint/2010/main" val="1987371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123092-A432-4308-9013-923C40B1AAFD}"/>
              </a:ext>
            </a:extLst>
          </p:cNvPr>
          <p:cNvSpPr/>
          <p:nvPr/>
        </p:nvSpPr>
        <p:spPr>
          <a:xfrm>
            <a:off x="-1" y="0"/>
            <a:ext cx="8412481" cy="1878528"/>
          </a:xfrm>
          <a:prstGeom prst="rect">
            <a:avLst/>
          </a:prstGeom>
        </p:spPr>
        <p:txBody>
          <a:bodyPr wrap="square">
            <a:spAutoFit/>
          </a:bodyPr>
          <a:lstStyle/>
          <a:p>
            <a:pPr marL="228600" marR="0" algn="justLow">
              <a:lnSpc>
                <a:spcPct val="150000"/>
              </a:lnSpc>
              <a:spcBef>
                <a:spcPts val="0"/>
              </a:spcBef>
              <a:spcAft>
                <a:spcPts val="80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The subthalamus: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Low">
              <a:lnSpc>
                <a:spcPct val="150000"/>
              </a:lnSpc>
              <a:spcBef>
                <a:spcPts val="0"/>
              </a:spcBef>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  It is a transitory part of the diencephalon. It lies between the mid brain and the thalamus. The substantia nigra, red nucleus and superior colliculi have extensions inside the subthalamus.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Low">
              <a:lnSpc>
                <a:spcPct val="150000"/>
              </a:lnSpc>
              <a:spcBef>
                <a:spcPts val="0"/>
              </a:spcBef>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  The subthalamus has an important motor nucleus that has connection with the basal ganglia which is called the subthalamic nucleus of </a:t>
            </a:r>
            <a:r>
              <a:rPr lang="en-US" sz="1400" b="1" dirty="0" err="1">
                <a:latin typeface="Arial" panose="020B0604020202020204" pitchFamily="34" charset="0"/>
                <a:ea typeface="Calibri" panose="020F0502020204030204" pitchFamily="34" charset="0"/>
                <a:cs typeface="Arial" panose="020B0604020202020204" pitchFamily="34" charset="0"/>
              </a:rPr>
              <a:t>Luys</a:t>
            </a:r>
            <a:r>
              <a:rPr lang="en-US" sz="1400" b="1" dirty="0">
                <a:latin typeface="Arial" panose="020B0604020202020204" pitchFamily="34" charset="0"/>
                <a:ea typeface="Calibri" panose="020F0502020204030204" pitchFamily="34" charset="0"/>
                <a:cs typeface="Arial" panose="020B0604020202020204" pitchFamily="34" charset="0"/>
              </a:rPr>
              <a:t>.</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Subthalamic nucleus and its connections | Neurology">
            <a:extLst>
              <a:ext uri="{FF2B5EF4-FFF2-40B4-BE49-F238E27FC236}">
                <a16:creationId xmlns:a16="http://schemas.microsoft.com/office/drawing/2014/main" id="{667BBF8A-801C-49D6-88A1-09F693822D5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878528"/>
            <a:ext cx="6095999" cy="2603053"/>
          </a:xfrm>
          <a:prstGeom prst="rect">
            <a:avLst/>
          </a:prstGeom>
          <a:noFill/>
          <a:ln>
            <a:noFill/>
          </a:ln>
        </p:spPr>
      </p:pic>
      <p:pic>
        <p:nvPicPr>
          <p:cNvPr id="4" name="Picture 3">
            <a:extLst>
              <a:ext uri="{FF2B5EF4-FFF2-40B4-BE49-F238E27FC236}">
                <a16:creationId xmlns:a16="http://schemas.microsoft.com/office/drawing/2014/main" id="{8DBFA18F-43E1-4FA9-A849-EB5355862082}"/>
              </a:ext>
            </a:extLst>
          </p:cNvPr>
          <p:cNvPicPr/>
          <p:nvPr/>
        </p:nvPicPr>
        <p:blipFill rotWithShape="1">
          <a:blip r:embed="rId3">
            <a:extLst>
              <a:ext uri="{28A0092B-C50C-407E-A947-70E740481C1C}">
                <a14:useLocalDpi xmlns:a14="http://schemas.microsoft.com/office/drawing/2010/main" val="0"/>
              </a:ext>
            </a:extLst>
          </a:blip>
          <a:srcRect l="2885" t="5364" r="3842"/>
          <a:stretch/>
        </p:blipFill>
        <p:spPr bwMode="auto">
          <a:xfrm>
            <a:off x="6095999" y="3151163"/>
            <a:ext cx="6095999" cy="3706837"/>
          </a:xfrm>
          <a:prstGeom prst="rect">
            <a:avLst/>
          </a:prstGeom>
          <a:noFill/>
          <a:ln>
            <a:noFill/>
          </a:ln>
          <a:extLst>
            <a:ext uri="{53640926-AAD7-44D8-BBD7-CCE9431645EC}">
              <a14:shadowObscured xmlns:a14="http://schemas.microsoft.com/office/drawing/2010/main"/>
            </a:ext>
          </a:extLst>
        </p:spPr>
      </p:pic>
      <p:pic>
        <p:nvPicPr>
          <p:cNvPr id="5" name="Picture 4" descr="NEUROANATOMY">
            <a:extLst>
              <a:ext uri="{FF2B5EF4-FFF2-40B4-BE49-F238E27FC236}">
                <a16:creationId xmlns:a16="http://schemas.microsoft.com/office/drawing/2014/main" id="{6BC872B3-14AA-428A-89C8-40A6364ACA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 y="4481581"/>
            <a:ext cx="6095997" cy="2258174"/>
          </a:xfrm>
          <a:prstGeom prst="rect">
            <a:avLst/>
          </a:prstGeom>
          <a:noFill/>
          <a:ln>
            <a:noFill/>
          </a:ln>
        </p:spPr>
      </p:pic>
      <p:pic>
        <p:nvPicPr>
          <p:cNvPr id="6" name="Picture 5" descr="LECTURE 31- DIENCEPHALON AND PITUITARY GLAND - ppt video online ...">
            <a:extLst>
              <a:ext uri="{FF2B5EF4-FFF2-40B4-BE49-F238E27FC236}">
                <a16:creationId xmlns:a16="http://schemas.microsoft.com/office/drawing/2014/main" id="{09F3A49C-D314-4173-9BCD-FF8C27C50BB2}"/>
              </a:ext>
            </a:extLst>
          </p:cNvPr>
          <p:cNvPicPr/>
          <p:nvPr/>
        </p:nvPicPr>
        <p:blipFill rotWithShape="1">
          <a:blip r:embed="rId5">
            <a:extLst>
              <a:ext uri="{28A0092B-C50C-407E-A947-70E740481C1C}">
                <a14:useLocalDpi xmlns:a14="http://schemas.microsoft.com/office/drawing/2010/main" val="0"/>
              </a:ext>
            </a:extLst>
          </a:blip>
          <a:srcRect l="40608" t="20266" b="6302"/>
          <a:stretch/>
        </p:blipFill>
        <p:spPr bwMode="auto">
          <a:xfrm>
            <a:off x="8412480" y="0"/>
            <a:ext cx="3620490" cy="31511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117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8EF160-C40A-4A89-A44A-E44041429487}"/>
              </a:ext>
            </a:extLst>
          </p:cNvPr>
          <p:cNvSpPr/>
          <p:nvPr/>
        </p:nvSpPr>
        <p:spPr>
          <a:xfrm>
            <a:off x="0" y="0"/>
            <a:ext cx="12192000" cy="2063514"/>
          </a:xfrm>
          <a:prstGeom prst="rect">
            <a:avLst/>
          </a:prstGeom>
        </p:spPr>
        <p:txBody>
          <a:bodyPr wrap="square">
            <a:spAutoFit/>
          </a:bodyPr>
          <a:lstStyle/>
          <a:p>
            <a:pPr marL="228600" marR="0" algn="justLow">
              <a:lnSpc>
                <a:spcPct val="150000"/>
              </a:lnSpc>
              <a:spcBef>
                <a:spcPts val="0"/>
              </a:spcBef>
              <a:spcAft>
                <a:spcPts val="800"/>
              </a:spcAft>
            </a:pPr>
            <a:r>
              <a:rPr lang="en-US" sz="2000" b="1" u="sng" dirty="0">
                <a:effectLst/>
                <a:latin typeface="Arial" panose="020B0604020202020204" pitchFamily="34" charset="0"/>
                <a:ea typeface="Calibri" panose="020F0502020204030204" pitchFamily="34" charset="0"/>
                <a:cs typeface="Arial" panose="020B0604020202020204" pitchFamily="34" charset="0"/>
              </a:rPr>
              <a:t>The epithalamus: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Low">
              <a:lnSpc>
                <a:spcPct val="150000"/>
              </a:lnSpc>
              <a:spcBef>
                <a:spcPts val="0"/>
              </a:spcBef>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  It has two parts: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Low">
              <a:lnSpc>
                <a:spcPct val="150000"/>
              </a:lnSpc>
              <a:spcBef>
                <a:spcPts val="0"/>
              </a:spcBef>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1- Pineal gland. </a:t>
            </a:r>
          </a:p>
          <a:p>
            <a:pPr marL="228600" marR="0" algn="justLow">
              <a:lnSpc>
                <a:spcPct val="150000"/>
              </a:lnSpc>
              <a:spcBef>
                <a:spcPts val="0"/>
              </a:spcBef>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2- Habenular nuclei.</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39F5BF2-1F37-4358-AD8D-6E0C81FDD50E}"/>
              </a:ext>
            </a:extLst>
          </p:cNvPr>
          <p:cNvSpPr/>
          <p:nvPr/>
        </p:nvSpPr>
        <p:spPr>
          <a:xfrm>
            <a:off x="0" y="1939318"/>
            <a:ext cx="12192000" cy="1200329"/>
          </a:xfrm>
          <a:prstGeom prst="rect">
            <a:avLst/>
          </a:prstGeom>
        </p:spPr>
        <p:txBody>
          <a:bodyPr wrap="square">
            <a:spAutoFit/>
          </a:bodyPr>
          <a:lstStyle/>
          <a:p>
            <a:r>
              <a:rPr lang="en-US" b="1" u="sng" dirty="0"/>
              <a:t>The pineal gland:  </a:t>
            </a:r>
            <a:endParaRPr lang="en-US" b="1" dirty="0">
              <a:latin typeface="Arial" panose="020B0604020202020204" pitchFamily="34" charset="0"/>
              <a:ea typeface="Calibri" panose="020F0502020204030204" pitchFamily="34" charset="0"/>
              <a:cs typeface="Arial" panose="020B0604020202020204" pitchFamily="34" charset="0"/>
            </a:endParaRPr>
          </a:p>
          <a:p>
            <a:r>
              <a:rPr lang="en-US" b="1" dirty="0">
                <a:latin typeface="Arial" panose="020B0604020202020204" pitchFamily="34" charset="0"/>
                <a:ea typeface="Calibri" panose="020F0502020204030204" pitchFamily="34" charset="0"/>
                <a:cs typeface="Arial" panose="020B0604020202020204" pitchFamily="34" charset="0"/>
              </a:rPr>
              <a:t> It secrets the melatonin hormone that is secreted in response to darkness. It lies between the two superior colliculi. The pineal gland or body is frequently calcified with age and this calcification is a useful radiological landmark. Its displacement may indicate an intracranial space occupying lesion.</a:t>
            </a:r>
            <a:endParaRPr lang="en-US" dirty="0"/>
          </a:p>
        </p:txBody>
      </p:sp>
      <p:pic>
        <p:nvPicPr>
          <p:cNvPr id="4" name="Picture 3">
            <a:extLst>
              <a:ext uri="{FF2B5EF4-FFF2-40B4-BE49-F238E27FC236}">
                <a16:creationId xmlns:a16="http://schemas.microsoft.com/office/drawing/2014/main" id="{9787BBA5-4FCC-47E4-BB3A-ECC0717CD26D}"/>
              </a:ext>
            </a:extLst>
          </p:cNvPr>
          <p:cNvPicPr/>
          <p:nvPr/>
        </p:nvPicPr>
        <p:blipFill rotWithShape="1">
          <a:blip r:embed="rId2"/>
          <a:srcRect l="8463" t="2565" r="7500" b="7169"/>
          <a:stretch/>
        </p:blipFill>
        <p:spPr bwMode="auto">
          <a:xfrm>
            <a:off x="0" y="3139647"/>
            <a:ext cx="3965380" cy="2796919"/>
          </a:xfrm>
          <a:prstGeom prst="rect">
            <a:avLst/>
          </a:prstGeom>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92BA422C-2593-4455-BC20-4C265A70DDE8}"/>
              </a:ext>
            </a:extLst>
          </p:cNvPr>
          <p:cNvSpPr/>
          <p:nvPr/>
        </p:nvSpPr>
        <p:spPr>
          <a:xfrm>
            <a:off x="0" y="5830667"/>
            <a:ext cx="12070080" cy="1027333"/>
          </a:xfrm>
          <a:prstGeom prst="rect">
            <a:avLst/>
          </a:prstGeom>
        </p:spPr>
        <p:txBody>
          <a:bodyPr wrap="square">
            <a:spAutoFit/>
          </a:bodyPr>
          <a:lstStyle/>
          <a:p>
            <a:pPr marL="228600" marR="0" algn="justLow">
              <a:lnSpc>
                <a:spcPct val="150000"/>
              </a:lnSpc>
              <a:spcBef>
                <a:spcPts val="0"/>
              </a:spcBef>
              <a:spcAft>
                <a:spcPts val="800"/>
              </a:spcAft>
            </a:pPr>
            <a:r>
              <a:rPr lang="en-US" sz="2000" b="1" u="sng" dirty="0">
                <a:effectLst/>
                <a:latin typeface="Arial" panose="020B0604020202020204" pitchFamily="34" charset="0"/>
                <a:ea typeface="Calibri" panose="020F0502020204030204" pitchFamily="34" charset="0"/>
                <a:cs typeface="Arial" panose="020B0604020202020204" pitchFamily="34" charset="0"/>
              </a:rPr>
              <a:t>The habenular: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228600" marR="0" algn="justLow">
              <a:lnSpc>
                <a:spcPct val="150000"/>
              </a:lnSpc>
              <a:spcBef>
                <a:spcPts val="0"/>
              </a:spcBef>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   They are small nuclei that responsible for visceral and emotional response to smell.</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C937B73-20FE-468A-B209-42466AA751A7}"/>
              </a:ext>
            </a:extLst>
          </p:cNvPr>
          <p:cNvPicPr/>
          <p:nvPr/>
        </p:nvPicPr>
        <p:blipFill rotWithShape="1">
          <a:blip r:embed="rId3">
            <a:extLst>
              <a:ext uri="{28A0092B-C50C-407E-A947-70E740481C1C}">
                <a14:useLocalDpi xmlns:a14="http://schemas.microsoft.com/office/drawing/2010/main" val="0"/>
              </a:ext>
            </a:extLst>
          </a:blip>
          <a:srcRect l="2885" t="5364" r="3842"/>
          <a:stretch/>
        </p:blipFill>
        <p:spPr bwMode="auto">
          <a:xfrm>
            <a:off x="7596554" y="3139648"/>
            <a:ext cx="4595444" cy="3401829"/>
          </a:xfrm>
          <a:prstGeom prst="rect">
            <a:avLst/>
          </a:prstGeom>
          <a:noFill/>
          <a:ln>
            <a:noFill/>
          </a:ln>
          <a:extLst>
            <a:ext uri="{53640926-AAD7-44D8-BBD7-CCE9431645EC}">
              <a14:shadowObscured xmlns:a14="http://schemas.microsoft.com/office/drawing/2010/main"/>
            </a:ext>
          </a:extLst>
        </p:spPr>
      </p:pic>
      <p:pic>
        <p:nvPicPr>
          <p:cNvPr id="7" name="Picture 6" descr="tmp1461349833983679">
            <a:extLst>
              <a:ext uri="{FF2B5EF4-FFF2-40B4-BE49-F238E27FC236}">
                <a16:creationId xmlns:a16="http://schemas.microsoft.com/office/drawing/2014/main" id="{C42DB1FC-B2D4-44F0-B949-C999BC98D413}"/>
              </a:ext>
            </a:extLst>
          </p:cNvPr>
          <p:cNvPicPr/>
          <p:nvPr/>
        </p:nvPicPr>
        <p:blipFill rotWithShape="1">
          <a:blip r:embed="rId4">
            <a:extLst>
              <a:ext uri="{28A0092B-C50C-407E-A947-70E740481C1C}">
                <a14:useLocalDpi xmlns:a14="http://schemas.microsoft.com/office/drawing/2010/main" val="0"/>
              </a:ext>
            </a:extLst>
          </a:blip>
          <a:srcRect l="2828" b="8162"/>
          <a:stretch/>
        </p:blipFill>
        <p:spPr bwMode="auto">
          <a:xfrm>
            <a:off x="3965380" y="3139647"/>
            <a:ext cx="3615102" cy="3461873"/>
          </a:xfrm>
          <a:prstGeom prst="rect">
            <a:avLst/>
          </a:prstGeom>
          <a:noFill/>
          <a:ln>
            <a:noFill/>
          </a:ln>
          <a:extLst>
            <a:ext uri="{53640926-AAD7-44D8-BBD7-CCE9431645EC}">
              <a14:shadowObscured xmlns:a14="http://schemas.microsoft.com/office/drawing/2010/main"/>
            </a:ext>
          </a:extLst>
        </p:spPr>
      </p:pic>
      <p:pic>
        <p:nvPicPr>
          <p:cNvPr id="1026" name="Picture 2" descr="Corpora quadrigemina: Anatomy, functions and features | Kenhub">
            <a:extLst>
              <a:ext uri="{FF2B5EF4-FFF2-40B4-BE49-F238E27FC236}">
                <a16:creationId xmlns:a16="http://schemas.microsoft.com/office/drawing/2014/main" id="{64D8F3A4-B6C5-4285-994F-89554A3AD4E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71" t="3740" r="10360" b="3740"/>
          <a:stretch/>
        </p:blipFill>
        <p:spPr bwMode="auto">
          <a:xfrm>
            <a:off x="9017391" y="0"/>
            <a:ext cx="3052689" cy="23211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ain Stem questions">
            <a:extLst>
              <a:ext uri="{FF2B5EF4-FFF2-40B4-BE49-F238E27FC236}">
                <a16:creationId xmlns:a16="http://schemas.microsoft.com/office/drawing/2014/main" id="{0EE5765A-803D-4F25-91C7-17A7D2E77D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655" t="5975" b="6382"/>
          <a:stretch/>
        </p:blipFill>
        <p:spPr bwMode="auto">
          <a:xfrm>
            <a:off x="5615063" y="0"/>
            <a:ext cx="3402328" cy="23211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agnostic accuracy of susceptibility-weighted magnetic resonance ...">
            <a:extLst>
              <a:ext uri="{FF2B5EF4-FFF2-40B4-BE49-F238E27FC236}">
                <a16:creationId xmlns:a16="http://schemas.microsoft.com/office/drawing/2014/main" id="{CCEE7C7F-8876-4DF8-8BFB-4CCA1E79361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80" t="-1" r="59489" b="3194"/>
          <a:stretch/>
        </p:blipFill>
        <p:spPr bwMode="auto">
          <a:xfrm>
            <a:off x="3348111" y="0"/>
            <a:ext cx="2145032" cy="199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6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223266-61E1-425A-81F7-9232859AC36F}"/>
              </a:ext>
            </a:extLst>
          </p:cNvPr>
          <p:cNvSpPr/>
          <p:nvPr/>
        </p:nvSpPr>
        <p:spPr>
          <a:xfrm>
            <a:off x="0" y="0"/>
            <a:ext cx="1468672" cy="307777"/>
          </a:xfrm>
          <a:prstGeom prst="rect">
            <a:avLst/>
          </a:prstGeom>
        </p:spPr>
        <p:txBody>
          <a:bodyPr wrap="none">
            <a:spAutoFit/>
          </a:bodyPr>
          <a:lstStyle/>
          <a:p>
            <a:r>
              <a:rPr lang="en-US" sz="1400" b="1" u="sng" dirty="0">
                <a:latin typeface="Arial" panose="020B0604020202020204" pitchFamily="34" charset="0"/>
                <a:ea typeface="Calibri" panose="020F0502020204030204" pitchFamily="34" charset="0"/>
              </a:rPr>
              <a:t>Hypothalamus</a:t>
            </a:r>
            <a:r>
              <a:rPr lang="en-US" sz="1200" b="1" u="sng" dirty="0">
                <a:latin typeface="Arial" panose="020B0604020202020204" pitchFamily="34" charset="0"/>
                <a:ea typeface="Calibri" panose="020F0502020204030204" pitchFamily="34" charset="0"/>
              </a:rPr>
              <a:t>:</a:t>
            </a:r>
            <a:endParaRPr lang="en-US" sz="1200" dirty="0"/>
          </a:p>
        </p:txBody>
      </p:sp>
      <p:sp>
        <p:nvSpPr>
          <p:cNvPr id="3" name="Rectangle 2">
            <a:extLst>
              <a:ext uri="{FF2B5EF4-FFF2-40B4-BE49-F238E27FC236}">
                <a16:creationId xmlns:a16="http://schemas.microsoft.com/office/drawing/2014/main" id="{FF7C6D3B-93C7-4D99-A4B7-D88C6A79647E}"/>
              </a:ext>
            </a:extLst>
          </p:cNvPr>
          <p:cNvSpPr/>
          <p:nvPr/>
        </p:nvSpPr>
        <p:spPr>
          <a:xfrm>
            <a:off x="-1" y="177793"/>
            <a:ext cx="6850743" cy="841256"/>
          </a:xfrm>
          <a:prstGeom prst="rect">
            <a:avLst/>
          </a:prstGeom>
        </p:spPr>
        <p:txBody>
          <a:bodyPr wrap="square">
            <a:spAutoFit/>
          </a:bodyPr>
          <a:lstStyle/>
          <a:p>
            <a:pPr marL="228600" marR="0">
              <a:spcBef>
                <a:spcPts val="0"/>
              </a:spcBef>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 It is a small area lies anterior-inferior to the thalamus.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Low">
              <a:spcAft>
                <a:spcPts val="800"/>
              </a:spcAft>
            </a:pPr>
            <a:r>
              <a:rPr lang="en-US" sz="1400" b="1" dirty="0">
                <a:latin typeface="Arial" panose="020B0604020202020204" pitchFamily="34" charset="0"/>
                <a:ea typeface="Calibri" panose="020F0502020204030204" pitchFamily="34" charset="0"/>
                <a:cs typeface="Arial" panose="020B0604020202020204" pitchFamily="34" charset="0"/>
              </a:rPr>
              <a:t>The hypothalamus controls the endocrine functions through its connections with the pituitary gland (hypophysis cerebri).</a:t>
            </a:r>
            <a:endParaRPr lang="en-US" sz="1400" dirty="0"/>
          </a:p>
        </p:txBody>
      </p:sp>
      <p:pic>
        <p:nvPicPr>
          <p:cNvPr id="4" name="Picture 3">
            <a:extLst>
              <a:ext uri="{FF2B5EF4-FFF2-40B4-BE49-F238E27FC236}">
                <a16:creationId xmlns:a16="http://schemas.microsoft.com/office/drawing/2014/main" id="{8795DA5C-0BD1-47BB-AA4C-6B0F4003495D}"/>
              </a:ext>
            </a:extLst>
          </p:cNvPr>
          <p:cNvPicPr/>
          <p:nvPr/>
        </p:nvPicPr>
        <p:blipFill rotWithShape="1">
          <a:blip r:embed="rId2">
            <a:extLst>
              <a:ext uri="{28A0092B-C50C-407E-A947-70E740481C1C}">
                <a14:useLocalDpi xmlns:a14="http://schemas.microsoft.com/office/drawing/2010/main" val="0"/>
              </a:ext>
            </a:extLst>
          </a:blip>
          <a:srcRect l="2746" t="2063" r="2078" b="7392"/>
          <a:stretch/>
        </p:blipFill>
        <p:spPr bwMode="auto">
          <a:xfrm>
            <a:off x="-1" y="968352"/>
            <a:ext cx="5178425" cy="2895391"/>
          </a:xfrm>
          <a:prstGeom prst="rect">
            <a:avLst/>
          </a:prstGeom>
          <a:noFill/>
          <a:ln>
            <a:noFill/>
          </a:ln>
          <a:extLst>
            <a:ext uri="{53640926-AAD7-44D8-BBD7-CCE9431645EC}">
              <a14:shadowObscured xmlns:a14="http://schemas.microsoft.com/office/drawing/2010/main"/>
            </a:ext>
          </a:extLst>
        </p:spPr>
      </p:pic>
      <p:pic>
        <p:nvPicPr>
          <p:cNvPr id="5" name="Picture 4" descr="Diencephalon ENG">
            <a:extLst>
              <a:ext uri="{FF2B5EF4-FFF2-40B4-BE49-F238E27FC236}">
                <a16:creationId xmlns:a16="http://schemas.microsoft.com/office/drawing/2014/main" id="{79B6B493-8475-42A7-9E61-272195ACAA1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78425" y="2773464"/>
            <a:ext cx="3543544" cy="2316702"/>
          </a:xfrm>
          <a:prstGeom prst="rect">
            <a:avLst/>
          </a:prstGeom>
          <a:noFill/>
          <a:ln>
            <a:noFill/>
          </a:ln>
        </p:spPr>
      </p:pic>
      <p:pic>
        <p:nvPicPr>
          <p:cNvPr id="6" name="Picture 5">
            <a:extLst>
              <a:ext uri="{FF2B5EF4-FFF2-40B4-BE49-F238E27FC236}">
                <a16:creationId xmlns:a16="http://schemas.microsoft.com/office/drawing/2014/main" id="{FA966AAC-0EE6-41E9-AFD3-F98CDF9564B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721969" y="2773464"/>
            <a:ext cx="3470030" cy="2316702"/>
          </a:xfrm>
          <a:prstGeom prst="rect">
            <a:avLst/>
          </a:prstGeom>
          <a:noFill/>
          <a:ln>
            <a:noFill/>
          </a:ln>
        </p:spPr>
      </p:pic>
      <p:pic>
        <p:nvPicPr>
          <p:cNvPr id="7" name="Picture 6">
            <a:extLst>
              <a:ext uri="{FF2B5EF4-FFF2-40B4-BE49-F238E27FC236}">
                <a16:creationId xmlns:a16="http://schemas.microsoft.com/office/drawing/2014/main" id="{F719D3E1-39B3-4ABE-A73D-1F24F48D2E9D}"/>
              </a:ext>
            </a:extLst>
          </p:cNvPr>
          <p:cNvPicPr/>
          <p:nvPr/>
        </p:nvPicPr>
        <p:blipFill rotWithShape="1">
          <a:blip r:embed="rId5"/>
          <a:srcRect l="8463" t="2565" r="7500" b="7169"/>
          <a:stretch/>
        </p:blipFill>
        <p:spPr bwMode="auto">
          <a:xfrm>
            <a:off x="0" y="3923896"/>
            <a:ext cx="5064369" cy="2895390"/>
          </a:xfrm>
          <a:prstGeom prst="rect">
            <a:avLst/>
          </a:prstGeom>
          <a:ln>
            <a:noFill/>
          </a:ln>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60178366-EB98-45D3-96EB-C3F79FE0F348}"/>
              </a:ext>
            </a:extLst>
          </p:cNvPr>
          <p:cNvSpPr/>
          <p:nvPr/>
        </p:nvSpPr>
        <p:spPr>
          <a:xfrm>
            <a:off x="5064369" y="5101802"/>
            <a:ext cx="7127631" cy="954620"/>
          </a:xfrm>
          <a:prstGeom prst="rect">
            <a:avLst/>
          </a:prstGeom>
        </p:spPr>
        <p:txBody>
          <a:bodyPr wrap="square">
            <a:spAutoFit/>
          </a:bodyPr>
          <a:lstStyle/>
          <a:p>
            <a:pPr algn="justLow">
              <a:lnSpc>
                <a:spcPct val="107000"/>
              </a:lnSpc>
              <a:spcAft>
                <a:spcPts val="800"/>
              </a:spcAft>
            </a:pPr>
            <a:r>
              <a:rPr lang="en-US" sz="1100" b="1" dirty="0">
                <a:latin typeface="Arial" panose="020B0604020202020204" pitchFamily="34" charset="0"/>
                <a:ea typeface="Calibri" panose="020F0502020204030204" pitchFamily="34" charset="0"/>
                <a:cs typeface="Arial" panose="020B0604020202020204" pitchFamily="34" charset="0"/>
              </a:rPr>
              <a:t> The hypothalamus will control the pituitary gland through:</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a:tabLst>
                <a:tab pos="371475" algn="l"/>
              </a:tabLst>
            </a:pPr>
            <a:r>
              <a:rPr lang="en-US" sz="1200" b="1" dirty="0">
                <a:latin typeface="Arial" panose="020B0604020202020204" pitchFamily="34" charset="0"/>
                <a:cs typeface="Arial" panose="020B0604020202020204" pitchFamily="34" charset="0"/>
              </a:rPr>
              <a:t>The </a:t>
            </a:r>
            <a:r>
              <a:rPr lang="en-US" sz="1200" b="1" dirty="0" err="1">
                <a:latin typeface="Arial" panose="020B0604020202020204" pitchFamily="34" charset="0"/>
                <a:cs typeface="Arial" panose="020B0604020202020204" pitchFamily="34" charset="0"/>
              </a:rPr>
              <a:t>hypothalamo</a:t>
            </a:r>
            <a:r>
              <a:rPr lang="en-US" sz="1200" b="1" dirty="0">
                <a:latin typeface="Arial" panose="020B0604020202020204" pitchFamily="34" charset="0"/>
                <a:cs typeface="Arial" panose="020B0604020202020204" pitchFamily="34" charset="0"/>
              </a:rPr>
              <a:t>-hypophyseal portal circulation, in which venous capillary bed in hypothalamus while the other venous capillary bed in the anterior lobe of the hypophysis cerebri (pituitary gland) to carry the stimulatory or inhibitory factors to pituitary gland.</a:t>
            </a:r>
          </a:p>
        </p:txBody>
      </p:sp>
      <p:sp>
        <p:nvSpPr>
          <p:cNvPr id="9" name="Rectangle 8">
            <a:extLst>
              <a:ext uri="{FF2B5EF4-FFF2-40B4-BE49-F238E27FC236}">
                <a16:creationId xmlns:a16="http://schemas.microsoft.com/office/drawing/2014/main" id="{973E8253-A6E9-4A33-B0B2-A7C01C0697FC}"/>
              </a:ext>
            </a:extLst>
          </p:cNvPr>
          <p:cNvSpPr/>
          <p:nvPr/>
        </p:nvSpPr>
        <p:spPr>
          <a:xfrm>
            <a:off x="5064369" y="6045914"/>
            <a:ext cx="7127631" cy="1015663"/>
          </a:xfrm>
          <a:prstGeom prst="rect">
            <a:avLst/>
          </a:prstGeom>
        </p:spPr>
        <p:txBody>
          <a:bodyPr wrap="square">
            <a:spAutoFit/>
          </a:bodyPr>
          <a:lstStyle/>
          <a:p>
            <a:r>
              <a:rPr lang="en-US" sz="1100" b="1" dirty="0">
                <a:latin typeface="Arial" panose="020B0604020202020204" pitchFamily="34" charset="0"/>
                <a:ea typeface="Calibri" panose="020F0502020204030204" pitchFamily="34" charset="0"/>
              </a:rPr>
              <a:t>2.       </a:t>
            </a:r>
            <a:r>
              <a:rPr lang="en-US" sz="1200" b="1" dirty="0">
                <a:latin typeface="Arial" panose="020B0604020202020204" pitchFamily="34" charset="0"/>
                <a:ea typeface="Calibri" panose="020F0502020204030204" pitchFamily="34" charset="0"/>
              </a:rPr>
              <a:t>The neural </a:t>
            </a:r>
            <a:r>
              <a:rPr lang="en-US" sz="1200" b="1" dirty="0">
                <a:latin typeface="Arial" panose="020B0604020202020204" pitchFamily="34" charset="0"/>
              </a:rPr>
              <a:t>pathway to posterior lobe of the pituitary gland in which , the neuronal             bodies (perikaryons) are situated within the hypothalamus and their axons are extended to end within the posterior lobe of pituitary gland. These nuclei will produce anti diuretic hormone (ADH) and oxytocin hormone.</a:t>
            </a:r>
          </a:p>
          <a:p>
            <a:r>
              <a:rPr lang="en-US" sz="1200" b="1" dirty="0"/>
              <a:t> </a:t>
            </a:r>
          </a:p>
        </p:txBody>
      </p:sp>
      <p:pic>
        <p:nvPicPr>
          <p:cNvPr id="2050" name="Picture 2" descr="The Endocrine System: Hypothalamus and Anterior Pituitary (MCAT ...">
            <a:extLst>
              <a:ext uri="{FF2B5EF4-FFF2-40B4-BE49-F238E27FC236}">
                <a16:creationId xmlns:a16="http://schemas.microsoft.com/office/drawing/2014/main" id="{54BEC3E8-41D4-44D5-9840-98F3381A6B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0743" y="29858"/>
            <a:ext cx="5341256" cy="274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218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97">
            <a:extLst>
              <a:ext uri="{FF2B5EF4-FFF2-40B4-BE49-F238E27FC236}">
                <a16:creationId xmlns:a16="http://schemas.microsoft.com/office/drawing/2014/main" id="{6696755F-37BB-4C08-AA91-E3156C63E43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50302" cy="2551308"/>
          </a:xfrm>
          <a:prstGeom prst="rect">
            <a:avLst/>
          </a:prstGeom>
          <a:noFill/>
          <a:ln>
            <a:noFill/>
          </a:ln>
        </p:spPr>
      </p:pic>
      <p:sp>
        <p:nvSpPr>
          <p:cNvPr id="3" name="Rectangle 2">
            <a:extLst>
              <a:ext uri="{FF2B5EF4-FFF2-40B4-BE49-F238E27FC236}">
                <a16:creationId xmlns:a16="http://schemas.microsoft.com/office/drawing/2014/main" id="{83DD188D-78E9-456F-B00F-515263D47E2A}"/>
              </a:ext>
            </a:extLst>
          </p:cNvPr>
          <p:cNvSpPr/>
          <p:nvPr/>
        </p:nvSpPr>
        <p:spPr>
          <a:xfrm>
            <a:off x="1" y="2433710"/>
            <a:ext cx="5185136" cy="464871"/>
          </a:xfrm>
          <a:prstGeom prst="rect">
            <a:avLst/>
          </a:prstGeom>
        </p:spPr>
        <p:txBody>
          <a:bodyPr wrap="square">
            <a:spAutoFit/>
          </a:bodyPr>
          <a:lstStyle/>
          <a:p>
            <a:pPr algn="ctr">
              <a:lnSpc>
                <a:spcPct val="150000"/>
              </a:lnSpc>
              <a:spcAft>
                <a:spcPts val="800"/>
              </a:spcAft>
            </a:pPr>
            <a:r>
              <a:rPr lang="en-US" b="1" u="sng" dirty="0">
                <a:latin typeface="Calibri" panose="020F0502020204030204" pitchFamily="34" charset="0"/>
                <a:ea typeface="Calibri" panose="020F0502020204030204" pitchFamily="34" charset="0"/>
                <a:cs typeface="Arial" panose="020B0604020202020204" pitchFamily="34" charset="0"/>
              </a:rPr>
              <a:t>Limbic system (some consider it to be the sixth lobe)</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325EE84-DB2A-4A30-A977-CAE6210A231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50302" y="0"/>
            <a:ext cx="3629463" cy="2898581"/>
          </a:xfrm>
          <a:prstGeom prst="rect">
            <a:avLst/>
          </a:prstGeom>
          <a:noFill/>
          <a:ln>
            <a:noFill/>
          </a:ln>
        </p:spPr>
      </p:pic>
      <p:pic>
        <p:nvPicPr>
          <p:cNvPr id="5" name="Picture 4">
            <a:extLst>
              <a:ext uri="{FF2B5EF4-FFF2-40B4-BE49-F238E27FC236}">
                <a16:creationId xmlns:a16="http://schemas.microsoft.com/office/drawing/2014/main" id="{51C3791E-B0BB-4278-99B8-879406EDD29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679766" y="98474"/>
            <a:ext cx="3463038" cy="2800107"/>
          </a:xfrm>
          <a:prstGeom prst="rect">
            <a:avLst/>
          </a:prstGeom>
          <a:noFill/>
          <a:ln>
            <a:noFill/>
          </a:ln>
        </p:spPr>
      </p:pic>
      <p:sp>
        <p:nvSpPr>
          <p:cNvPr id="6" name="Rectangle 5">
            <a:extLst>
              <a:ext uri="{FF2B5EF4-FFF2-40B4-BE49-F238E27FC236}">
                <a16:creationId xmlns:a16="http://schemas.microsoft.com/office/drawing/2014/main" id="{BB093546-5A41-49A1-A0D8-5BF8B760B77E}"/>
              </a:ext>
            </a:extLst>
          </p:cNvPr>
          <p:cNvSpPr/>
          <p:nvPr/>
        </p:nvSpPr>
        <p:spPr>
          <a:xfrm>
            <a:off x="0" y="2898581"/>
            <a:ext cx="12142804" cy="1692771"/>
          </a:xfrm>
          <a:prstGeom prst="rect">
            <a:avLst/>
          </a:prstGeom>
        </p:spPr>
        <p:txBody>
          <a:bodyPr wrap="square">
            <a:spAutoFit/>
          </a:bodyPr>
          <a:lstStyle/>
          <a:p>
            <a:pPr algn="just">
              <a:spcAft>
                <a:spcPts val="800"/>
              </a:spcAft>
            </a:pPr>
            <a:r>
              <a:rPr lang="en-US" sz="1200" b="1" dirty="0">
                <a:latin typeface="Calibri" panose="020F0502020204030204" pitchFamily="34" charset="0"/>
                <a:ea typeface="Calibri" panose="020F0502020204030204" pitchFamily="34" charset="0"/>
                <a:cs typeface="Arial" panose="020B0604020202020204" pitchFamily="34" charset="0"/>
              </a:rPr>
              <a:t> This system controls the emotional aspect of behavior and it is composed of interconnected centers surrounding the regions where the two hemispheres join the diencephalon. The limbic system is divided into two major parts: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Arial" panose="020B0604020202020204" pitchFamily="34" charset="0"/>
              </a:rPr>
              <a:t>The limbic cortex.</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spcBef>
                <a:spcPts val="0"/>
              </a:spcBef>
              <a:spcAft>
                <a:spcPts val="0"/>
              </a:spcAft>
              <a:buFont typeface="+mj-lt"/>
              <a:buAutoNum type="arabicPeriod"/>
            </a:pPr>
            <a:r>
              <a:rPr lang="en-US" sz="1200" b="1" dirty="0">
                <a:latin typeface="Calibri" panose="020F0502020204030204" pitchFamily="34" charset="0"/>
                <a:ea typeface="Calibri" panose="020F0502020204030204" pitchFamily="34" charset="0"/>
                <a:cs typeface="Arial" panose="020B0604020202020204" pitchFamily="34" charset="0"/>
              </a:rPr>
              <a:t>The subcortical structures.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457200" marR="0" algn="just">
              <a:spcBef>
                <a:spcPts val="0"/>
              </a:spcBef>
              <a:spcAft>
                <a:spcPts val="800"/>
              </a:spcAft>
            </a:pPr>
            <a:r>
              <a:rPr lang="en-US" sz="1200" b="1" u="sng" dirty="0">
                <a:effectLst/>
                <a:latin typeface="Calibri" panose="020F0502020204030204" pitchFamily="34" charset="0"/>
                <a:ea typeface="Calibri" panose="020F0502020204030204" pitchFamily="34" charset="0"/>
                <a:cs typeface="Arial" panose="020B0604020202020204" pitchFamily="34" charset="0"/>
              </a:rPr>
              <a:t>The limbic cortex</a:t>
            </a:r>
            <a:r>
              <a:rPr lang="en-US" sz="1200" b="1" dirty="0">
                <a:effectLst/>
                <a:latin typeface="Calibri" panose="020F0502020204030204" pitchFamily="34" charset="0"/>
                <a:ea typeface="Calibri" panose="020F0502020204030204" pitchFamily="34" charset="0"/>
                <a:cs typeface="Arial" panose="020B0604020202020204" pitchFamily="34" charset="0"/>
              </a:rPr>
              <a:t>: it includes: Cingulate gyrus, </a:t>
            </a:r>
            <a:r>
              <a:rPr lang="en-US" sz="1200" b="1" dirty="0" err="1">
                <a:effectLst/>
                <a:latin typeface="Calibri" panose="020F0502020204030204" pitchFamily="34" charset="0"/>
                <a:ea typeface="Calibri" panose="020F0502020204030204" pitchFamily="34" charset="0"/>
                <a:cs typeface="Arial" panose="020B0604020202020204" pitchFamily="34" charset="0"/>
              </a:rPr>
              <a:t>Parahippocampal</a:t>
            </a:r>
            <a:r>
              <a:rPr lang="en-US" sz="1200" b="1" dirty="0">
                <a:effectLst/>
                <a:latin typeface="Calibri" panose="020F0502020204030204" pitchFamily="34" charset="0"/>
                <a:ea typeface="Calibri" panose="020F0502020204030204" pitchFamily="34" charset="0"/>
                <a:cs typeface="Arial" panose="020B0604020202020204" pitchFamily="34" charset="0"/>
              </a:rPr>
              <a:t> gyrus, Hippocampal formation.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just">
              <a:spcAft>
                <a:spcPts val="800"/>
              </a:spcAft>
            </a:pPr>
            <a:r>
              <a:rPr lang="en-US" sz="1200" b="1" u="sng" dirty="0">
                <a:effectLst/>
                <a:latin typeface="Calibri" panose="020F0502020204030204" pitchFamily="34" charset="0"/>
                <a:ea typeface="Calibri" panose="020F0502020204030204" pitchFamily="34" charset="0"/>
                <a:cs typeface="Arial" panose="020B0604020202020204" pitchFamily="34" charset="0"/>
              </a:rPr>
              <a:t>Subcortical structures:</a:t>
            </a:r>
            <a:r>
              <a:rPr lang="en-US" sz="1200" b="1" dirty="0">
                <a:effectLst/>
                <a:latin typeface="Calibri" panose="020F0502020204030204" pitchFamily="34" charset="0"/>
                <a:ea typeface="Calibri" panose="020F0502020204030204" pitchFamily="34" charset="0"/>
                <a:cs typeface="Arial" panose="020B0604020202020204" pitchFamily="34" charset="0"/>
              </a:rPr>
              <a:t> </a:t>
            </a:r>
            <a:r>
              <a:rPr lang="en-US" sz="1200" b="1" dirty="0">
                <a:latin typeface="Calibri" panose="020F0502020204030204" pitchFamily="34" charset="0"/>
                <a:ea typeface="Calibri" panose="020F0502020204030204" pitchFamily="34" charset="0"/>
                <a:cs typeface="Arial" panose="020B0604020202020204" pitchFamily="34" charset="0"/>
              </a:rPr>
              <a:t>it includes:</a:t>
            </a:r>
            <a:r>
              <a:rPr lang="en-US" sz="1200" b="1" u="sng" dirty="0">
                <a:effectLst/>
                <a:latin typeface="Calibri" panose="020F050202020403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algn="just"/>
            <a:r>
              <a:rPr lang="en-US" sz="1200" b="1" dirty="0">
                <a:effectLst/>
                <a:latin typeface="Calibri" panose="020F0502020204030204" pitchFamily="34" charset="0"/>
                <a:ea typeface="Calibri" panose="020F0502020204030204" pitchFamily="34" charset="0"/>
                <a:cs typeface="Arial" panose="020B0604020202020204" pitchFamily="34" charset="0"/>
              </a:rPr>
              <a:t>Fornix and mamillary body, Amygdaloid body, Septal area, Habenular nuclei.</a:t>
            </a:r>
            <a:endParaRPr lang="en-US" sz="1200" dirty="0"/>
          </a:p>
        </p:txBody>
      </p:sp>
      <p:pic>
        <p:nvPicPr>
          <p:cNvPr id="7" name="Picture 6" descr="tmp1461349833983679">
            <a:extLst>
              <a:ext uri="{FF2B5EF4-FFF2-40B4-BE49-F238E27FC236}">
                <a16:creationId xmlns:a16="http://schemas.microsoft.com/office/drawing/2014/main" id="{2B59FB24-678A-4C87-9F43-9EEA56161118}"/>
              </a:ext>
            </a:extLst>
          </p:cNvPr>
          <p:cNvPicPr/>
          <p:nvPr/>
        </p:nvPicPr>
        <p:blipFill rotWithShape="1">
          <a:blip r:embed="rId5">
            <a:extLst>
              <a:ext uri="{28A0092B-C50C-407E-A947-70E740481C1C}">
                <a14:useLocalDpi xmlns:a14="http://schemas.microsoft.com/office/drawing/2010/main" val="0"/>
              </a:ext>
            </a:extLst>
          </a:blip>
          <a:srcRect l="2828" b="8162"/>
          <a:stretch/>
        </p:blipFill>
        <p:spPr bwMode="auto">
          <a:xfrm>
            <a:off x="7913704" y="3207434"/>
            <a:ext cx="4229100" cy="3601329"/>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365E5111-292B-4011-ABEB-BEA4DB5413AB}"/>
                  </a:ext>
                </a:extLst>
              </p14:cNvPr>
              <p14:cNvContentPartPr/>
              <p14:nvPr/>
            </p14:nvContentPartPr>
            <p14:xfrm>
              <a:off x="9956297" y="379869"/>
              <a:ext cx="652320" cy="26280"/>
            </p14:xfrm>
          </p:contentPart>
        </mc:Choice>
        <mc:Fallback xmlns="">
          <p:pic>
            <p:nvPicPr>
              <p:cNvPr id="8" name="Ink 7">
                <a:extLst>
                  <a:ext uri="{FF2B5EF4-FFF2-40B4-BE49-F238E27FC236}">
                    <a16:creationId xmlns:a16="http://schemas.microsoft.com/office/drawing/2014/main" id="{365E5111-292B-4011-ABEB-BEA4DB5413AB}"/>
                  </a:ext>
                </a:extLst>
              </p:cNvPr>
              <p:cNvPicPr/>
              <p:nvPr/>
            </p:nvPicPr>
            <p:blipFill>
              <a:blip r:embed="rId7"/>
              <a:stretch>
                <a:fillRect/>
              </a:stretch>
            </p:blipFill>
            <p:spPr>
              <a:xfrm>
                <a:off x="9938657" y="362229"/>
                <a:ext cx="6879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462FFEC4-6A99-4545-BFDF-BADDE8CC1F41}"/>
                  </a:ext>
                </a:extLst>
              </p14:cNvPr>
              <p14:cNvContentPartPr/>
              <p14:nvPr/>
            </p14:nvContentPartPr>
            <p14:xfrm>
              <a:off x="6400577" y="1245669"/>
              <a:ext cx="491400" cy="61200"/>
            </p14:xfrm>
          </p:contentPart>
        </mc:Choice>
        <mc:Fallback xmlns="">
          <p:pic>
            <p:nvPicPr>
              <p:cNvPr id="9" name="Ink 8">
                <a:extLst>
                  <a:ext uri="{FF2B5EF4-FFF2-40B4-BE49-F238E27FC236}">
                    <a16:creationId xmlns:a16="http://schemas.microsoft.com/office/drawing/2014/main" id="{462FFEC4-6A99-4545-BFDF-BADDE8CC1F41}"/>
                  </a:ext>
                </a:extLst>
              </p:cNvPr>
              <p:cNvPicPr/>
              <p:nvPr/>
            </p:nvPicPr>
            <p:blipFill>
              <a:blip r:embed="rId9"/>
              <a:stretch>
                <a:fillRect/>
              </a:stretch>
            </p:blipFill>
            <p:spPr>
              <a:xfrm>
                <a:off x="6382937" y="1227669"/>
                <a:ext cx="527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58F721D0-BF39-44B2-9FF2-1D7E9120031C}"/>
                  </a:ext>
                </a:extLst>
              </p14:cNvPr>
              <p14:cNvContentPartPr/>
              <p14:nvPr/>
            </p14:nvContentPartPr>
            <p14:xfrm>
              <a:off x="6603617" y="2510709"/>
              <a:ext cx="986040" cy="29160"/>
            </p14:xfrm>
          </p:contentPart>
        </mc:Choice>
        <mc:Fallback xmlns="">
          <p:pic>
            <p:nvPicPr>
              <p:cNvPr id="11" name="Ink 10">
                <a:extLst>
                  <a:ext uri="{FF2B5EF4-FFF2-40B4-BE49-F238E27FC236}">
                    <a16:creationId xmlns:a16="http://schemas.microsoft.com/office/drawing/2014/main" id="{58F721D0-BF39-44B2-9FF2-1D7E9120031C}"/>
                  </a:ext>
                </a:extLst>
              </p:cNvPr>
              <p:cNvPicPr/>
              <p:nvPr/>
            </p:nvPicPr>
            <p:blipFill>
              <a:blip r:embed="rId11"/>
              <a:stretch>
                <a:fillRect/>
              </a:stretch>
            </p:blipFill>
            <p:spPr>
              <a:xfrm>
                <a:off x="6585617" y="2492709"/>
                <a:ext cx="10216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A183B783-CA69-4C63-97EB-2314C3A59167}"/>
                  </a:ext>
                </a:extLst>
              </p14:cNvPr>
              <p14:cNvContentPartPr/>
              <p14:nvPr/>
            </p14:nvContentPartPr>
            <p14:xfrm>
              <a:off x="7938857" y="5282349"/>
              <a:ext cx="550440" cy="17280"/>
            </p14:xfrm>
          </p:contentPart>
        </mc:Choice>
        <mc:Fallback xmlns="">
          <p:pic>
            <p:nvPicPr>
              <p:cNvPr id="12" name="Ink 11">
                <a:extLst>
                  <a:ext uri="{FF2B5EF4-FFF2-40B4-BE49-F238E27FC236}">
                    <a16:creationId xmlns:a16="http://schemas.microsoft.com/office/drawing/2014/main" id="{A183B783-CA69-4C63-97EB-2314C3A59167}"/>
                  </a:ext>
                </a:extLst>
              </p:cNvPr>
              <p:cNvPicPr/>
              <p:nvPr/>
            </p:nvPicPr>
            <p:blipFill>
              <a:blip r:embed="rId13"/>
              <a:stretch>
                <a:fillRect/>
              </a:stretch>
            </p:blipFill>
            <p:spPr>
              <a:xfrm>
                <a:off x="7920857" y="5264349"/>
                <a:ext cx="586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6D56DD96-F227-4020-B2C3-730E11182026}"/>
                  </a:ext>
                </a:extLst>
              </p14:cNvPr>
              <p14:cNvContentPartPr/>
              <p14:nvPr/>
            </p14:nvContentPartPr>
            <p14:xfrm>
              <a:off x="8069177" y="1798629"/>
              <a:ext cx="361800" cy="30240"/>
            </p14:xfrm>
          </p:contentPart>
        </mc:Choice>
        <mc:Fallback xmlns="">
          <p:pic>
            <p:nvPicPr>
              <p:cNvPr id="13" name="Ink 12">
                <a:extLst>
                  <a:ext uri="{FF2B5EF4-FFF2-40B4-BE49-F238E27FC236}">
                    <a16:creationId xmlns:a16="http://schemas.microsoft.com/office/drawing/2014/main" id="{6D56DD96-F227-4020-B2C3-730E11182026}"/>
                  </a:ext>
                </a:extLst>
              </p:cNvPr>
              <p:cNvPicPr/>
              <p:nvPr/>
            </p:nvPicPr>
            <p:blipFill>
              <a:blip r:embed="rId15"/>
              <a:stretch>
                <a:fillRect/>
              </a:stretch>
            </p:blipFill>
            <p:spPr>
              <a:xfrm>
                <a:off x="8051537" y="1780629"/>
                <a:ext cx="3974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56EF16A1-8CB3-4B4E-A5D9-5A039509E608}"/>
                  </a:ext>
                </a:extLst>
              </p14:cNvPr>
              <p14:cNvContentPartPr/>
              <p14:nvPr/>
            </p14:nvContentPartPr>
            <p14:xfrm>
              <a:off x="7982777" y="1378149"/>
              <a:ext cx="317880" cy="15120"/>
            </p14:xfrm>
          </p:contentPart>
        </mc:Choice>
        <mc:Fallback xmlns="">
          <p:pic>
            <p:nvPicPr>
              <p:cNvPr id="14" name="Ink 13">
                <a:extLst>
                  <a:ext uri="{FF2B5EF4-FFF2-40B4-BE49-F238E27FC236}">
                    <a16:creationId xmlns:a16="http://schemas.microsoft.com/office/drawing/2014/main" id="{56EF16A1-8CB3-4B4E-A5D9-5A039509E608}"/>
                  </a:ext>
                </a:extLst>
              </p:cNvPr>
              <p:cNvPicPr/>
              <p:nvPr/>
            </p:nvPicPr>
            <p:blipFill>
              <a:blip r:embed="rId17"/>
              <a:stretch>
                <a:fillRect/>
              </a:stretch>
            </p:blipFill>
            <p:spPr>
              <a:xfrm>
                <a:off x="7964777" y="1360149"/>
                <a:ext cx="3535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271173FF-4A1F-45BC-B1BD-C0542A98755B}"/>
                  </a:ext>
                </a:extLst>
              </p14:cNvPr>
              <p14:cNvContentPartPr/>
              <p14:nvPr/>
            </p14:nvContentPartPr>
            <p14:xfrm>
              <a:off x="5921777" y="2509989"/>
              <a:ext cx="419040" cy="15480"/>
            </p14:xfrm>
          </p:contentPart>
        </mc:Choice>
        <mc:Fallback xmlns="">
          <p:pic>
            <p:nvPicPr>
              <p:cNvPr id="15" name="Ink 14">
                <a:extLst>
                  <a:ext uri="{FF2B5EF4-FFF2-40B4-BE49-F238E27FC236}">
                    <a16:creationId xmlns:a16="http://schemas.microsoft.com/office/drawing/2014/main" id="{271173FF-4A1F-45BC-B1BD-C0542A98755B}"/>
                  </a:ext>
                </a:extLst>
              </p:cNvPr>
              <p:cNvPicPr/>
              <p:nvPr/>
            </p:nvPicPr>
            <p:blipFill>
              <a:blip r:embed="rId19"/>
              <a:stretch>
                <a:fillRect/>
              </a:stretch>
            </p:blipFill>
            <p:spPr>
              <a:xfrm>
                <a:off x="5903777" y="2491989"/>
                <a:ext cx="454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51C0C94F-0E91-4FF7-B25E-367D1C819735}"/>
                  </a:ext>
                </a:extLst>
              </p14:cNvPr>
              <p14:cNvContentPartPr/>
              <p14:nvPr/>
            </p14:nvContentPartPr>
            <p14:xfrm>
              <a:off x="11567657" y="1030389"/>
              <a:ext cx="390600" cy="360"/>
            </p14:xfrm>
          </p:contentPart>
        </mc:Choice>
        <mc:Fallback xmlns="">
          <p:pic>
            <p:nvPicPr>
              <p:cNvPr id="16" name="Ink 15">
                <a:extLst>
                  <a:ext uri="{FF2B5EF4-FFF2-40B4-BE49-F238E27FC236}">
                    <a16:creationId xmlns:a16="http://schemas.microsoft.com/office/drawing/2014/main" id="{51C0C94F-0E91-4FF7-B25E-367D1C819735}"/>
                  </a:ext>
                </a:extLst>
              </p:cNvPr>
              <p:cNvPicPr/>
              <p:nvPr/>
            </p:nvPicPr>
            <p:blipFill>
              <a:blip r:embed="rId21"/>
              <a:stretch>
                <a:fillRect/>
              </a:stretch>
            </p:blipFill>
            <p:spPr>
              <a:xfrm>
                <a:off x="11549657" y="1012389"/>
                <a:ext cx="426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394B957-02CD-4CC0-ACE6-F996E791F564}"/>
                  </a:ext>
                </a:extLst>
              </p14:cNvPr>
              <p14:cNvContentPartPr/>
              <p14:nvPr/>
            </p14:nvContentPartPr>
            <p14:xfrm>
              <a:off x="5239217" y="1830309"/>
              <a:ext cx="509040" cy="132480"/>
            </p14:xfrm>
          </p:contentPart>
        </mc:Choice>
        <mc:Fallback xmlns="">
          <p:pic>
            <p:nvPicPr>
              <p:cNvPr id="17" name="Ink 16">
                <a:extLst>
                  <a:ext uri="{FF2B5EF4-FFF2-40B4-BE49-F238E27FC236}">
                    <a16:creationId xmlns:a16="http://schemas.microsoft.com/office/drawing/2014/main" id="{F394B957-02CD-4CC0-ACE6-F996E791F564}"/>
                  </a:ext>
                </a:extLst>
              </p:cNvPr>
              <p:cNvPicPr/>
              <p:nvPr/>
            </p:nvPicPr>
            <p:blipFill>
              <a:blip r:embed="rId23"/>
              <a:stretch>
                <a:fillRect/>
              </a:stretch>
            </p:blipFill>
            <p:spPr>
              <a:xfrm>
                <a:off x="5221577" y="1812669"/>
                <a:ext cx="544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0BF0E216-A835-4D0B-821E-BFB05741F2EF}"/>
                  </a:ext>
                </a:extLst>
              </p14:cNvPr>
              <p14:cNvContentPartPr/>
              <p14:nvPr/>
            </p14:nvContentPartPr>
            <p14:xfrm>
              <a:off x="928577" y="-87771"/>
              <a:ext cx="360" cy="360"/>
            </p14:xfrm>
          </p:contentPart>
        </mc:Choice>
        <mc:Fallback xmlns="">
          <p:pic>
            <p:nvPicPr>
              <p:cNvPr id="18" name="Ink 17">
                <a:extLst>
                  <a:ext uri="{FF2B5EF4-FFF2-40B4-BE49-F238E27FC236}">
                    <a16:creationId xmlns:a16="http://schemas.microsoft.com/office/drawing/2014/main" id="{0BF0E216-A835-4D0B-821E-BFB05741F2EF}"/>
                  </a:ext>
                </a:extLst>
              </p:cNvPr>
              <p:cNvPicPr/>
              <p:nvPr/>
            </p:nvPicPr>
            <p:blipFill>
              <a:blip r:embed="rId25"/>
              <a:stretch>
                <a:fillRect/>
              </a:stretch>
            </p:blipFill>
            <p:spPr>
              <a:xfrm>
                <a:off x="910577" y="-1054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916204F5-E4C7-4588-B753-AC408179D2F3}"/>
                  </a:ext>
                </a:extLst>
              </p14:cNvPr>
              <p14:cNvContentPartPr/>
              <p14:nvPr/>
            </p14:nvContentPartPr>
            <p14:xfrm>
              <a:off x="72137" y="4235731"/>
              <a:ext cx="1406520" cy="32760"/>
            </p14:xfrm>
          </p:contentPart>
        </mc:Choice>
        <mc:Fallback xmlns="">
          <p:pic>
            <p:nvPicPr>
              <p:cNvPr id="20" name="Ink 19">
                <a:extLst>
                  <a:ext uri="{FF2B5EF4-FFF2-40B4-BE49-F238E27FC236}">
                    <a16:creationId xmlns:a16="http://schemas.microsoft.com/office/drawing/2014/main" id="{916204F5-E4C7-4588-B753-AC408179D2F3}"/>
                  </a:ext>
                </a:extLst>
              </p:cNvPr>
              <p:cNvPicPr/>
              <p:nvPr/>
            </p:nvPicPr>
            <p:blipFill>
              <a:blip r:embed="rId27"/>
              <a:stretch>
                <a:fillRect/>
              </a:stretch>
            </p:blipFill>
            <p:spPr>
              <a:xfrm>
                <a:off x="54497" y="4217731"/>
                <a:ext cx="1442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6ED65AA9-3CF3-475E-BA7F-FE5E91683839}"/>
                  </a:ext>
                </a:extLst>
              </p14:cNvPr>
              <p14:cNvContentPartPr/>
              <p14:nvPr/>
            </p14:nvContentPartPr>
            <p14:xfrm>
              <a:off x="551297" y="3947011"/>
              <a:ext cx="1087200" cy="16920"/>
            </p14:xfrm>
          </p:contentPart>
        </mc:Choice>
        <mc:Fallback xmlns="">
          <p:pic>
            <p:nvPicPr>
              <p:cNvPr id="22" name="Ink 21">
                <a:extLst>
                  <a:ext uri="{FF2B5EF4-FFF2-40B4-BE49-F238E27FC236}">
                    <a16:creationId xmlns:a16="http://schemas.microsoft.com/office/drawing/2014/main" id="{6ED65AA9-3CF3-475E-BA7F-FE5E91683839}"/>
                  </a:ext>
                </a:extLst>
              </p:cNvPr>
              <p:cNvPicPr/>
              <p:nvPr/>
            </p:nvPicPr>
            <p:blipFill>
              <a:blip r:embed="rId29"/>
              <a:stretch>
                <a:fillRect/>
              </a:stretch>
            </p:blipFill>
            <p:spPr>
              <a:xfrm>
                <a:off x="533297" y="3929371"/>
                <a:ext cx="1122840" cy="52560"/>
              </a:xfrm>
              <a:prstGeom prst="rect">
                <a:avLst/>
              </a:prstGeom>
            </p:spPr>
          </p:pic>
        </mc:Fallback>
      </mc:AlternateContent>
    </p:spTree>
    <p:extLst>
      <p:ext uri="{BB962C8B-B14F-4D97-AF65-F5344CB8AC3E}">
        <p14:creationId xmlns:p14="http://schemas.microsoft.com/office/powerpoint/2010/main" val="2054895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AFC622-2325-461E-B0DF-B43834F1BBF7}"/>
              </a:ext>
            </a:extLst>
          </p:cNvPr>
          <p:cNvSpPr/>
          <p:nvPr/>
        </p:nvSpPr>
        <p:spPr>
          <a:xfrm>
            <a:off x="0" y="0"/>
            <a:ext cx="12192000" cy="407035"/>
          </a:xfrm>
          <a:prstGeom prst="rect">
            <a:avLst/>
          </a:prstGeom>
        </p:spPr>
        <p:txBody>
          <a:bodyPr wrap="square">
            <a:spAutoFit/>
          </a:bodyPr>
          <a:lstStyle/>
          <a:p>
            <a:pPr algn="just">
              <a:lnSpc>
                <a:spcPct val="107000"/>
              </a:lnSpc>
              <a:spcAft>
                <a:spcPts val="800"/>
              </a:spcAft>
            </a:pPr>
            <a:r>
              <a:rPr lang="en-US" sz="2000" b="1" u="sng" dirty="0">
                <a:latin typeface="Calibri" panose="020F0502020204030204" pitchFamily="34" charset="0"/>
                <a:ea typeface="Calibri" panose="020F0502020204030204" pitchFamily="34" charset="0"/>
                <a:cs typeface="Arial" panose="020B0604020202020204" pitchFamily="34" charset="0"/>
              </a:rPr>
              <a:t>Cerebro-Spinal Fluid (CSF) circulation:</a:t>
            </a:r>
            <a:endParaRPr lang="en-US" sz="20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E1A2C77-1AE3-4C04-853E-E985F286EEBF}"/>
              </a:ext>
            </a:extLst>
          </p:cNvPr>
          <p:cNvSpPr/>
          <p:nvPr/>
        </p:nvSpPr>
        <p:spPr>
          <a:xfrm>
            <a:off x="0" y="407035"/>
            <a:ext cx="12192000" cy="1264642"/>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Firstly, there are four ventricles (cavities) within the brain, two lateral (represented first and second), third and fourth ventricles. Although the choroid plexuses located in every ventricle of the brain producing the CSF, but the majority of this fluid is formed in the two lateral ventricles. The CSF is found within the subarachnoid space and the ventricular system within the brain, it then drains into the superior sagittal sinus by the numerous arachnoid granulations to enter into the systemic circulation.</a:t>
            </a:r>
          </a:p>
        </p:txBody>
      </p:sp>
      <p:pic>
        <p:nvPicPr>
          <p:cNvPr id="5" name="Picture 4" descr="Hydrocephalus: Generalities and Clinical Presentations | SpringerLink">
            <a:extLst>
              <a:ext uri="{FF2B5EF4-FFF2-40B4-BE49-F238E27FC236}">
                <a16:creationId xmlns:a16="http://schemas.microsoft.com/office/drawing/2014/main" id="{1BE5C060-F508-4909-AD8F-73C4F249A18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671676"/>
            <a:ext cx="5943600" cy="2301910"/>
          </a:xfrm>
          <a:prstGeom prst="rect">
            <a:avLst/>
          </a:prstGeom>
          <a:noFill/>
          <a:ln>
            <a:noFill/>
          </a:ln>
        </p:spPr>
      </p:pic>
      <p:pic>
        <p:nvPicPr>
          <p:cNvPr id="6" name="Picture 5" descr="Neurosonography Part Three Harry H. Holdorf - ppt download">
            <a:extLst>
              <a:ext uri="{FF2B5EF4-FFF2-40B4-BE49-F238E27FC236}">
                <a16:creationId xmlns:a16="http://schemas.microsoft.com/office/drawing/2014/main" id="{8D485852-8F41-474A-9BDE-6D3F98D8B0B2}"/>
              </a:ext>
            </a:extLst>
          </p:cNvPr>
          <p:cNvPicPr/>
          <p:nvPr/>
        </p:nvPicPr>
        <p:blipFill rotWithShape="1">
          <a:blip r:embed="rId3">
            <a:extLst>
              <a:ext uri="{28A0092B-C50C-407E-A947-70E740481C1C}">
                <a14:useLocalDpi xmlns:a14="http://schemas.microsoft.com/office/drawing/2010/main" val="0"/>
              </a:ext>
            </a:extLst>
          </a:blip>
          <a:srcRect l="3994" t="8283" r="4584" b="2175"/>
          <a:stretch/>
        </p:blipFill>
        <p:spPr bwMode="auto">
          <a:xfrm>
            <a:off x="5943599" y="1610751"/>
            <a:ext cx="6248402" cy="2623624"/>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BB6798CC-FD49-40B1-A745-720FEE8A13F5}"/>
              </a:ext>
            </a:extLst>
          </p:cNvPr>
          <p:cNvPicPr/>
          <p:nvPr/>
        </p:nvPicPr>
        <p:blipFill rotWithShape="1">
          <a:blip r:embed="rId4" cstate="print">
            <a:extLst>
              <a:ext uri="{28A0092B-C50C-407E-A947-70E740481C1C}">
                <a14:useLocalDpi xmlns:a14="http://schemas.microsoft.com/office/drawing/2010/main" val="0"/>
              </a:ext>
            </a:extLst>
          </a:blip>
          <a:srcRect b="14553"/>
          <a:stretch/>
        </p:blipFill>
        <p:spPr bwMode="auto">
          <a:xfrm>
            <a:off x="0" y="3973586"/>
            <a:ext cx="6248402" cy="2884413"/>
          </a:xfrm>
          <a:prstGeom prst="rect">
            <a:avLst/>
          </a:prstGeom>
          <a:noFill/>
          <a:ln>
            <a:noFill/>
          </a:ln>
          <a:extLst>
            <a:ext uri="{53640926-AAD7-44D8-BBD7-CCE9431645EC}">
              <a14:shadowObscured xmlns:a14="http://schemas.microsoft.com/office/drawing/2010/main"/>
            </a:ext>
          </a:extLst>
        </p:spPr>
      </p:pic>
      <p:pic>
        <p:nvPicPr>
          <p:cNvPr id="8" name="Picture 7" descr="Easy Notes On 【Ventricles of the Brain】Learn in Just 3 Minutes ...">
            <a:extLst>
              <a:ext uri="{FF2B5EF4-FFF2-40B4-BE49-F238E27FC236}">
                <a16:creationId xmlns:a16="http://schemas.microsoft.com/office/drawing/2014/main" id="{66BB5B5F-93DE-4B09-863C-5CDC18655E73}"/>
              </a:ext>
            </a:extLst>
          </p:cNvPr>
          <p:cNvPicPr/>
          <p:nvPr/>
        </p:nvPicPr>
        <p:blipFill rotWithShape="1">
          <a:blip r:embed="rId5">
            <a:extLst>
              <a:ext uri="{28A0092B-C50C-407E-A947-70E740481C1C}">
                <a14:useLocalDpi xmlns:a14="http://schemas.microsoft.com/office/drawing/2010/main" val="0"/>
              </a:ext>
            </a:extLst>
          </a:blip>
          <a:srcRect l="5622" t="4910" r="3384" b="5241"/>
          <a:stretch/>
        </p:blipFill>
        <p:spPr bwMode="auto">
          <a:xfrm>
            <a:off x="6248402" y="4234375"/>
            <a:ext cx="5943598" cy="262362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441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142097-A255-4CEF-80C4-F43900BD15AA}"/>
              </a:ext>
            </a:extLst>
          </p:cNvPr>
          <p:cNvSpPr/>
          <p:nvPr/>
        </p:nvSpPr>
        <p:spPr>
          <a:xfrm>
            <a:off x="0" y="0"/>
            <a:ext cx="12192000" cy="1561005"/>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largest ventricles, the paired lateral ventricles are horseshoe-shaped cavities separated from one another by the septum pellucidum, and are located in the right and left cerebral hemispheres. Each lateral ventricle has a body (located in parietal lobe) and the anterior (frontal), posterior (occipital), and inferior (temporal) horns. The choroid plexus of body and inferior horn are responsible of producing most of the CSF. The two lateral ventricles communicate with the third ventricle via the right and left interventricular foramina of Monro.</a:t>
            </a:r>
          </a:p>
        </p:txBody>
      </p:sp>
      <p:pic>
        <p:nvPicPr>
          <p:cNvPr id="3" name="Picture 2" descr="Le cerveau - ou le syst�me nerveux central">
            <a:extLst>
              <a:ext uri="{FF2B5EF4-FFF2-40B4-BE49-F238E27FC236}">
                <a16:creationId xmlns:a16="http://schemas.microsoft.com/office/drawing/2014/main" id="{41FAE919-FB86-44A2-B2B2-6F2C439DFB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561005"/>
            <a:ext cx="3483429" cy="2286000"/>
          </a:xfrm>
          <a:prstGeom prst="rect">
            <a:avLst/>
          </a:prstGeom>
          <a:noFill/>
          <a:ln>
            <a:noFill/>
          </a:ln>
        </p:spPr>
      </p:pic>
      <p:pic>
        <p:nvPicPr>
          <p:cNvPr id="4" name="Picture 3" descr="Médical Art - Système ventriculaire 😍 | Facebook">
            <a:extLst>
              <a:ext uri="{FF2B5EF4-FFF2-40B4-BE49-F238E27FC236}">
                <a16:creationId xmlns:a16="http://schemas.microsoft.com/office/drawing/2014/main" id="{00808848-AB84-400C-9F47-6265C2AC33F5}"/>
              </a:ext>
            </a:extLst>
          </p:cNvPr>
          <p:cNvPicPr/>
          <p:nvPr/>
        </p:nvPicPr>
        <p:blipFill rotWithShape="1">
          <a:blip r:embed="rId3">
            <a:extLst>
              <a:ext uri="{28A0092B-C50C-407E-A947-70E740481C1C}">
                <a14:useLocalDpi xmlns:a14="http://schemas.microsoft.com/office/drawing/2010/main" val="0"/>
              </a:ext>
            </a:extLst>
          </a:blip>
          <a:srcRect b="433"/>
          <a:stretch/>
        </p:blipFill>
        <p:spPr bwMode="auto">
          <a:xfrm>
            <a:off x="6191599" y="1194467"/>
            <a:ext cx="2315210" cy="2637183"/>
          </a:xfrm>
          <a:prstGeom prst="rect">
            <a:avLst/>
          </a:prstGeom>
          <a:noFill/>
          <a:ln>
            <a:noFill/>
          </a:ln>
          <a:extLst>
            <a:ext uri="{53640926-AAD7-44D8-BBD7-CCE9431645EC}">
              <a14:shadowObscured xmlns:a14="http://schemas.microsoft.com/office/drawing/2010/main"/>
            </a:ext>
          </a:extLst>
        </p:spPr>
      </p:pic>
      <p:pic>
        <p:nvPicPr>
          <p:cNvPr id="5" name="Picture 4" descr="Brain Ventricular System">
            <a:extLst>
              <a:ext uri="{FF2B5EF4-FFF2-40B4-BE49-F238E27FC236}">
                <a16:creationId xmlns:a16="http://schemas.microsoft.com/office/drawing/2014/main" id="{8AF65926-66BE-4495-8736-EA4BA83B135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91731" y="1239679"/>
            <a:ext cx="3573404" cy="2607325"/>
          </a:xfrm>
          <a:prstGeom prst="rect">
            <a:avLst/>
          </a:prstGeom>
          <a:noFill/>
          <a:ln>
            <a:noFill/>
          </a:ln>
        </p:spPr>
      </p:pic>
      <p:pic>
        <p:nvPicPr>
          <p:cNvPr id="6" name="Picture 5" descr="Schematic diagram of the real human ventricular system. | Download ...">
            <a:extLst>
              <a:ext uri="{FF2B5EF4-FFF2-40B4-BE49-F238E27FC236}">
                <a16:creationId xmlns:a16="http://schemas.microsoft.com/office/drawing/2014/main" id="{4285FB58-47D6-4DF6-A3E6-8D68114BC21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3791497"/>
            <a:ext cx="3715657" cy="3010996"/>
          </a:xfrm>
          <a:prstGeom prst="rect">
            <a:avLst/>
          </a:prstGeom>
          <a:noFill/>
          <a:ln>
            <a:noFill/>
          </a:ln>
        </p:spPr>
      </p:pic>
      <p:pic>
        <p:nvPicPr>
          <p:cNvPr id="7" name="Picture 6" descr="CSF">
            <a:extLst>
              <a:ext uri="{FF2B5EF4-FFF2-40B4-BE49-F238E27FC236}">
                <a16:creationId xmlns:a16="http://schemas.microsoft.com/office/drawing/2014/main" id="{0C076A90-A357-40E8-A3DA-137D27BF728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715657" y="3763743"/>
            <a:ext cx="2710996" cy="3066503"/>
          </a:xfrm>
          <a:prstGeom prst="rect">
            <a:avLst/>
          </a:prstGeom>
          <a:noFill/>
          <a:ln>
            <a:noFill/>
          </a:ln>
        </p:spPr>
      </p:pic>
      <p:pic>
        <p:nvPicPr>
          <p:cNvPr id="8" name="Picture 7">
            <a:extLst>
              <a:ext uri="{FF2B5EF4-FFF2-40B4-BE49-F238E27FC236}">
                <a16:creationId xmlns:a16="http://schemas.microsoft.com/office/drawing/2014/main" id="{74ACC420-B0E3-4FC5-8FCB-CDC9E853264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9608456" y="3791496"/>
            <a:ext cx="2583543" cy="3066503"/>
          </a:xfrm>
          <a:prstGeom prst="rect">
            <a:avLst/>
          </a:prstGeom>
          <a:noFill/>
          <a:ln>
            <a:noFill/>
          </a:ln>
        </p:spPr>
      </p:pic>
      <p:pic>
        <p:nvPicPr>
          <p:cNvPr id="9" name="Picture 8" descr="Third ventricle &amp; boundaries | RANZCRPart1 Wiki | Fandom">
            <a:extLst>
              <a:ext uri="{FF2B5EF4-FFF2-40B4-BE49-F238E27FC236}">
                <a16:creationId xmlns:a16="http://schemas.microsoft.com/office/drawing/2014/main" id="{7B3ADD93-5BC4-438D-BE36-79810B85AE19}"/>
              </a:ext>
            </a:extLst>
          </p:cNvPr>
          <p:cNvPicPr/>
          <p:nvPr/>
        </p:nvPicPr>
        <p:blipFill rotWithShape="1">
          <a:blip r:embed="rId8">
            <a:extLst>
              <a:ext uri="{28A0092B-C50C-407E-A947-70E740481C1C}">
                <a14:useLocalDpi xmlns:a14="http://schemas.microsoft.com/office/drawing/2010/main" val="0"/>
              </a:ext>
            </a:extLst>
          </a:blip>
          <a:srcRect b="3803"/>
          <a:stretch/>
        </p:blipFill>
        <p:spPr bwMode="auto">
          <a:xfrm>
            <a:off x="6426652" y="3899557"/>
            <a:ext cx="3181803" cy="2902935"/>
          </a:xfrm>
          <a:prstGeom prst="rect">
            <a:avLst/>
          </a:prstGeom>
          <a:noFill/>
          <a:ln>
            <a:noFill/>
          </a:ln>
          <a:extLst>
            <a:ext uri="{53640926-AAD7-44D8-BBD7-CCE9431645EC}">
              <a14:shadowObscured xmlns:a14="http://schemas.microsoft.com/office/drawing/2010/main"/>
            </a:ext>
          </a:extLst>
        </p:spPr>
      </p:pic>
      <p:pic>
        <p:nvPicPr>
          <p:cNvPr id="10" name="Picture 9" descr="Human Anatomy Mcqs Postgraduation Entrance preparation: 59 - Third ...">
            <a:extLst>
              <a:ext uri="{FF2B5EF4-FFF2-40B4-BE49-F238E27FC236}">
                <a16:creationId xmlns:a16="http://schemas.microsoft.com/office/drawing/2014/main" id="{F5F196EA-236E-4DBA-8C7D-DA08E5800BDE}"/>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3483428" y="1239679"/>
            <a:ext cx="2708171" cy="2591971"/>
          </a:xfrm>
          <a:prstGeom prst="rect">
            <a:avLst/>
          </a:prstGeom>
          <a:noFill/>
          <a:ln>
            <a:noFill/>
          </a:ln>
        </p:spPr>
      </p:pic>
    </p:spTree>
    <p:extLst>
      <p:ext uri="{BB962C8B-B14F-4D97-AF65-F5344CB8AC3E}">
        <p14:creationId xmlns:p14="http://schemas.microsoft.com/office/powerpoint/2010/main" val="187067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ain Ventricles and Cerebrospinal Fluid | Function, Summary ...">
            <a:extLst>
              <a:ext uri="{FF2B5EF4-FFF2-40B4-BE49-F238E27FC236}">
                <a16:creationId xmlns:a16="http://schemas.microsoft.com/office/drawing/2014/main" id="{71D3D339-D8A2-4E09-AAD6-007D0C76FCB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50302" cy="2851150"/>
          </a:xfrm>
          <a:prstGeom prst="rect">
            <a:avLst/>
          </a:prstGeom>
          <a:noFill/>
          <a:ln>
            <a:noFill/>
          </a:ln>
        </p:spPr>
      </p:pic>
      <p:pic>
        <p:nvPicPr>
          <p:cNvPr id="3" name="Picture 2" descr="Brain Awareness Week: Part 2, Exploring Areas of the Brain ...">
            <a:extLst>
              <a:ext uri="{FF2B5EF4-FFF2-40B4-BE49-F238E27FC236}">
                <a16:creationId xmlns:a16="http://schemas.microsoft.com/office/drawing/2014/main" id="{AD728AB7-D4B5-4368-AEF8-97DE8BA4C253}"/>
              </a:ext>
            </a:extLst>
          </p:cNvPr>
          <p:cNvPicPr/>
          <p:nvPr/>
        </p:nvPicPr>
        <p:blipFill rotWithShape="1">
          <a:blip r:embed="rId3">
            <a:extLst>
              <a:ext uri="{28A0092B-C50C-407E-A947-70E740481C1C}">
                <a14:useLocalDpi xmlns:a14="http://schemas.microsoft.com/office/drawing/2010/main" val="0"/>
              </a:ext>
            </a:extLst>
          </a:blip>
          <a:srcRect l="4231" t="9922" r="7287" b="47772"/>
          <a:stretch/>
        </p:blipFill>
        <p:spPr bwMode="auto">
          <a:xfrm>
            <a:off x="5050302" y="124093"/>
            <a:ext cx="3327009" cy="2727057"/>
          </a:xfrm>
          <a:prstGeom prst="rect">
            <a:avLst/>
          </a:prstGeom>
          <a:noFill/>
          <a:ln>
            <a:noFill/>
          </a:ln>
          <a:extLst>
            <a:ext uri="{53640926-AAD7-44D8-BBD7-CCE9431645EC}">
              <a14:shadowObscured xmlns:a14="http://schemas.microsoft.com/office/drawing/2010/main"/>
            </a:ext>
          </a:extLst>
        </p:spPr>
      </p:pic>
      <p:pic>
        <p:nvPicPr>
          <p:cNvPr id="4" name="Picture 3" descr="CSF Circulation Made Simple | Epomedicine">
            <a:extLst>
              <a:ext uri="{FF2B5EF4-FFF2-40B4-BE49-F238E27FC236}">
                <a16:creationId xmlns:a16="http://schemas.microsoft.com/office/drawing/2014/main" id="{2F94E303-3E61-4A62-B457-5C93950CE5B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77310" y="1"/>
            <a:ext cx="3814689" cy="3559126"/>
          </a:xfrm>
          <a:prstGeom prst="rect">
            <a:avLst/>
          </a:prstGeom>
          <a:noFill/>
          <a:ln>
            <a:noFill/>
          </a:ln>
        </p:spPr>
      </p:pic>
      <p:pic>
        <p:nvPicPr>
          <p:cNvPr id="5" name="Picture 4" descr="Human Anatomy Mcqs Postgraduation Entrance preparation: 59 - Third ...">
            <a:extLst>
              <a:ext uri="{FF2B5EF4-FFF2-40B4-BE49-F238E27FC236}">
                <a16:creationId xmlns:a16="http://schemas.microsoft.com/office/drawing/2014/main" id="{21E36AED-CC3D-4237-A8ED-E785E03E837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78809" y="2851150"/>
            <a:ext cx="4598500" cy="2227288"/>
          </a:xfrm>
          <a:prstGeom prst="rect">
            <a:avLst/>
          </a:prstGeom>
          <a:noFill/>
          <a:ln>
            <a:noFill/>
          </a:ln>
        </p:spPr>
      </p:pic>
      <p:sp>
        <p:nvSpPr>
          <p:cNvPr id="6" name="Rectangle 5">
            <a:extLst>
              <a:ext uri="{FF2B5EF4-FFF2-40B4-BE49-F238E27FC236}">
                <a16:creationId xmlns:a16="http://schemas.microsoft.com/office/drawing/2014/main" id="{72FD3B0B-F132-47B9-9E40-80E12B24ADD3}"/>
              </a:ext>
            </a:extLst>
          </p:cNvPr>
          <p:cNvSpPr/>
          <p:nvPr/>
        </p:nvSpPr>
        <p:spPr>
          <a:xfrm>
            <a:off x="0" y="2851148"/>
            <a:ext cx="3727938" cy="1171154"/>
          </a:xfrm>
          <a:prstGeom prst="rect">
            <a:avLst/>
          </a:prstGeom>
        </p:spPr>
        <p:txBody>
          <a:bodyPr wrap="square">
            <a:spAutoFit/>
          </a:bodyPr>
          <a:lstStyle/>
          <a:p>
            <a:pPr algn="just">
              <a:lnSpc>
                <a:spcPct val="107000"/>
              </a:lnSpc>
              <a:spcAft>
                <a:spcPts val="800"/>
              </a:spcAft>
            </a:pPr>
            <a:r>
              <a:rPr lang="en-US" sz="1100" b="1" dirty="0">
                <a:latin typeface="Calibri" panose="020F0502020204030204" pitchFamily="34" charset="0"/>
                <a:ea typeface="Calibri" panose="020F0502020204030204" pitchFamily="34" charset="0"/>
                <a:cs typeface="Arial" panose="020B0604020202020204" pitchFamily="34" charset="0"/>
              </a:rPr>
              <a:t> The third ventricle is a slit like, vertically positioned space, whose walls are formed by the right and left thalami, its cavity is interrupted by the </a:t>
            </a:r>
            <a:r>
              <a:rPr lang="en-US" sz="1100" b="1" dirty="0" err="1">
                <a:latin typeface="Calibri" panose="020F0502020204030204" pitchFamily="34" charset="0"/>
                <a:ea typeface="Calibri" panose="020F0502020204030204" pitchFamily="34" charset="0"/>
                <a:cs typeface="Arial" panose="020B0604020202020204" pitchFamily="34" charset="0"/>
              </a:rPr>
              <a:t>interthalamic</a:t>
            </a:r>
            <a:r>
              <a:rPr lang="en-US" sz="1100" b="1" dirty="0">
                <a:latin typeface="Calibri" panose="020F0502020204030204" pitchFamily="34" charset="0"/>
                <a:ea typeface="Calibri" panose="020F0502020204030204" pitchFamily="34" charset="0"/>
                <a:cs typeface="Arial" panose="020B0604020202020204" pitchFamily="34" charset="0"/>
              </a:rPr>
              <a:t> connection, the floor is formed by the hypothalamus, the roof is formed by the </a:t>
            </a:r>
            <a:r>
              <a:rPr lang="en-US" sz="1100" b="1" dirty="0" err="1">
                <a:latin typeface="Calibri" panose="020F0502020204030204" pitchFamily="34" charset="0"/>
                <a:ea typeface="Calibri" panose="020F0502020204030204" pitchFamily="34" charset="0"/>
                <a:cs typeface="Arial" panose="020B0604020202020204" pitchFamily="34" charset="0"/>
              </a:rPr>
              <a:t>tela</a:t>
            </a:r>
            <a:r>
              <a:rPr lang="en-US" sz="1100" b="1" dirty="0">
                <a:latin typeface="Calibri" panose="020F0502020204030204" pitchFamily="34" charset="0"/>
                <a:ea typeface="Calibri" panose="020F0502020204030204" pitchFamily="34" charset="0"/>
                <a:cs typeface="Arial" panose="020B0604020202020204" pitchFamily="34" charset="0"/>
              </a:rPr>
              <a:t> </a:t>
            </a:r>
            <a:r>
              <a:rPr lang="en-US" sz="1100" b="1" dirty="0" err="1">
                <a:latin typeface="Calibri" panose="020F0502020204030204" pitchFamily="34" charset="0"/>
                <a:ea typeface="Calibri" panose="020F0502020204030204" pitchFamily="34" charset="0"/>
                <a:cs typeface="Arial" panose="020B0604020202020204" pitchFamily="34" charset="0"/>
              </a:rPr>
              <a:t>choroidea</a:t>
            </a:r>
            <a:r>
              <a:rPr lang="en-US" sz="1100" b="1" dirty="0">
                <a:latin typeface="Calibri" panose="020F0502020204030204" pitchFamily="34" charset="0"/>
                <a:ea typeface="Calibri" panose="020F0502020204030204" pitchFamily="34" charset="0"/>
                <a:cs typeface="Arial" panose="020B0604020202020204" pitchFamily="34" charset="0"/>
              </a:rPr>
              <a:t>. The cerebral aqueduct of Sylvius connect the third ventricle to forth ventricle.</a:t>
            </a:r>
          </a:p>
        </p:txBody>
      </p:sp>
      <p:pic>
        <p:nvPicPr>
          <p:cNvPr id="7" name="Picture 6" descr="Easy Notes On 【Third Ventricle】Learn in Just 4 Minutes ...">
            <a:extLst>
              <a:ext uri="{FF2B5EF4-FFF2-40B4-BE49-F238E27FC236}">
                <a16:creationId xmlns:a16="http://schemas.microsoft.com/office/drawing/2014/main" id="{6C2FA010-210A-4FDC-B60E-0FEE19467E6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0871" y="4004409"/>
            <a:ext cx="3727938" cy="2851150"/>
          </a:xfrm>
          <a:prstGeom prst="rect">
            <a:avLst/>
          </a:prstGeom>
          <a:noFill/>
          <a:ln>
            <a:noFill/>
          </a:ln>
        </p:spPr>
      </p:pic>
      <p:pic>
        <p:nvPicPr>
          <p:cNvPr id="8" name="Picture 7" descr="Sophysa - Shunt manufacturer for hydrocephalus treatment">
            <a:extLst>
              <a:ext uri="{FF2B5EF4-FFF2-40B4-BE49-F238E27FC236}">
                <a16:creationId xmlns:a16="http://schemas.microsoft.com/office/drawing/2014/main" id="{0D92C6F3-2984-497F-A1B6-FE017259E47A}"/>
              </a:ext>
            </a:extLst>
          </p:cNvPr>
          <p:cNvPicPr/>
          <p:nvPr/>
        </p:nvPicPr>
        <p:blipFill rotWithShape="1">
          <a:blip r:embed="rId7">
            <a:extLst>
              <a:ext uri="{28A0092B-C50C-407E-A947-70E740481C1C}">
                <a14:useLocalDpi xmlns:a14="http://schemas.microsoft.com/office/drawing/2010/main" val="0"/>
              </a:ext>
            </a:extLst>
          </a:blip>
          <a:srcRect b="2767"/>
          <a:stretch/>
        </p:blipFill>
        <p:spPr bwMode="auto">
          <a:xfrm>
            <a:off x="8413193" y="3559126"/>
            <a:ext cx="3778807" cy="3298873"/>
          </a:xfrm>
          <a:prstGeom prst="rect">
            <a:avLst/>
          </a:prstGeom>
          <a:noFill/>
          <a:ln>
            <a:noFill/>
          </a:ln>
          <a:extLst>
            <a:ext uri="{53640926-AAD7-44D8-BBD7-CCE9431645EC}">
              <a14:shadowObscured xmlns:a14="http://schemas.microsoft.com/office/drawing/2010/main"/>
            </a:ext>
          </a:extLst>
        </p:spPr>
      </p:pic>
      <p:pic>
        <p:nvPicPr>
          <p:cNvPr id="9" name="Picture 8" descr="Third ventricle &amp; boundaries | RANZCRPart1 Wiki | Fandom">
            <a:extLst>
              <a:ext uri="{FF2B5EF4-FFF2-40B4-BE49-F238E27FC236}">
                <a16:creationId xmlns:a16="http://schemas.microsoft.com/office/drawing/2014/main" id="{3AC4A408-E082-44FF-9D08-43099D9C88D3}"/>
              </a:ext>
            </a:extLst>
          </p:cNvPr>
          <p:cNvPicPr/>
          <p:nvPr/>
        </p:nvPicPr>
        <p:blipFill rotWithShape="1">
          <a:blip r:embed="rId8">
            <a:extLst>
              <a:ext uri="{28A0092B-C50C-407E-A947-70E740481C1C}">
                <a14:useLocalDpi xmlns:a14="http://schemas.microsoft.com/office/drawing/2010/main" val="0"/>
              </a:ext>
            </a:extLst>
          </a:blip>
          <a:srcRect b="3803"/>
          <a:stretch/>
        </p:blipFill>
        <p:spPr bwMode="auto">
          <a:xfrm>
            <a:off x="3727938" y="5078438"/>
            <a:ext cx="4685255" cy="17771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5859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812</Words>
  <Application>Microsoft Office PowerPoint</Application>
  <PresentationFormat>Widescreen</PresentationFormat>
  <Paragraphs>37</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Algerian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Taha Mustafa</dc:creator>
  <cp:lastModifiedBy>Taha Mustafa</cp:lastModifiedBy>
  <cp:revision>36</cp:revision>
  <dcterms:created xsi:type="dcterms:W3CDTF">2020-05-06T19:49:49Z</dcterms:created>
  <dcterms:modified xsi:type="dcterms:W3CDTF">2020-05-08T21:18:56Z</dcterms:modified>
</cp:coreProperties>
</file>