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9" r:id="rId2"/>
    <p:sldId id="260" r:id="rId3"/>
    <p:sldId id="270" r:id="rId4"/>
    <p:sldId id="269" r:id="rId5"/>
    <p:sldId id="271" r:id="rId6"/>
    <p:sldId id="272" r:id="rId7"/>
    <p:sldId id="274" r:id="rId8"/>
    <p:sldId id="273" r:id="rId9"/>
    <p:sldId id="275" r:id="rId10"/>
    <p:sldId id="276" r:id="rId11"/>
    <p:sldId id="277" r:id="rId12"/>
    <p:sldId id="278" r:id="rId13"/>
    <p:sldId id="279" r:id="rId14"/>
    <p:sldId id="280" r:id="rId15"/>
    <p:sldId id="281" r:id="rId16"/>
    <p:sldId id="282" r:id="rId17"/>
    <p:sldId id="26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A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91" autoAdjust="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965477-3D87-4F19-A375-A62B43A315BD}" type="datetimeFigureOut">
              <a:rPr lang="en-US" smtClean="0"/>
              <a:t>2020-05-04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DEA0A2-A44D-4190-BAE7-A67F675C7642}" type="slidenum">
              <a:rPr lang="en-US" smtClean="0"/>
              <a:t>‹#›</a:t>
            </a:fld>
            <a:endParaRPr lang="en-US"/>
          </a:p>
        </p:txBody>
      </p:sp>
    </p:spTree>
    <p:extLst>
      <p:ext uri="{BB962C8B-B14F-4D97-AF65-F5344CB8AC3E}">
        <p14:creationId xmlns:p14="http://schemas.microsoft.com/office/powerpoint/2010/main" val="552454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EA0A2-A44D-4190-BAE7-A67F675C7642}" type="slidenum">
              <a:rPr lang="en-US" smtClean="0"/>
              <a:t>3</a:t>
            </a:fld>
            <a:endParaRPr lang="en-US"/>
          </a:p>
        </p:txBody>
      </p:sp>
    </p:spTree>
    <p:extLst>
      <p:ext uri="{BB962C8B-B14F-4D97-AF65-F5344CB8AC3E}">
        <p14:creationId xmlns:p14="http://schemas.microsoft.com/office/powerpoint/2010/main" val="1399631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6310F6B-1340-4878-9C59-9F55AB5CD3F3}" type="datetimeFigureOut">
              <a:rPr lang="en-US" smtClean="0"/>
              <a:t>2020-05-04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B04BB-2F5D-4F05-B365-CB4C81F7B656}" type="slidenum">
              <a:rPr lang="en-US" smtClean="0"/>
              <a:t>‹#›</a:t>
            </a:fld>
            <a:endParaRPr lang="en-US"/>
          </a:p>
        </p:txBody>
      </p:sp>
    </p:spTree>
    <p:extLst>
      <p:ext uri="{BB962C8B-B14F-4D97-AF65-F5344CB8AC3E}">
        <p14:creationId xmlns:p14="http://schemas.microsoft.com/office/powerpoint/2010/main" val="3508807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310F6B-1340-4878-9C59-9F55AB5CD3F3}" type="datetimeFigureOut">
              <a:rPr lang="en-US" smtClean="0"/>
              <a:t>2020-05-04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B04BB-2F5D-4F05-B365-CB4C81F7B656}" type="slidenum">
              <a:rPr lang="en-US" smtClean="0"/>
              <a:t>‹#›</a:t>
            </a:fld>
            <a:endParaRPr lang="en-US"/>
          </a:p>
        </p:txBody>
      </p:sp>
    </p:spTree>
    <p:extLst>
      <p:ext uri="{BB962C8B-B14F-4D97-AF65-F5344CB8AC3E}">
        <p14:creationId xmlns:p14="http://schemas.microsoft.com/office/powerpoint/2010/main" val="1189981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310F6B-1340-4878-9C59-9F55AB5CD3F3}" type="datetimeFigureOut">
              <a:rPr lang="en-US" smtClean="0"/>
              <a:t>2020-05-04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B04BB-2F5D-4F05-B365-CB4C81F7B656}" type="slidenum">
              <a:rPr lang="en-US" smtClean="0"/>
              <a:t>‹#›</a:t>
            </a:fld>
            <a:endParaRPr lang="en-US"/>
          </a:p>
        </p:txBody>
      </p:sp>
    </p:spTree>
    <p:extLst>
      <p:ext uri="{BB962C8B-B14F-4D97-AF65-F5344CB8AC3E}">
        <p14:creationId xmlns:p14="http://schemas.microsoft.com/office/powerpoint/2010/main" val="2528970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310F6B-1340-4878-9C59-9F55AB5CD3F3}" type="datetimeFigureOut">
              <a:rPr lang="en-US" smtClean="0"/>
              <a:t>2020-05-04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B04BB-2F5D-4F05-B365-CB4C81F7B656}" type="slidenum">
              <a:rPr lang="en-US" smtClean="0"/>
              <a:t>‹#›</a:t>
            </a:fld>
            <a:endParaRPr lang="en-US"/>
          </a:p>
        </p:txBody>
      </p:sp>
    </p:spTree>
    <p:extLst>
      <p:ext uri="{BB962C8B-B14F-4D97-AF65-F5344CB8AC3E}">
        <p14:creationId xmlns:p14="http://schemas.microsoft.com/office/powerpoint/2010/main" val="9871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310F6B-1340-4878-9C59-9F55AB5CD3F3}" type="datetimeFigureOut">
              <a:rPr lang="en-US" smtClean="0"/>
              <a:t>2020-05-04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B04BB-2F5D-4F05-B365-CB4C81F7B656}" type="slidenum">
              <a:rPr lang="en-US" smtClean="0"/>
              <a:t>‹#›</a:t>
            </a:fld>
            <a:endParaRPr lang="en-US"/>
          </a:p>
        </p:txBody>
      </p:sp>
    </p:spTree>
    <p:extLst>
      <p:ext uri="{BB962C8B-B14F-4D97-AF65-F5344CB8AC3E}">
        <p14:creationId xmlns:p14="http://schemas.microsoft.com/office/powerpoint/2010/main" val="2546011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310F6B-1340-4878-9C59-9F55AB5CD3F3}" type="datetimeFigureOut">
              <a:rPr lang="en-US" smtClean="0"/>
              <a:t>2020-05-04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B04BB-2F5D-4F05-B365-CB4C81F7B656}" type="slidenum">
              <a:rPr lang="en-US" smtClean="0"/>
              <a:t>‹#›</a:t>
            </a:fld>
            <a:endParaRPr lang="en-US"/>
          </a:p>
        </p:txBody>
      </p:sp>
    </p:spTree>
    <p:extLst>
      <p:ext uri="{BB962C8B-B14F-4D97-AF65-F5344CB8AC3E}">
        <p14:creationId xmlns:p14="http://schemas.microsoft.com/office/powerpoint/2010/main" val="118394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310F6B-1340-4878-9C59-9F55AB5CD3F3}" type="datetimeFigureOut">
              <a:rPr lang="en-US" smtClean="0"/>
              <a:t>2020-05-04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CB04BB-2F5D-4F05-B365-CB4C81F7B656}" type="slidenum">
              <a:rPr lang="en-US" smtClean="0"/>
              <a:t>‹#›</a:t>
            </a:fld>
            <a:endParaRPr lang="en-US"/>
          </a:p>
        </p:txBody>
      </p:sp>
    </p:spTree>
    <p:extLst>
      <p:ext uri="{BB962C8B-B14F-4D97-AF65-F5344CB8AC3E}">
        <p14:creationId xmlns:p14="http://schemas.microsoft.com/office/powerpoint/2010/main" val="2274110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310F6B-1340-4878-9C59-9F55AB5CD3F3}" type="datetimeFigureOut">
              <a:rPr lang="en-US" smtClean="0"/>
              <a:t>2020-05-04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CB04BB-2F5D-4F05-B365-CB4C81F7B656}" type="slidenum">
              <a:rPr lang="en-US" smtClean="0"/>
              <a:t>‹#›</a:t>
            </a:fld>
            <a:endParaRPr lang="en-US"/>
          </a:p>
        </p:txBody>
      </p:sp>
    </p:spTree>
    <p:extLst>
      <p:ext uri="{BB962C8B-B14F-4D97-AF65-F5344CB8AC3E}">
        <p14:creationId xmlns:p14="http://schemas.microsoft.com/office/powerpoint/2010/main" val="2538333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310F6B-1340-4878-9C59-9F55AB5CD3F3}" type="datetimeFigureOut">
              <a:rPr lang="en-US" smtClean="0"/>
              <a:t>2020-05-04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CB04BB-2F5D-4F05-B365-CB4C81F7B656}" type="slidenum">
              <a:rPr lang="en-US" smtClean="0"/>
              <a:t>‹#›</a:t>
            </a:fld>
            <a:endParaRPr lang="en-US"/>
          </a:p>
        </p:txBody>
      </p:sp>
    </p:spTree>
    <p:extLst>
      <p:ext uri="{BB962C8B-B14F-4D97-AF65-F5344CB8AC3E}">
        <p14:creationId xmlns:p14="http://schemas.microsoft.com/office/powerpoint/2010/main" val="821085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310F6B-1340-4878-9C59-9F55AB5CD3F3}" type="datetimeFigureOut">
              <a:rPr lang="en-US" smtClean="0"/>
              <a:t>2020-05-04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B04BB-2F5D-4F05-B365-CB4C81F7B656}" type="slidenum">
              <a:rPr lang="en-US" smtClean="0"/>
              <a:t>‹#›</a:t>
            </a:fld>
            <a:endParaRPr lang="en-US"/>
          </a:p>
        </p:txBody>
      </p:sp>
    </p:spTree>
    <p:extLst>
      <p:ext uri="{BB962C8B-B14F-4D97-AF65-F5344CB8AC3E}">
        <p14:creationId xmlns:p14="http://schemas.microsoft.com/office/powerpoint/2010/main" val="1199056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310F6B-1340-4878-9C59-9F55AB5CD3F3}" type="datetimeFigureOut">
              <a:rPr lang="en-US" smtClean="0"/>
              <a:t>2020-05-04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B04BB-2F5D-4F05-B365-CB4C81F7B656}" type="slidenum">
              <a:rPr lang="en-US" smtClean="0"/>
              <a:t>‹#›</a:t>
            </a:fld>
            <a:endParaRPr lang="en-US"/>
          </a:p>
        </p:txBody>
      </p:sp>
    </p:spTree>
    <p:extLst>
      <p:ext uri="{BB962C8B-B14F-4D97-AF65-F5344CB8AC3E}">
        <p14:creationId xmlns:p14="http://schemas.microsoft.com/office/powerpoint/2010/main" val="2940897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10F6B-1340-4878-9C59-9F55AB5CD3F3}" type="datetimeFigureOut">
              <a:rPr lang="en-US" smtClean="0"/>
              <a:t>2020-05-04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CB04BB-2F5D-4F05-B365-CB4C81F7B656}" type="slidenum">
              <a:rPr lang="en-US" smtClean="0"/>
              <a:t>‹#›</a:t>
            </a:fld>
            <a:endParaRPr lang="en-US"/>
          </a:p>
        </p:txBody>
      </p:sp>
    </p:spTree>
    <p:extLst>
      <p:ext uri="{BB962C8B-B14F-4D97-AF65-F5344CB8AC3E}">
        <p14:creationId xmlns:p14="http://schemas.microsoft.com/office/powerpoint/2010/main" val="3215443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40966"/>
          </a:xfrm>
        </p:spPr>
        <p:txBody>
          <a:bodyPr>
            <a:normAutofit fontScale="90000"/>
          </a:bodyPr>
          <a:lstStyle/>
          <a:p>
            <a:r>
              <a:rPr lang="en-US" b="1" dirty="0"/>
              <a:t>Cerebellum</a:t>
            </a:r>
            <a:br>
              <a:rPr lang="en-US" dirty="0"/>
            </a:br>
            <a:r>
              <a:rPr lang="en-US" b="1" dirty="0"/>
              <a:t>(tree of life?)</a:t>
            </a:r>
            <a:br>
              <a:rPr lang="en-US" dirty="0"/>
            </a:b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17638"/>
            <a:ext cx="9144000" cy="544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3708335"/>
      </p:ext>
    </p:extLst>
  </p:cSld>
  <p:clrMapOvr>
    <a:masterClrMapping/>
  </p:clrMapOvr>
  <mc:AlternateContent xmlns:mc="http://schemas.openxmlformats.org/markup-compatibility/2006" xmlns:p14="http://schemas.microsoft.com/office/powerpoint/2010/main">
    <mc:Choice Requires="p14">
      <p:transition spd="slow" p14:dur="2000" advTm="2161344"/>
    </mc:Choice>
    <mc:Fallback xmlns="">
      <p:transition spd="slow" advTm="216134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140325-DEA1-41A3-9328-A157D8BCD724}"/>
              </a:ext>
            </a:extLst>
          </p:cNvPr>
          <p:cNvSpPr/>
          <p:nvPr/>
        </p:nvSpPr>
        <p:spPr>
          <a:xfrm>
            <a:off x="0" y="-20568"/>
            <a:ext cx="9144000" cy="457754"/>
          </a:xfrm>
          <a:prstGeom prst="rect">
            <a:avLst/>
          </a:prstGeom>
        </p:spPr>
        <p:txBody>
          <a:bodyPr wrap="square">
            <a:spAutoFit/>
          </a:bodyPr>
          <a:lstStyle/>
          <a:p>
            <a:pPr marL="685800" algn="ctr">
              <a:lnSpc>
                <a:spcPct val="150000"/>
              </a:lnSpc>
            </a:pPr>
            <a:r>
              <a:rPr lang="en-US" b="1" u="sng" dirty="0">
                <a:latin typeface="Arial" panose="020B0604020202020204" pitchFamily="34" charset="0"/>
                <a:ea typeface="Times New Roman" panose="02020603050405020304" pitchFamily="18" charset="0"/>
              </a:rPr>
              <a:t>The functional divisions of the cerebellum:</a:t>
            </a:r>
            <a:endParaRPr lang="en-US" sz="14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1A38CA99-6AF3-45EF-BC84-576FADB91DE7}"/>
              </a:ext>
            </a:extLst>
          </p:cNvPr>
          <p:cNvPicPr/>
          <p:nvPr/>
        </p:nvPicPr>
        <p:blipFill rotWithShape="1">
          <a:blip r:embed="rId2">
            <a:extLst>
              <a:ext uri="{28A0092B-C50C-407E-A947-70E740481C1C}">
                <a14:useLocalDpi xmlns:a14="http://schemas.microsoft.com/office/drawing/2010/main" val="0"/>
              </a:ext>
            </a:extLst>
          </a:blip>
          <a:srcRect l="3059" r="1919" b="2216"/>
          <a:stretch/>
        </p:blipFill>
        <p:spPr bwMode="auto">
          <a:xfrm>
            <a:off x="1" y="1989936"/>
            <a:ext cx="4549904" cy="4868064"/>
          </a:xfrm>
          <a:prstGeom prst="rect">
            <a:avLst/>
          </a:prstGeom>
          <a:noFill/>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27112873-2D31-4111-9F74-701BC5F75F5C}"/>
              </a:ext>
            </a:extLst>
          </p:cNvPr>
          <p:cNvSpPr/>
          <p:nvPr/>
        </p:nvSpPr>
        <p:spPr>
          <a:xfrm>
            <a:off x="0" y="208309"/>
            <a:ext cx="9144000" cy="1704249"/>
          </a:xfrm>
          <a:prstGeom prst="rect">
            <a:avLst/>
          </a:prstGeom>
        </p:spPr>
        <p:txBody>
          <a:bodyPr wrap="square">
            <a:spAutoFit/>
          </a:bodyPr>
          <a:lstStyle/>
          <a:p>
            <a:pPr marL="342900" lvl="0" indent="-342900" algn="justLow">
              <a:lnSpc>
                <a:spcPct val="150000"/>
              </a:lnSpc>
              <a:buFont typeface="+mj-lt"/>
              <a:buAutoNum type="arabicPeriod"/>
              <a:tabLst>
                <a:tab pos="457200" algn="l"/>
              </a:tabLst>
            </a:pPr>
            <a:r>
              <a:rPr lang="en-US" b="1" dirty="0">
                <a:latin typeface="Arial" panose="020B0604020202020204" pitchFamily="34" charset="0"/>
                <a:ea typeface="Times New Roman" panose="02020603050405020304" pitchFamily="18" charset="0"/>
              </a:rPr>
              <a:t>Archicerebellum: it is represented by the </a:t>
            </a:r>
            <a:r>
              <a:rPr lang="en-US" b="1" dirty="0" err="1">
                <a:latin typeface="Arial" panose="020B0604020202020204" pitchFamily="34" charset="0"/>
                <a:ea typeface="Times New Roman" panose="02020603050405020304" pitchFamily="18" charset="0"/>
              </a:rPr>
              <a:t>floculonodular</a:t>
            </a:r>
            <a:r>
              <a:rPr lang="en-US" b="1" dirty="0">
                <a:latin typeface="Arial" panose="020B0604020202020204" pitchFamily="34" charset="0"/>
                <a:ea typeface="Times New Roman" panose="02020603050405020304" pitchFamily="18" charset="0"/>
              </a:rPr>
              <a:t> lobe. It receives input from vestibular nuclei and so can also be called the </a:t>
            </a:r>
            <a:r>
              <a:rPr lang="en-US" b="1" dirty="0" err="1">
                <a:latin typeface="Arial" panose="020B0604020202020204" pitchFamily="34" charset="0"/>
                <a:ea typeface="Times New Roman" panose="02020603050405020304" pitchFamily="18" charset="0"/>
              </a:rPr>
              <a:t>vestibulocerebellar</a:t>
            </a:r>
            <a:r>
              <a:rPr lang="en-US" b="1" dirty="0">
                <a:latin typeface="Arial" panose="020B0604020202020204" pitchFamily="34" charset="0"/>
                <a:ea typeface="Times New Roman" panose="02020603050405020304" pitchFamily="18" charset="0"/>
              </a:rPr>
              <a:t> system </a:t>
            </a:r>
            <a:r>
              <a:rPr lang="en-US" b="1" dirty="0">
                <a:latin typeface="Arial" panose="020B0604020202020204" pitchFamily="34" charset="0"/>
              </a:rPr>
              <a:t>for balance (equilibrium). </a:t>
            </a:r>
            <a:r>
              <a:rPr lang="en-US" b="1" dirty="0">
                <a:latin typeface="Arial" panose="020B0604020202020204" pitchFamily="34" charset="0"/>
                <a:ea typeface="Times New Roman" panose="02020603050405020304" pitchFamily="18" charset="0"/>
              </a:rPr>
              <a:t>The size of the archicerebellum is small in human, but relatively large in fish.</a:t>
            </a:r>
            <a:endParaRPr lang="en-US" sz="1600" dirty="0">
              <a:effectLst/>
              <a:latin typeface="Times New Roman" panose="02020603050405020304" pitchFamily="18" charset="0"/>
              <a:ea typeface="Times New Roman" panose="02020603050405020304" pitchFamily="18" charset="0"/>
            </a:endParaRPr>
          </a:p>
        </p:txBody>
      </p:sp>
      <p:pic>
        <p:nvPicPr>
          <p:cNvPr id="5" name="Picture 2">
            <a:extLst>
              <a:ext uri="{FF2B5EF4-FFF2-40B4-BE49-F238E27FC236}">
                <a16:creationId xmlns:a16="http://schemas.microsoft.com/office/drawing/2014/main" id="{2A137F28-4007-4949-94DD-65C90B3F9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4096" y="1484784"/>
            <a:ext cx="4549903" cy="537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1AD6A2B0-3F5C-4B7E-82DF-96E13AE3C79E}"/>
              </a:ext>
            </a:extLst>
          </p:cNvPr>
          <p:cNvSpPr txBox="1"/>
          <p:nvPr/>
        </p:nvSpPr>
        <p:spPr>
          <a:xfrm>
            <a:off x="0" y="2540575"/>
            <a:ext cx="1835697" cy="369332"/>
          </a:xfrm>
          <a:prstGeom prst="rect">
            <a:avLst/>
          </a:prstGeom>
          <a:solidFill>
            <a:schemeClr val="bg1"/>
          </a:solidFill>
        </p:spPr>
        <p:txBody>
          <a:bodyPr wrap="square" rtlCol="0">
            <a:spAutoFit/>
          </a:bodyPr>
          <a:lstStyle/>
          <a:p>
            <a:r>
              <a:rPr lang="en-US" dirty="0" err="1">
                <a:solidFill>
                  <a:srgbClr val="FFC000"/>
                </a:solidFill>
              </a:rPr>
              <a:t>pontocerebellum</a:t>
            </a:r>
            <a:endParaRPr lang="en-US" dirty="0">
              <a:solidFill>
                <a:srgbClr val="FFC000"/>
              </a:solidFill>
            </a:endParaRPr>
          </a:p>
        </p:txBody>
      </p:sp>
    </p:spTree>
    <p:extLst>
      <p:ext uri="{BB962C8B-B14F-4D97-AF65-F5344CB8AC3E}">
        <p14:creationId xmlns:p14="http://schemas.microsoft.com/office/powerpoint/2010/main" val="1086211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2BD1AD-9633-4A2D-9AB9-5ABE962A5049}"/>
              </a:ext>
            </a:extLst>
          </p:cNvPr>
          <p:cNvSpPr/>
          <p:nvPr/>
        </p:nvSpPr>
        <p:spPr>
          <a:xfrm>
            <a:off x="0" y="0"/>
            <a:ext cx="9144000" cy="1288751"/>
          </a:xfrm>
          <a:prstGeom prst="rect">
            <a:avLst/>
          </a:prstGeom>
        </p:spPr>
        <p:txBody>
          <a:bodyPr wrap="square">
            <a:spAutoFit/>
          </a:bodyPr>
          <a:lstStyle/>
          <a:p>
            <a:pPr lvl="0" algn="justLow">
              <a:lnSpc>
                <a:spcPct val="150000"/>
              </a:lnSpc>
              <a:tabLst>
                <a:tab pos="457200" algn="l"/>
              </a:tabLst>
            </a:pPr>
            <a:r>
              <a:rPr lang="en-US" b="1" dirty="0">
                <a:latin typeface="Arial" panose="020B0604020202020204" pitchFamily="34" charset="0"/>
                <a:ea typeface="Times New Roman" panose="02020603050405020304" pitchFamily="18" charset="0"/>
              </a:rPr>
              <a:t>2. Paleocerebellum</a:t>
            </a:r>
            <a:r>
              <a:rPr lang="en-US" b="1" dirty="0">
                <a:latin typeface="Arial" panose="020B0604020202020204" pitchFamily="34" charset="0"/>
              </a:rPr>
              <a:t>: it is represented by the vermis and paravermis, it receives the spinocerebellar tracts. The </a:t>
            </a:r>
            <a:r>
              <a:rPr lang="en-US" b="1" dirty="0">
                <a:latin typeface="Arial" panose="020B0604020202020204" pitchFamily="34" charset="0"/>
                <a:ea typeface="Times New Roman" panose="02020603050405020304" pitchFamily="18" charset="0"/>
              </a:rPr>
              <a:t>anterior lobe is an intermediate in size. The function of the paleocerebellum is unconscious proprioception and muscle tone.</a:t>
            </a:r>
            <a:endParaRPr lang="en-US" sz="1600" dirty="0">
              <a:effectLst/>
              <a:latin typeface="Times New Roman" panose="02020603050405020304" pitchFamily="18" charset="0"/>
              <a:ea typeface="Times New Roman" panose="02020603050405020304" pitchFamily="18" charset="0"/>
            </a:endParaRPr>
          </a:p>
        </p:txBody>
      </p:sp>
      <p:pic>
        <p:nvPicPr>
          <p:cNvPr id="4" name="Picture 2">
            <a:extLst>
              <a:ext uri="{FF2B5EF4-FFF2-40B4-BE49-F238E27FC236}">
                <a16:creationId xmlns:a16="http://schemas.microsoft.com/office/drawing/2014/main" id="{E37D99C9-78A7-4BF5-A655-BDDBA409F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096" y="1484784"/>
            <a:ext cx="4549903" cy="537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4C5F16ED-5974-4696-B736-F59D515FCDEB}"/>
              </a:ext>
            </a:extLst>
          </p:cNvPr>
          <p:cNvPicPr/>
          <p:nvPr/>
        </p:nvPicPr>
        <p:blipFill rotWithShape="1">
          <a:blip r:embed="rId3">
            <a:extLst>
              <a:ext uri="{28A0092B-C50C-407E-A947-70E740481C1C}">
                <a14:useLocalDpi xmlns:a14="http://schemas.microsoft.com/office/drawing/2010/main" val="0"/>
              </a:ext>
            </a:extLst>
          </a:blip>
          <a:srcRect l="3059" r="1919" b="2216"/>
          <a:stretch/>
        </p:blipFill>
        <p:spPr bwMode="auto">
          <a:xfrm>
            <a:off x="1" y="1484784"/>
            <a:ext cx="4549904" cy="5373216"/>
          </a:xfrm>
          <a:prstGeom prst="rect">
            <a:avLst/>
          </a:prstGeom>
          <a:noFill/>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7050DB62-E42F-4310-8547-4B65AE8FD6D2}"/>
              </a:ext>
            </a:extLst>
          </p:cNvPr>
          <p:cNvSpPr txBox="1"/>
          <p:nvPr/>
        </p:nvSpPr>
        <p:spPr>
          <a:xfrm>
            <a:off x="-1" y="2060848"/>
            <a:ext cx="1835697" cy="369332"/>
          </a:xfrm>
          <a:prstGeom prst="rect">
            <a:avLst/>
          </a:prstGeom>
          <a:solidFill>
            <a:schemeClr val="bg1"/>
          </a:solidFill>
        </p:spPr>
        <p:txBody>
          <a:bodyPr wrap="square" rtlCol="0">
            <a:spAutoFit/>
          </a:bodyPr>
          <a:lstStyle/>
          <a:p>
            <a:r>
              <a:rPr lang="en-US" dirty="0" err="1">
                <a:solidFill>
                  <a:srgbClr val="FFC000"/>
                </a:solidFill>
              </a:rPr>
              <a:t>pontocerebellum</a:t>
            </a:r>
            <a:endParaRPr lang="en-US" dirty="0">
              <a:solidFill>
                <a:srgbClr val="FFC000"/>
              </a:solidFill>
            </a:endParaRPr>
          </a:p>
        </p:txBody>
      </p:sp>
    </p:spTree>
    <p:extLst>
      <p:ext uri="{BB962C8B-B14F-4D97-AF65-F5344CB8AC3E}">
        <p14:creationId xmlns:p14="http://schemas.microsoft.com/office/powerpoint/2010/main" val="1973678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EA0D1C-B5B5-4DDA-A774-DD45805FD455}"/>
              </a:ext>
            </a:extLst>
          </p:cNvPr>
          <p:cNvSpPr/>
          <p:nvPr/>
        </p:nvSpPr>
        <p:spPr>
          <a:xfrm>
            <a:off x="0" y="16024"/>
            <a:ext cx="9144000" cy="1704249"/>
          </a:xfrm>
          <a:prstGeom prst="rect">
            <a:avLst/>
          </a:prstGeom>
        </p:spPr>
        <p:txBody>
          <a:bodyPr wrap="square">
            <a:spAutoFit/>
          </a:bodyPr>
          <a:lstStyle/>
          <a:p>
            <a:pPr lvl="0" algn="justLow">
              <a:lnSpc>
                <a:spcPct val="150000"/>
              </a:lnSpc>
              <a:tabLst>
                <a:tab pos="457200" algn="l"/>
              </a:tabLst>
            </a:pPr>
            <a:r>
              <a:rPr lang="en-US" b="1" dirty="0">
                <a:latin typeface="Arial" panose="020B0604020202020204" pitchFamily="34" charset="0"/>
                <a:ea typeface="Times New Roman" panose="02020603050405020304" pitchFamily="18" charset="0"/>
              </a:rPr>
              <a:t>3. Neocerebellum</a:t>
            </a:r>
            <a:r>
              <a:rPr lang="en-US" b="1" dirty="0">
                <a:latin typeface="Arial" panose="020B0604020202020204" pitchFamily="34" charset="0"/>
              </a:rPr>
              <a:t>: it is represented by the lateral hemispheres which form about 80% of the cerebellar size. It </a:t>
            </a:r>
            <a:r>
              <a:rPr lang="en-US" b="1" dirty="0">
                <a:latin typeface="Arial" panose="020B0604020202020204" pitchFamily="34" charset="0"/>
                <a:ea typeface="Times New Roman" panose="02020603050405020304" pitchFamily="18" charset="0"/>
              </a:rPr>
              <a:t>receives input from the pons and so can also be called the pontocerebellar system. The function of Neocerebellum is the coordination.</a:t>
            </a:r>
            <a:endParaRPr lang="en-US" sz="1600" dirty="0">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329892AA-77F4-4906-9A34-15C519BA938A}"/>
              </a:ext>
            </a:extLst>
          </p:cNvPr>
          <p:cNvPicPr/>
          <p:nvPr/>
        </p:nvPicPr>
        <p:blipFill rotWithShape="1">
          <a:blip r:embed="rId2">
            <a:extLst>
              <a:ext uri="{28A0092B-C50C-407E-A947-70E740481C1C}">
                <a14:useLocalDpi xmlns:a14="http://schemas.microsoft.com/office/drawing/2010/main" val="0"/>
              </a:ext>
            </a:extLst>
          </a:blip>
          <a:srcRect l="3059" r="1919" b="2216"/>
          <a:stretch/>
        </p:blipFill>
        <p:spPr bwMode="auto">
          <a:xfrm>
            <a:off x="1" y="1720272"/>
            <a:ext cx="4549904" cy="5137727"/>
          </a:xfrm>
          <a:prstGeom prst="rect">
            <a:avLst/>
          </a:prstGeom>
          <a:noFill/>
          <a:ln>
            <a:noFill/>
          </a:ln>
          <a:extLst>
            <a:ext uri="{53640926-AAD7-44D8-BBD7-CCE9431645EC}">
              <a14:shadowObscured xmlns:a14="http://schemas.microsoft.com/office/drawing/2010/main"/>
            </a:ext>
          </a:extLst>
        </p:spPr>
      </p:pic>
      <p:pic>
        <p:nvPicPr>
          <p:cNvPr id="5" name="Picture 2">
            <a:extLst>
              <a:ext uri="{FF2B5EF4-FFF2-40B4-BE49-F238E27FC236}">
                <a16:creationId xmlns:a16="http://schemas.microsoft.com/office/drawing/2014/main" id="{A15CD0AE-9943-4980-8063-7B633C007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4096" y="1484784"/>
            <a:ext cx="4549903" cy="537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68F3F7BA-4233-4E4B-BB28-34BC37BF9B8F}"/>
              </a:ext>
            </a:extLst>
          </p:cNvPr>
          <p:cNvSpPr txBox="1"/>
          <p:nvPr/>
        </p:nvSpPr>
        <p:spPr>
          <a:xfrm>
            <a:off x="0" y="2276872"/>
            <a:ext cx="1835697" cy="369332"/>
          </a:xfrm>
          <a:prstGeom prst="rect">
            <a:avLst/>
          </a:prstGeom>
          <a:solidFill>
            <a:schemeClr val="bg1"/>
          </a:solidFill>
        </p:spPr>
        <p:txBody>
          <a:bodyPr wrap="square" rtlCol="0">
            <a:spAutoFit/>
          </a:bodyPr>
          <a:lstStyle/>
          <a:p>
            <a:r>
              <a:rPr lang="en-US" dirty="0" err="1">
                <a:solidFill>
                  <a:srgbClr val="FFC000"/>
                </a:solidFill>
              </a:rPr>
              <a:t>pontocerebellum</a:t>
            </a:r>
            <a:endParaRPr lang="en-US" dirty="0">
              <a:solidFill>
                <a:srgbClr val="FFC000"/>
              </a:solidFill>
            </a:endParaRPr>
          </a:p>
        </p:txBody>
      </p:sp>
    </p:spTree>
    <p:extLst>
      <p:ext uri="{BB962C8B-B14F-4D97-AF65-F5344CB8AC3E}">
        <p14:creationId xmlns:p14="http://schemas.microsoft.com/office/powerpoint/2010/main" val="3640489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2EF0CC-0A8D-446B-B651-48BF328885E9}"/>
              </a:ext>
            </a:extLst>
          </p:cNvPr>
          <p:cNvSpPr/>
          <p:nvPr/>
        </p:nvSpPr>
        <p:spPr>
          <a:xfrm>
            <a:off x="0" y="-2664"/>
            <a:ext cx="9144000" cy="4197239"/>
          </a:xfrm>
          <a:prstGeom prst="rect">
            <a:avLst/>
          </a:prstGeom>
        </p:spPr>
        <p:txBody>
          <a:bodyPr wrap="square">
            <a:spAutoFit/>
          </a:bodyPr>
          <a:lstStyle/>
          <a:p>
            <a:pPr marL="228600" algn="justLow">
              <a:lnSpc>
                <a:spcPct val="150000"/>
              </a:lnSpc>
            </a:pPr>
            <a:r>
              <a:rPr lang="en-US" b="1" u="sng" dirty="0">
                <a:latin typeface="Arial" panose="020B0604020202020204" pitchFamily="34" charset="0"/>
                <a:ea typeface="Times New Roman" panose="02020603050405020304" pitchFamily="18" charset="0"/>
              </a:rPr>
              <a:t>The neuronal circuit or connections of the Neocerebellum:</a:t>
            </a:r>
            <a:endParaRPr lang="en-US" sz="1600" dirty="0">
              <a:latin typeface="Times New Roman" panose="02020603050405020304" pitchFamily="18" charset="0"/>
              <a:ea typeface="Times New Roman" panose="02020603050405020304" pitchFamily="18" charset="0"/>
            </a:endParaRPr>
          </a:p>
          <a:p>
            <a:pPr marL="228600" algn="justLow">
              <a:lnSpc>
                <a:spcPct val="150000"/>
              </a:lnSpc>
            </a:pPr>
            <a:r>
              <a:rPr lang="en-US" b="1" dirty="0">
                <a:latin typeface="Arial" panose="020B0604020202020204" pitchFamily="34" charset="0"/>
                <a:ea typeface="Times New Roman" panose="02020603050405020304" pitchFamily="18" charset="0"/>
              </a:rPr>
              <a:t>  Fibers from motor area of the cerebral cortex to the pons (corticopontine fibers), then from pons, the fibers will pass to the contralateral side of the posterior lobe of the cerebellum (pontocerebellar fibers). These pontocerebellar fibers will pass to the deep nuclei of the cerebellum (especially the dentate nucleus), then the fibers will leave the cerebellum through the superior cerebellar peduncle (decussation fibers). Then fibers will cross to other side. Some of the fibers will end into the red nucleus and other fibers will end into the thalamus. The fibers from the thalamus will back to the motor area of the cerebral cortex.</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2686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0BA5AB-E45A-4D2D-B2E4-56DB058F7CA1}"/>
              </a:ext>
            </a:extLst>
          </p:cNvPr>
          <p:cNvSpPr/>
          <p:nvPr/>
        </p:nvSpPr>
        <p:spPr>
          <a:xfrm>
            <a:off x="0" y="33928"/>
            <a:ext cx="9144000" cy="1477328"/>
          </a:xfrm>
          <a:prstGeom prst="rect">
            <a:avLst/>
          </a:prstGeom>
        </p:spPr>
        <p:txBody>
          <a:bodyPr wrap="square">
            <a:spAutoFit/>
          </a:bodyPr>
          <a:lstStyle/>
          <a:p>
            <a:r>
              <a:rPr lang="en-US" b="1" dirty="0">
                <a:latin typeface="Arial" panose="020B0604020202020204" pitchFamily="34" charset="0"/>
                <a:ea typeface="Times New Roman" panose="02020603050405020304" pitchFamily="18" charset="0"/>
              </a:rPr>
              <a:t> This above circuit is responsible for coordinate of the motor activity with each motor order of movement from the cerebral cortex, so the cerebellum can modify the pattern of movement to ensure maximum efficiency and minimum effort. Thus, the posterior lobe of the cerebellum can be considered as a motor center for coordination of the movement.</a:t>
            </a:r>
            <a:endParaRPr lang="en-US" dirty="0"/>
          </a:p>
        </p:txBody>
      </p:sp>
      <p:pic>
        <p:nvPicPr>
          <p:cNvPr id="3" name="Picture 2">
            <a:extLst>
              <a:ext uri="{FF2B5EF4-FFF2-40B4-BE49-F238E27FC236}">
                <a16:creationId xmlns:a16="http://schemas.microsoft.com/office/drawing/2014/main" id="{4E311065-6CFB-48DA-8D76-934C2837CBF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1511257"/>
            <a:ext cx="9144000" cy="5312816"/>
          </a:xfrm>
          <a:prstGeom prst="rect">
            <a:avLst/>
          </a:prstGeom>
          <a:noFill/>
          <a:ln>
            <a:noFill/>
          </a:ln>
        </p:spPr>
      </p:pic>
    </p:spTree>
    <p:extLst>
      <p:ext uri="{BB962C8B-B14F-4D97-AF65-F5344CB8AC3E}">
        <p14:creationId xmlns:p14="http://schemas.microsoft.com/office/powerpoint/2010/main" val="810056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C5CCC5-6CB6-4561-8CB2-22CFC8CA9442}"/>
              </a:ext>
            </a:extLst>
          </p:cNvPr>
          <p:cNvSpPr/>
          <p:nvPr/>
        </p:nvSpPr>
        <p:spPr>
          <a:xfrm>
            <a:off x="0" y="0"/>
            <a:ext cx="9144000" cy="2684902"/>
          </a:xfrm>
          <a:prstGeom prst="rect">
            <a:avLst/>
          </a:prstGeom>
        </p:spPr>
        <p:txBody>
          <a:bodyPr wrap="square">
            <a:spAutoFit/>
          </a:bodyPr>
          <a:lstStyle/>
          <a:p>
            <a:pPr marL="228600" algn="justLow">
              <a:lnSpc>
                <a:spcPct val="150000"/>
              </a:lnSpc>
            </a:pPr>
            <a:r>
              <a:rPr lang="en-US" sz="1600" b="1" dirty="0">
                <a:latin typeface="Arial" panose="020B0604020202020204" pitchFamily="34" charset="0"/>
                <a:ea typeface="Times New Roman" panose="02020603050405020304" pitchFamily="18" charset="0"/>
              </a:rPr>
              <a:t> </a:t>
            </a:r>
            <a:r>
              <a:rPr lang="en-US" sz="1600" b="1" u="sng" dirty="0">
                <a:latin typeface="Arial" panose="020B0604020202020204" pitchFamily="34" charset="0"/>
                <a:ea typeface="Times New Roman" panose="02020603050405020304" pitchFamily="18" charset="0"/>
              </a:rPr>
              <a:t>The functional aspects of the cerebellum:</a:t>
            </a:r>
            <a:endParaRPr lang="en-US" sz="1200" dirty="0">
              <a:latin typeface="Times New Roman" panose="02020603050405020304" pitchFamily="18" charset="0"/>
              <a:ea typeface="Times New Roman" panose="02020603050405020304" pitchFamily="18" charset="0"/>
            </a:endParaRPr>
          </a:p>
          <a:p>
            <a:pPr marL="742950" lvl="1" indent="-285750" algn="justLow">
              <a:lnSpc>
                <a:spcPct val="150000"/>
              </a:lnSpc>
              <a:buFont typeface="+mj-lt"/>
              <a:buAutoNum type="arabicPeriod"/>
              <a:tabLst>
                <a:tab pos="1400175" algn="l"/>
              </a:tabLst>
            </a:pPr>
            <a:r>
              <a:rPr lang="en-US" sz="1400" b="1" dirty="0">
                <a:latin typeface="Arial" panose="020B0604020202020204" pitchFamily="34" charset="0"/>
                <a:ea typeface="Times New Roman" panose="02020603050405020304" pitchFamily="18" charset="0"/>
              </a:rPr>
              <a:t>Ipsilateral control (coordinate the same side of the body movements).</a:t>
            </a:r>
            <a:endParaRPr lang="en-US" sz="1200" dirty="0">
              <a:latin typeface="Times New Roman" panose="02020603050405020304" pitchFamily="18" charset="0"/>
              <a:ea typeface="Times New Roman" panose="02020603050405020304" pitchFamily="18" charset="0"/>
            </a:endParaRPr>
          </a:p>
          <a:p>
            <a:pPr marL="742950" lvl="1" indent="-285750" algn="justLow">
              <a:lnSpc>
                <a:spcPct val="150000"/>
              </a:lnSpc>
              <a:buFont typeface="+mj-lt"/>
              <a:buAutoNum type="arabicPeriod"/>
              <a:tabLst>
                <a:tab pos="1400175" algn="l"/>
              </a:tabLst>
            </a:pPr>
            <a:r>
              <a:rPr lang="en-US" sz="1400" b="1" dirty="0">
                <a:latin typeface="Arial" panose="020B0604020202020204" pitchFamily="34" charset="0"/>
                <a:ea typeface="Times New Roman" panose="02020603050405020304" pitchFamily="18" charset="0"/>
              </a:rPr>
              <a:t>The somatotopic presentation:</a:t>
            </a:r>
            <a:endParaRPr lang="en-US" sz="1200" dirty="0">
              <a:latin typeface="Times New Roman" panose="02020603050405020304" pitchFamily="18" charset="0"/>
              <a:ea typeface="Times New Roman" panose="02020603050405020304" pitchFamily="18" charset="0"/>
            </a:endParaRPr>
          </a:p>
          <a:p>
            <a:pPr marL="1143000" algn="justLow">
              <a:lnSpc>
                <a:spcPct val="150000"/>
              </a:lnSpc>
            </a:pPr>
            <a:r>
              <a:rPr lang="en-US" sz="1400" b="1" dirty="0">
                <a:latin typeface="Arial" panose="020B0604020202020204" pitchFamily="34" charset="0"/>
                <a:ea typeface="Times New Roman" panose="02020603050405020304" pitchFamily="18" charset="0"/>
              </a:rPr>
              <a:t>The midline vermis coordinates the movement of trunk and head.</a:t>
            </a:r>
            <a:endParaRPr lang="en-US" sz="1200" dirty="0">
              <a:latin typeface="Times New Roman" panose="02020603050405020304" pitchFamily="18" charset="0"/>
              <a:ea typeface="Times New Roman" panose="02020603050405020304" pitchFamily="18" charset="0"/>
            </a:endParaRPr>
          </a:p>
          <a:p>
            <a:pPr marL="1143000" algn="justLow">
              <a:lnSpc>
                <a:spcPct val="150000"/>
              </a:lnSpc>
            </a:pPr>
            <a:r>
              <a:rPr lang="en-US" sz="1400" b="1" dirty="0">
                <a:latin typeface="Arial" panose="020B0604020202020204" pitchFamily="34" charset="0"/>
                <a:ea typeface="Times New Roman" panose="02020603050405020304" pitchFamily="18" charset="0"/>
              </a:rPr>
              <a:t>The cerebellar hemispheres are responsible for limbs.</a:t>
            </a:r>
            <a:endParaRPr lang="en-US" sz="1200" dirty="0">
              <a:latin typeface="Times New Roman" panose="02020603050405020304" pitchFamily="18" charset="0"/>
              <a:ea typeface="Times New Roman" panose="02020603050405020304" pitchFamily="18" charset="0"/>
            </a:endParaRPr>
          </a:p>
          <a:p>
            <a:pPr lvl="1" algn="justLow">
              <a:lnSpc>
                <a:spcPct val="150000"/>
              </a:lnSpc>
              <a:tabLst>
                <a:tab pos="1400175" algn="l"/>
              </a:tabLst>
            </a:pPr>
            <a:r>
              <a:rPr lang="en-US" sz="1400" b="1" dirty="0">
                <a:latin typeface="Arial" panose="020B0604020202020204" pitchFamily="34" charset="0"/>
                <a:ea typeface="Times New Roman" panose="02020603050405020304" pitchFamily="18" charset="0"/>
              </a:rPr>
              <a:t>3. The cerebellar preserve and compensation: the uniform structure of the cerebellar cortex can compensate the damage to other cerebellar cortex, and so 80% damage to cerebellar cortex will lead to appearance of the cerebellar dysfunction (unlike cerebral cortex).</a:t>
            </a:r>
            <a:endParaRPr lang="en-US" sz="1200" dirty="0">
              <a:effectLst/>
              <a:latin typeface="Times New Roman" panose="02020603050405020304" pitchFamily="18" charset="0"/>
              <a:ea typeface="Times New Roman" panose="02020603050405020304" pitchFamily="18" charset="0"/>
            </a:endParaRPr>
          </a:p>
        </p:txBody>
      </p:sp>
      <p:pic>
        <p:nvPicPr>
          <p:cNvPr id="3" name="Picture 2" descr="L'homoncule du cervelet">
            <a:extLst>
              <a:ext uri="{FF2B5EF4-FFF2-40B4-BE49-F238E27FC236}">
                <a16:creationId xmlns:a16="http://schemas.microsoft.com/office/drawing/2014/main" id="{6C005877-C854-48E7-BCEC-40C06993E71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2772924"/>
            <a:ext cx="4788024" cy="3968444"/>
          </a:xfrm>
          <a:prstGeom prst="rect">
            <a:avLst/>
          </a:prstGeom>
          <a:noFill/>
          <a:ln>
            <a:noFill/>
          </a:ln>
        </p:spPr>
      </p:pic>
    </p:spTree>
    <p:extLst>
      <p:ext uri="{BB962C8B-B14F-4D97-AF65-F5344CB8AC3E}">
        <p14:creationId xmlns:p14="http://schemas.microsoft.com/office/powerpoint/2010/main" val="3222145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7BBD1D-5AE5-4F21-BD0A-F6886C0169BD}"/>
              </a:ext>
            </a:extLst>
          </p:cNvPr>
          <p:cNvSpPr/>
          <p:nvPr/>
        </p:nvSpPr>
        <p:spPr>
          <a:xfrm>
            <a:off x="0" y="1281553"/>
            <a:ext cx="9144000" cy="3002232"/>
          </a:xfrm>
          <a:prstGeom prst="rect">
            <a:avLst/>
          </a:prstGeom>
        </p:spPr>
        <p:txBody>
          <a:bodyPr wrap="square">
            <a:spAutoFit/>
          </a:bodyPr>
          <a:lstStyle/>
          <a:p>
            <a:pPr algn="justLow">
              <a:lnSpc>
                <a:spcPct val="150000"/>
              </a:lnSpc>
            </a:pPr>
            <a:r>
              <a:rPr lang="en-US" sz="2000" b="1" dirty="0">
                <a:latin typeface="Arial" panose="020B0604020202020204" pitchFamily="34" charset="0"/>
                <a:ea typeface="Times New Roman" panose="02020603050405020304" pitchFamily="18" charset="0"/>
              </a:rPr>
              <a:t> </a:t>
            </a:r>
            <a:r>
              <a:rPr lang="en-US" sz="2000" b="1" u="sng" dirty="0">
                <a:latin typeface="Arial" panose="020B0604020202020204" pitchFamily="34" charset="0"/>
                <a:ea typeface="Times New Roman" panose="02020603050405020304" pitchFamily="18" charset="0"/>
              </a:rPr>
              <a:t>The features of cerebellar dysfunction:</a:t>
            </a:r>
            <a:endParaRPr lang="en-US" sz="1600" dirty="0">
              <a:latin typeface="Times New Roman" panose="02020603050405020304" pitchFamily="18" charset="0"/>
              <a:ea typeface="Times New Roman" panose="02020603050405020304" pitchFamily="18" charset="0"/>
            </a:endParaRPr>
          </a:p>
          <a:p>
            <a:pPr marL="342900" lvl="0" indent="-342900" algn="justLow">
              <a:lnSpc>
                <a:spcPct val="150000"/>
              </a:lnSpc>
              <a:buFont typeface="+mj-lt"/>
              <a:buAutoNum type="arabicPeriod"/>
              <a:tabLst>
                <a:tab pos="476250" algn="l"/>
              </a:tabLst>
            </a:pPr>
            <a:r>
              <a:rPr lang="en-US" b="1" dirty="0">
                <a:latin typeface="Arial" panose="020B0604020202020204" pitchFamily="34" charset="0"/>
                <a:ea typeface="Times New Roman" panose="02020603050405020304" pitchFamily="18" charset="0"/>
              </a:rPr>
              <a:t>Hypotonia: because of the damage to the spinocerebellar pathways that are responsible for muscle tone.</a:t>
            </a:r>
            <a:endParaRPr lang="en-US" sz="1600" dirty="0">
              <a:latin typeface="Times New Roman" panose="02020603050405020304" pitchFamily="18" charset="0"/>
              <a:ea typeface="Times New Roman" panose="02020603050405020304" pitchFamily="18" charset="0"/>
            </a:endParaRPr>
          </a:p>
          <a:p>
            <a:pPr marL="342900" lvl="0" indent="-342900" algn="justLow">
              <a:lnSpc>
                <a:spcPct val="150000"/>
              </a:lnSpc>
              <a:buFont typeface="+mj-lt"/>
              <a:buAutoNum type="arabicPeriod"/>
              <a:tabLst>
                <a:tab pos="476250" algn="l"/>
              </a:tabLst>
            </a:pPr>
            <a:r>
              <a:rPr lang="en-US" b="1" dirty="0">
                <a:latin typeface="Arial" panose="020B0604020202020204" pitchFamily="34" charset="0"/>
                <a:ea typeface="Times New Roman" panose="02020603050405020304" pitchFamily="18" charset="0"/>
              </a:rPr>
              <a:t>Ataxia.</a:t>
            </a:r>
            <a:endParaRPr lang="en-US" sz="1600" dirty="0">
              <a:latin typeface="Times New Roman" panose="02020603050405020304" pitchFamily="18" charset="0"/>
              <a:ea typeface="Times New Roman" panose="02020603050405020304" pitchFamily="18" charset="0"/>
            </a:endParaRPr>
          </a:p>
          <a:p>
            <a:pPr marL="342900" lvl="0" indent="-342900" algn="justLow">
              <a:lnSpc>
                <a:spcPct val="150000"/>
              </a:lnSpc>
              <a:buFont typeface="+mj-lt"/>
              <a:buAutoNum type="arabicPeriod"/>
              <a:tabLst>
                <a:tab pos="476250" algn="l"/>
              </a:tabLst>
            </a:pPr>
            <a:r>
              <a:rPr lang="en-US" b="1" dirty="0">
                <a:latin typeface="Arial" panose="020B0604020202020204" pitchFamily="34" charset="0"/>
                <a:ea typeface="Times New Roman" panose="02020603050405020304" pitchFamily="18" charset="0"/>
              </a:rPr>
              <a:t>Intension tremor (no tremor at rest).</a:t>
            </a:r>
            <a:endParaRPr lang="en-US" sz="1600" dirty="0">
              <a:latin typeface="Times New Roman" panose="02020603050405020304" pitchFamily="18" charset="0"/>
              <a:ea typeface="Times New Roman" panose="02020603050405020304" pitchFamily="18" charset="0"/>
            </a:endParaRPr>
          </a:p>
          <a:p>
            <a:pPr marL="342900" lvl="0" indent="-342900" algn="justLow">
              <a:lnSpc>
                <a:spcPct val="150000"/>
              </a:lnSpc>
              <a:buFont typeface="+mj-lt"/>
              <a:buAutoNum type="arabicPeriod"/>
              <a:tabLst>
                <a:tab pos="476250" algn="l"/>
              </a:tabLst>
            </a:pPr>
            <a:r>
              <a:rPr lang="en-US" b="1" dirty="0">
                <a:latin typeface="Arial" panose="020B0604020202020204" pitchFamily="34" charset="0"/>
                <a:ea typeface="Times New Roman" panose="02020603050405020304" pitchFamily="18" charset="0"/>
              </a:rPr>
              <a:t>Vertigo and nystagmus.</a:t>
            </a:r>
            <a:endParaRPr lang="en-US" sz="1600" dirty="0">
              <a:latin typeface="Times New Roman" panose="02020603050405020304" pitchFamily="18" charset="0"/>
              <a:ea typeface="Times New Roman" panose="02020603050405020304" pitchFamily="18" charset="0"/>
            </a:endParaRPr>
          </a:p>
          <a:p>
            <a:pPr marL="228600" algn="justLow">
              <a:lnSpc>
                <a:spcPct val="150000"/>
              </a:lnSpc>
            </a:pPr>
            <a:r>
              <a:rPr lang="en-US" b="1" dirty="0">
                <a:latin typeface="Arial" panose="020B0604020202020204" pitchFamily="34" charset="0"/>
                <a:ea typeface="Times New Roman" panose="02020603050405020304" pitchFamily="18" charset="0"/>
              </a:rPr>
              <a:t>  But no paralysis, and no sensory loss.</a:t>
            </a:r>
            <a:endParaRPr lang="en-US" dirty="0"/>
          </a:p>
        </p:txBody>
      </p:sp>
    </p:spTree>
    <p:extLst>
      <p:ext uri="{BB962C8B-B14F-4D97-AF65-F5344CB8AC3E}">
        <p14:creationId xmlns:p14="http://schemas.microsoft.com/office/powerpoint/2010/main" val="4025689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42519" y="0"/>
            <a:ext cx="41151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7605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7291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5341"/>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3477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D8F0CE-9B7B-42EE-81B3-E524F3FDF8A8}"/>
              </a:ext>
            </a:extLst>
          </p:cNvPr>
          <p:cNvSpPr/>
          <p:nvPr/>
        </p:nvSpPr>
        <p:spPr>
          <a:xfrm>
            <a:off x="6184" y="-425"/>
            <a:ext cx="9137815" cy="699743"/>
          </a:xfrm>
          <a:prstGeom prst="rect">
            <a:avLst/>
          </a:prstGeom>
        </p:spPr>
        <p:txBody>
          <a:bodyPr wrap="square">
            <a:spAutoFit/>
          </a:bodyPr>
          <a:lstStyle/>
          <a:p>
            <a:pPr algn="justLow">
              <a:lnSpc>
                <a:spcPct val="150000"/>
              </a:lnSpc>
            </a:pPr>
            <a:r>
              <a:rPr lang="en-US" sz="1400" b="1" dirty="0">
                <a:latin typeface="Arial" panose="020B0604020202020204" pitchFamily="34" charset="0"/>
                <a:ea typeface="Times New Roman" panose="02020603050405020304" pitchFamily="18" charset="0"/>
              </a:rPr>
              <a:t>Its shape has attracted interest. It has two hemispheres join by the vermis in midline. The cerebellar surface has folds which are called folia (folium) and in between them there are the sulci.</a:t>
            </a:r>
            <a:endParaRPr lang="en-US" sz="1400" dirty="0">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A9E1E856-DC37-4EFA-A32B-8685AD8585D6}"/>
              </a:ext>
            </a:extLst>
          </p:cNvPr>
          <p:cNvSpPr/>
          <p:nvPr/>
        </p:nvSpPr>
        <p:spPr>
          <a:xfrm>
            <a:off x="-15273" y="548680"/>
            <a:ext cx="9137814" cy="2684902"/>
          </a:xfrm>
          <a:prstGeom prst="rect">
            <a:avLst/>
          </a:prstGeom>
        </p:spPr>
        <p:txBody>
          <a:bodyPr wrap="square">
            <a:spAutoFit/>
          </a:bodyPr>
          <a:lstStyle/>
          <a:p>
            <a:pPr algn="justLow">
              <a:lnSpc>
                <a:spcPct val="150000"/>
              </a:lnSpc>
            </a:pPr>
            <a:r>
              <a:rPr lang="en-US" sz="1600" b="1" u="sng" dirty="0">
                <a:latin typeface="Arial" panose="020B0604020202020204" pitchFamily="34" charset="0"/>
                <a:ea typeface="Times New Roman" panose="02020603050405020304" pitchFamily="18" charset="0"/>
              </a:rPr>
              <a:t> </a:t>
            </a:r>
            <a:r>
              <a:rPr lang="en-US" sz="1400" b="1" u="sng" dirty="0">
                <a:latin typeface="Arial" panose="020B0604020202020204" pitchFamily="34" charset="0"/>
                <a:ea typeface="Times New Roman" panose="02020603050405020304" pitchFamily="18" charset="0"/>
              </a:rPr>
              <a:t>The lobes and fissures of the cerebellum:</a:t>
            </a:r>
            <a:endParaRPr lang="en-US" sz="1400" dirty="0">
              <a:latin typeface="Times New Roman" panose="02020603050405020304" pitchFamily="18" charset="0"/>
              <a:ea typeface="Times New Roman" panose="02020603050405020304" pitchFamily="18" charset="0"/>
            </a:endParaRPr>
          </a:p>
          <a:p>
            <a:pPr marL="742950" lvl="1" indent="-285750" algn="justLow">
              <a:lnSpc>
                <a:spcPct val="150000"/>
              </a:lnSpc>
              <a:buFont typeface="+mj-lt"/>
              <a:buAutoNum type="arabicPeriod"/>
              <a:tabLst>
                <a:tab pos="1009650" algn="l"/>
              </a:tabLst>
            </a:pPr>
            <a:r>
              <a:rPr lang="en-US" sz="1400" b="1" dirty="0">
                <a:latin typeface="Arial" panose="020B0604020202020204" pitchFamily="34" charset="0"/>
                <a:ea typeface="Times New Roman" panose="02020603050405020304" pitchFamily="18" charset="0"/>
              </a:rPr>
              <a:t>The anterior lobe is that part of the cerebellum which is anterior to the primary fissure.</a:t>
            </a:r>
            <a:endParaRPr lang="en-US" sz="1400" dirty="0">
              <a:latin typeface="Times New Roman" panose="02020603050405020304" pitchFamily="18" charset="0"/>
              <a:ea typeface="Times New Roman" panose="02020603050405020304" pitchFamily="18" charset="0"/>
            </a:endParaRPr>
          </a:p>
          <a:p>
            <a:pPr marL="742950" lvl="1" indent="-285750" algn="justLow">
              <a:lnSpc>
                <a:spcPct val="150000"/>
              </a:lnSpc>
              <a:buFont typeface="+mj-lt"/>
              <a:buAutoNum type="arabicPeriod"/>
              <a:tabLst>
                <a:tab pos="1009650" algn="l"/>
              </a:tabLst>
            </a:pPr>
            <a:r>
              <a:rPr lang="en-US" sz="1400" b="1" dirty="0">
                <a:latin typeface="Arial" panose="020B0604020202020204" pitchFamily="34" charset="0"/>
                <a:ea typeface="Times New Roman" panose="02020603050405020304" pitchFamily="18" charset="0"/>
              </a:rPr>
              <a:t>The posterior (or middle) lobe of the cerebellum is posterior to the primary fissure and it is the largest lobe.</a:t>
            </a:r>
            <a:endParaRPr lang="en-US" sz="1400" dirty="0">
              <a:latin typeface="Times New Roman" panose="02020603050405020304" pitchFamily="18" charset="0"/>
              <a:ea typeface="Times New Roman" panose="02020603050405020304" pitchFamily="18" charset="0"/>
            </a:endParaRPr>
          </a:p>
          <a:p>
            <a:pPr marL="742950" lvl="1" indent="-285750" algn="justLow">
              <a:lnSpc>
                <a:spcPct val="150000"/>
              </a:lnSpc>
              <a:buFont typeface="+mj-lt"/>
              <a:buAutoNum type="arabicPeriod"/>
              <a:tabLst>
                <a:tab pos="1009650" algn="l"/>
              </a:tabLst>
            </a:pPr>
            <a:r>
              <a:rPr lang="en-US" sz="1400" b="1" dirty="0">
                <a:latin typeface="Arial" panose="020B0604020202020204" pitchFamily="34" charset="0"/>
                <a:ea typeface="Times New Roman" panose="02020603050405020304" pitchFamily="18" charset="0"/>
              </a:rPr>
              <a:t>The </a:t>
            </a:r>
            <a:r>
              <a:rPr lang="en-US" sz="1400" b="1" dirty="0" err="1">
                <a:latin typeface="Arial" panose="020B0604020202020204" pitchFamily="34" charset="0"/>
                <a:ea typeface="Times New Roman" panose="02020603050405020304" pitchFamily="18" charset="0"/>
              </a:rPr>
              <a:t>floculonodular</a:t>
            </a:r>
            <a:r>
              <a:rPr lang="en-US" sz="1400" b="1" dirty="0">
                <a:latin typeface="Arial" panose="020B0604020202020204" pitchFamily="34" charset="0"/>
                <a:ea typeface="Times New Roman" panose="02020603050405020304" pitchFamily="18" charset="0"/>
              </a:rPr>
              <a:t> lobe is that part of cerebellum which is surrounded by the dorsolateral or posterolateral fissure.</a:t>
            </a:r>
            <a:endParaRPr lang="en-US" sz="1400" dirty="0">
              <a:latin typeface="Times New Roman" panose="02020603050405020304" pitchFamily="18" charset="0"/>
              <a:ea typeface="Times New Roman" panose="02020603050405020304" pitchFamily="18" charset="0"/>
            </a:endParaRPr>
          </a:p>
          <a:p>
            <a:pPr marL="742950" lvl="1" indent="-285750" algn="justLow">
              <a:lnSpc>
                <a:spcPct val="150000"/>
              </a:lnSpc>
              <a:buFont typeface="+mj-lt"/>
              <a:buAutoNum type="arabicPeriod"/>
              <a:tabLst>
                <a:tab pos="1009650" algn="l"/>
              </a:tabLst>
            </a:pPr>
            <a:r>
              <a:rPr lang="en-US" sz="1400" b="1" dirty="0">
                <a:latin typeface="Arial" panose="020B0604020202020204" pitchFamily="34" charset="0"/>
                <a:ea typeface="Times New Roman" panose="02020603050405020304" pitchFamily="18" charset="0"/>
              </a:rPr>
              <a:t>The deep horizontal fissure separates the superior surface from the inferior surface of the cerebellum.  </a:t>
            </a:r>
            <a:endParaRPr lang="en-US" sz="1400" dirty="0">
              <a:effectLst/>
              <a:latin typeface="Times New Roman" panose="02020603050405020304" pitchFamily="18" charset="0"/>
              <a:ea typeface="Times New Roman" panose="02020603050405020304" pitchFamily="18" charset="0"/>
            </a:endParaRPr>
          </a:p>
        </p:txBody>
      </p:sp>
      <p:pic>
        <p:nvPicPr>
          <p:cNvPr id="4" name="Picture 2">
            <a:extLst>
              <a:ext uri="{FF2B5EF4-FFF2-40B4-BE49-F238E27FC236}">
                <a16:creationId xmlns:a16="http://schemas.microsoft.com/office/drawing/2014/main" id="{50B5F39D-78B7-4106-9A28-C5C4B29D86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07" y="3225942"/>
            <a:ext cx="5756929" cy="329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C5B2DEA9-83FA-43DD-B32B-34D75505DB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0616" y="2924944"/>
            <a:ext cx="3252921"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05CFADBC-6B9B-4435-8EE4-577018374E5C}"/>
              </a:ext>
            </a:extLst>
          </p:cNvPr>
          <p:cNvSpPr/>
          <p:nvPr/>
        </p:nvSpPr>
        <p:spPr>
          <a:xfrm>
            <a:off x="197768" y="6488668"/>
            <a:ext cx="8748464" cy="369332"/>
          </a:xfrm>
          <a:prstGeom prst="rect">
            <a:avLst/>
          </a:prstGeom>
        </p:spPr>
        <p:txBody>
          <a:bodyPr wrap="square">
            <a:spAutoFit/>
          </a:bodyPr>
          <a:lstStyle/>
          <a:p>
            <a:r>
              <a:rPr lang="en-US" b="1" dirty="0">
                <a:latin typeface="Arial" panose="020B0604020202020204" pitchFamily="34"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Note: ֍</a:t>
            </a:r>
            <a:r>
              <a:rPr lang="en-US" b="1" dirty="0">
                <a:latin typeface="Arial" panose="020B0604020202020204" pitchFamily="34" charset="0"/>
                <a:ea typeface="Times New Roman" panose="02020603050405020304" pitchFamily="18" charset="0"/>
              </a:rPr>
              <a:t>Tonsils: Protrusions on the inferior surface of cerebellum</a:t>
            </a:r>
            <a:r>
              <a:rPr lang="en-US" dirty="0">
                <a:latin typeface="Arial" panose="020B0604020202020204" pitchFamily="34" charset="0"/>
                <a:ea typeface="Times New Roman" panose="02020603050405020304" pitchFamily="18" charset="0"/>
              </a:rPr>
              <a:t>.</a:t>
            </a:r>
            <a:endParaRPr lang="en-US"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61356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D26CC2-C1F0-4B39-B168-F784CC052BD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23551"/>
            <a:ext cx="2800350" cy="3308535"/>
          </a:xfrm>
          <a:prstGeom prst="rect">
            <a:avLst/>
          </a:prstGeom>
          <a:noFill/>
          <a:ln>
            <a:noFill/>
          </a:ln>
        </p:spPr>
      </p:pic>
      <p:pic>
        <p:nvPicPr>
          <p:cNvPr id="3" name="Picture 2">
            <a:extLst>
              <a:ext uri="{FF2B5EF4-FFF2-40B4-BE49-F238E27FC236}">
                <a16:creationId xmlns:a16="http://schemas.microsoft.com/office/drawing/2014/main" id="{2001B7EA-7841-4F34-9889-729AA30CB07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24151" y="136124"/>
            <a:ext cx="2124074" cy="3138226"/>
          </a:xfrm>
          <a:prstGeom prst="rect">
            <a:avLst/>
          </a:prstGeom>
          <a:noFill/>
          <a:ln>
            <a:noFill/>
          </a:ln>
        </p:spPr>
      </p:pic>
      <p:pic>
        <p:nvPicPr>
          <p:cNvPr id="4" name="Picture 3">
            <a:extLst>
              <a:ext uri="{FF2B5EF4-FFF2-40B4-BE49-F238E27FC236}">
                <a16:creationId xmlns:a16="http://schemas.microsoft.com/office/drawing/2014/main" id="{11CBF0CF-FC91-4745-9086-F8D32FB9DC1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3284984"/>
            <a:ext cx="9143999" cy="3573016"/>
          </a:xfrm>
          <a:prstGeom prst="rect">
            <a:avLst/>
          </a:prstGeom>
          <a:noFill/>
          <a:ln>
            <a:noFill/>
          </a:ln>
        </p:spPr>
      </p:pic>
      <p:pic>
        <p:nvPicPr>
          <p:cNvPr id="5" name="Picture 4" descr="Cerebellum Parts Cerebellum hemispheres">
            <a:extLst>
              <a:ext uri="{FF2B5EF4-FFF2-40B4-BE49-F238E27FC236}">
                <a16:creationId xmlns:a16="http://schemas.microsoft.com/office/drawing/2014/main" id="{8895208F-444A-442A-9A5D-8038A3983E6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848225" y="0"/>
            <a:ext cx="4295775" cy="3274350"/>
          </a:xfrm>
          <a:prstGeom prst="rect">
            <a:avLst/>
          </a:prstGeom>
          <a:noFill/>
          <a:ln>
            <a:noFill/>
          </a:ln>
        </p:spPr>
      </p:pic>
    </p:spTree>
    <p:extLst>
      <p:ext uri="{BB962C8B-B14F-4D97-AF65-F5344CB8AC3E}">
        <p14:creationId xmlns:p14="http://schemas.microsoft.com/office/powerpoint/2010/main" val="108237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AECCB6-91E8-43E9-A880-6CF0C847A26B}"/>
              </a:ext>
            </a:extLst>
          </p:cNvPr>
          <p:cNvSpPr/>
          <p:nvPr/>
        </p:nvSpPr>
        <p:spPr>
          <a:xfrm>
            <a:off x="-20746" y="-5680"/>
            <a:ext cx="9144000" cy="2996911"/>
          </a:xfrm>
          <a:prstGeom prst="rect">
            <a:avLst/>
          </a:prstGeom>
        </p:spPr>
        <p:txBody>
          <a:bodyPr wrap="square">
            <a:spAutoFit/>
          </a:bodyPr>
          <a:lstStyle/>
          <a:p>
            <a:pPr algn="justLow">
              <a:lnSpc>
                <a:spcPct val="150000"/>
              </a:lnSpc>
            </a:pPr>
            <a:r>
              <a:rPr lang="en-US" sz="2000" b="1" u="sng" dirty="0">
                <a:latin typeface="Arial" panose="020B0604020202020204" pitchFamily="34" charset="0"/>
                <a:ea typeface="Times New Roman" panose="02020603050405020304" pitchFamily="18" charset="0"/>
              </a:rPr>
              <a:t>The gray matter of the cerebellum:</a:t>
            </a:r>
            <a:endParaRPr lang="en-US" sz="1600" dirty="0">
              <a:latin typeface="Times New Roman" panose="02020603050405020304" pitchFamily="18" charset="0"/>
              <a:ea typeface="Times New Roman" panose="02020603050405020304" pitchFamily="18" charset="0"/>
            </a:endParaRPr>
          </a:p>
          <a:p>
            <a:pPr marL="342900" lvl="0" indent="-342900" algn="justLow">
              <a:lnSpc>
                <a:spcPct val="150000"/>
              </a:lnSpc>
              <a:buFont typeface="+mj-lt"/>
              <a:buAutoNum type="arabicPeriod"/>
              <a:tabLst>
                <a:tab pos="457200" algn="l"/>
              </a:tabLst>
            </a:pPr>
            <a:r>
              <a:rPr lang="en-US" b="1" dirty="0">
                <a:latin typeface="Arial" panose="020B0604020202020204" pitchFamily="34" charset="0"/>
                <a:ea typeface="Times New Roman" panose="02020603050405020304" pitchFamily="18" charset="0"/>
              </a:rPr>
              <a:t>The cortex of the cerebellum is made up of the following layers:</a:t>
            </a:r>
            <a:endParaRPr lang="en-US" sz="1600" dirty="0">
              <a:latin typeface="Times New Roman" panose="02020603050405020304" pitchFamily="18" charset="0"/>
              <a:ea typeface="Times New Roman" panose="02020603050405020304" pitchFamily="18" charset="0"/>
            </a:endParaRPr>
          </a:p>
          <a:p>
            <a:pPr marL="342900" lvl="0" indent="-342900" algn="justLow">
              <a:lnSpc>
                <a:spcPct val="150000"/>
              </a:lnSpc>
              <a:buSzPts val="1400"/>
              <a:buFont typeface="+mj-lt"/>
              <a:buAutoNum type="alphaLcPeriod"/>
              <a:tabLst>
                <a:tab pos="457200" algn="l"/>
              </a:tabLst>
            </a:pPr>
            <a:r>
              <a:rPr lang="en-US" b="1" dirty="0">
                <a:latin typeface="Arial" panose="020B0604020202020204" pitchFamily="34" charset="0"/>
                <a:ea typeface="Times New Roman" panose="02020603050405020304" pitchFamily="18" charset="0"/>
              </a:rPr>
              <a:t>The outer layer is the molecular layer.</a:t>
            </a:r>
            <a:endParaRPr lang="en-US" sz="1600" dirty="0">
              <a:latin typeface="Times New Roman" panose="02020603050405020304" pitchFamily="18" charset="0"/>
              <a:ea typeface="Times New Roman" panose="02020603050405020304" pitchFamily="18" charset="0"/>
            </a:endParaRPr>
          </a:p>
          <a:p>
            <a:pPr marL="342900" lvl="0" indent="-342900" algn="justLow">
              <a:lnSpc>
                <a:spcPct val="150000"/>
              </a:lnSpc>
              <a:buSzPts val="1400"/>
              <a:buFont typeface="+mj-lt"/>
              <a:buAutoNum type="alphaLcPeriod"/>
              <a:tabLst>
                <a:tab pos="457200" algn="l"/>
              </a:tabLst>
            </a:pPr>
            <a:r>
              <a:rPr lang="en-US" b="1" dirty="0">
                <a:latin typeface="Arial" panose="020B0604020202020204" pitchFamily="34" charset="0"/>
                <a:ea typeface="Times New Roman" panose="02020603050405020304" pitchFamily="18" charset="0"/>
              </a:rPr>
              <a:t>The middle layer is the Purkinje cell layer.</a:t>
            </a:r>
            <a:endParaRPr lang="en-US" sz="1600" dirty="0">
              <a:latin typeface="Times New Roman" panose="02020603050405020304" pitchFamily="18" charset="0"/>
              <a:ea typeface="Times New Roman" panose="02020603050405020304" pitchFamily="18" charset="0"/>
            </a:endParaRPr>
          </a:p>
          <a:p>
            <a:pPr marL="342900" lvl="0" indent="-342900" algn="justLow">
              <a:lnSpc>
                <a:spcPct val="150000"/>
              </a:lnSpc>
              <a:buSzPts val="1400"/>
              <a:buFont typeface="+mj-lt"/>
              <a:buAutoNum type="alphaLcPeriod"/>
              <a:tabLst>
                <a:tab pos="457200" algn="l"/>
              </a:tabLst>
            </a:pPr>
            <a:r>
              <a:rPr lang="en-US" b="1" dirty="0">
                <a:latin typeface="Arial" panose="020B0604020202020204" pitchFamily="34" charset="0"/>
                <a:ea typeface="Times New Roman" panose="02020603050405020304" pitchFamily="18" charset="0"/>
              </a:rPr>
              <a:t>The inner layer is the granular layer.</a:t>
            </a:r>
            <a:endParaRPr lang="en-US" sz="1600" dirty="0">
              <a:latin typeface="Times New Roman" panose="02020603050405020304" pitchFamily="18" charset="0"/>
              <a:ea typeface="Times New Roman" panose="02020603050405020304" pitchFamily="18" charset="0"/>
            </a:endParaRPr>
          </a:p>
          <a:p>
            <a:pPr marL="228600" algn="justLow">
              <a:lnSpc>
                <a:spcPct val="150000"/>
              </a:lnSpc>
            </a:pPr>
            <a:r>
              <a:rPr lang="en-US" b="1" dirty="0">
                <a:latin typeface="Arial" panose="020B0604020202020204" pitchFamily="34" charset="0"/>
                <a:ea typeface="Times New Roman" panose="02020603050405020304" pitchFamily="18" charset="0"/>
              </a:rPr>
              <a:t>  These layers of the cerebellar cortex are uniform all over the cerebellar cortex (not like the Broadman areas of the cerebral cortex).</a:t>
            </a:r>
            <a:endParaRPr lang="en-US" sz="16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58CBC1AB-40FB-4A02-981C-6E1182FE68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91230"/>
            <a:ext cx="9144000" cy="3866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1586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ED9C46-461F-423B-A291-DE1B97E98F97}"/>
              </a:ext>
            </a:extLst>
          </p:cNvPr>
          <p:cNvSpPr/>
          <p:nvPr/>
        </p:nvSpPr>
        <p:spPr>
          <a:xfrm>
            <a:off x="22169" y="-22593"/>
            <a:ext cx="2839239" cy="457754"/>
          </a:xfrm>
          <a:prstGeom prst="rect">
            <a:avLst/>
          </a:prstGeom>
        </p:spPr>
        <p:txBody>
          <a:bodyPr wrap="none">
            <a:spAutoFit/>
          </a:bodyPr>
          <a:lstStyle/>
          <a:p>
            <a:pPr lvl="0" algn="justLow">
              <a:lnSpc>
                <a:spcPct val="150000"/>
              </a:lnSpc>
              <a:tabLst>
                <a:tab pos="457200" algn="l"/>
              </a:tabLst>
            </a:pPr>
            <a:r>
              <a:rPr lang="en-US" b="1" dirty="0">
                <a:latin typeface="Arial" panose="020B0604020202020204" pitchFamily="34" charset="0"/>
                <a:ea typeface="Times New Roman" panose="02020603050405020304" pitchFamily="18" charset="0"/>
              </a:rPr>
              <a:t>2. Intracerebellar nuclei:</a:t>
            </a:r>
            <a:endParaRPr lang="en-US" sz="16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7E55D80B-A353-4307-BC8D-FED1D15D177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347862" y="2312"/>
            <a:ext cx="5773969" cy="2705100"/>
          </a:xfrm>
          <a:prstGeom prst="rect">
            <a:avLst/>
          </a:prstGeom>
          <a:noFill/>
          <a:ln>
            <a:noFill/>
          </a:ln>
        </p:spPr>
      </p:pic>
      <p:pic>
        <p:nvPicPr>
          <p:cNvPr id="4" name="Picture 3">
            <a:extLst>
              <a:ext uri="{FF2B5EF4-FFF2-40B4-BE49-F238E27FC236}">
                <a16:creationId xmlns:a16="http://schemas.microsoft.com/office/drawing/2014/main" id="{F7B07236-3E2D-4269-A471-2986D807E1A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3" y="2682507"/>
            <a:ext cx="5773967" cy="4175493"/>
          </a:xfrm>
          <a:prstGeom prst="rect">
            <a:avLst/>
          </a:prstGeom>
          <a:noFill/>
          <a:ln>
            <a:noFill/>
          </a:ln>
        </p:spPr>
      </p:pic>
      <p:sp>
        <p:nvSpPr>
          <p:cNvPr id="5" name="Rectangle 4">
            <a:extLst>
              <a:ext uri="{FF2B5EF4-FFF2-40B4-BE49-F238E27FC236}">
                <a16:creationId xmlns:a16="http://schemas.microsoft.com/office/drawing/2014/main" id="{5837FF03-0B46-47C3-88C6-105BA8EE6BC7}"/>
              </a:ext>
            </a:extLst>
          </p:cNvPr>
          <p:cNvSpPr/>
          <p:nvPr/>
        </p:nvSpPr>
        <p:spPr>
          <a:xfrm>
            <a:off x="0" y="232958"/>
            <a:ext cx="3347862" cy="6280053"/>
          </a:xfrm>
          <a:prstGeom prst="rect">
            <a:avLst/>
          </a:prstGeom>
        </p:spPr>
        <p:txBody>
          <a:bodyPr wrap="square">
            <a:spAutoFit/>
          </a:bodyPr>
          <a:lstStyle/>
          <a:p>
            <a:pPr marL="228600" algn="justLow">
              <a:lnSpc>
                <a:spcPct val="150000"/>
              </a:lnSpc>
            </a:pPr>
            <a:r>
              <a:rPr lang="en-US" b="1" dirty="0">
                <a:latin typeface="Arial" panose="020B0604020202020204" pitchFamily="34" charset="0"/>
                <a:ea typeface="Times New Roman" panose="02020603050405020304" pitchFamily="18" charset="0"/>
              </a:rPr>
              <a:t> Four masses of gray matter are embedded in the white matter of the cerebellum on each side of the mid line. From lateral to medial, these nuclei are: </a:t>
            </a:r>
            <a:endParaRPr lang="en-US" sz="1600" dirty="0">
              <a:latin typeface="Times New Roman" panose="02020603050405020304" pitchFamily="18" charset="0"/>
              <a:ea typeface="Times New Roman" panose="02020603050405020304" pitchFamily="18" charset="0"/>
            </a:endParaRPr>
          </a:p>
          <a:p>
            <a:pPr marL="228600" algn="justLow">
              <a:lnSpc>
                <a:spcPct val="150000"/>
              </a:lnSpc>
            </a:pPr>
            <a:r>
              <a:rPr lang="en-US" b="1" dirty="0">
                <a:latin typeface="Arial" panose="020B0604020202020204" pitchFamily="34" charset="0"/>
                <a:ea typeface="Times New Roman" panose="02020603050405020304" pitchFamily="18" charset="0"/>
              </a:rPr>
              <a:t>  Dentate, emboliform, globose and fastigial (or roof) nuclei. </a:t>
            </a:r>
            <a:endParaRPr lang="en-US" sz="1600" dirty="0">
              <a:latin typeface="Times New Roman" panose="02020603050405020304" pitchFamily="18" charset="0"/>
              <a:ea typeface="Times New Roman" panose="02020603050405020304" pitchFamily="18" charset="0"/>
            </a:endParaRPr>
          </a:p>
          <a:p>
            <a:pPr marL="228600" algn="justLow">
              <a:lnSpc>
                <a:spcPct val="150000"/>
              </a:lnSpc>
            </a:pPr>
            <a:r>
              <a:rPr lang="en-US" b="1" dirty="0">
                <a:latin typeface="Arial" panose="020B0604020202020204" pitchFamily="34" charset="0"/>
                <a:ea typeface="Times New Roman" panose="02020603050405020304" pitchFamily="18" charset="0"/>
              </a:rPr>
              <a:t>The emboliform and globose nuclei are called together nucleus </a:t>
            </a:r>
            <a:r>
              <a:rPr lang="en-US" b="1" dirty="0" err="1">
                <a:latin typeface="Arial" panose="020B0604020202020204" pitchFamily="34" charset="0"/>
                <a:ea typeface="Times New Roman" panose="02020603050405020304" pitchFamily="18" charset="0"/>
              </a:rPr>
              <a:t>interpositum</a:t>
            </a:r>
            <a:r>
              <a:rPr lang="en-US" b="1" dirty="0">
                <a:latin typeface="Arial" panose="020B0604020202020204" pitchFamily="34" charset="0"/>
                <a:ea typeface="Times New Roman" panose="02020603050405020304" pitchFamily="18" charset="0"/>
              </a:rPr>
              <a:t>. The dentate nucleus is the largest nucleus of the cerebellum.</a:t>
            </a:r>
            <a:endParaRPr lang="en-US" dirty="0"/>
          </a:p>
        </p:txBody>
      </p:sp>
      <p:pic>
        <p:nvPicPr>
          <p:cNvPr id="6" name="Picture 5">
            <a:extLst>
              <a:ext uri="{FF2B5EF4-FFF2-40B4-BE49-F238E27FC236}">
                <a16:creationId xmlns:a16="http://schemas.microsoft.com/office/drawing/2014/main" id="{3BE18CD1-2430-4BFA-ABCB-9F17F4D60FB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323559" y="5296167"/>
            <a:ext cx="5798271" cy="1559521"/>
          </a:xfrm>
          <a:prstGeom prst="rect">
            <a:avLst/>
          </a:prstGeom>
          <a:noFill/>
          <a:ln>
            <a:noFill/>
          </a:ln>
        </p:spPr>
      </p:pic>
    </p:spTree>
    <p:extLst>
      <p:ext uri="{BB962C8B-B14F-4D97-AF65-F5344CB8AC3E}">
        <p14:creationId xmlns:p14="http://schemas.microsoft.com/office/powerpoint/2010/main" val="2010643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799ADF-21A8-4132-8ED0-E436E63E4C36}"/>
              </a:ext>
            </a:extLst>
          </p:cNvPr>
          <p:cNvSpPr/>
          <p:nvPr/>
        </p:nvSpPr>
        <p:spPr>
          <a:xfrm>
            <a:off x="0" y="0"/>
            <a:ext cx="9144000" cy="1438407"/>
          </a:xfrm>
          <a:prstGeom prst="rect">
            <a:avLst/>
          </a:prstGeom>
        </p:spPr>
        <p:txBody>
          <a:bodyPr wrap="square">
            <a:spAutoFit/>
          </a:bodyPr>
          <a:lstStyle/>
          <a:p>
            <a:pPr algn="justLow">
              <a:lnSpc>
                <a:spcPct val="150000"/>
              </a:lnSpc>
            </a:pPr>
            <a:r>
              <a:rPr lang="en-US" sz="1600" b="1" u="sng" dirty="0">
                <a:latin typeface="Arial" panose="020B0604020202020204" pitchFamily="34" charset="0"/>
                <a:ea typeface="Times New Roman" panose="02020603050405020304" pitchFamily="18" charset="0"/>
              </a:rPr>
              <a:t>The white matter of the cerebellum:</a:t>
            </a:r>
            <a:endParaRPr lang="en-US" sz="1200" dirty="0">
              <a:latin typeface="Times New Roman" panose="02020603050405020304" pitchFamily="18" charset="0"/>
              <a:ea typeface="Times New Roman" panose="02020603050405020304" pitchFamily="18" charset="0"/>
            </a:endParaRPr>
          </a:p>
          <a:p>
            <a:pPr marL="228600" algn="justLow">
              <a:lnSpc>
                <a:spcPct val="150000"/>
              </a:lnSpc>
            </a:pPr>
            <a:r>
              <a:rPr lang="en-US" sz="1400" b="1" dirty="0">
                <a:latin typeface="Arial" panose="020B0604020202020204" pitchFamily="34" charset="0"/>
                <a:ea typeface="Times New Roman" panose="02020603050405020304" pitchFamily="18" charset="0"/>
              </a:rPr>
              <a:t>   </a:t>
            </a:r>
            <a:r>
              <a:rPr lang="en-US" sz="1600" b="1" dirty="0">
                <a:latin typeface="Arial" panose="020B0604020202020204" pitchFamily="34" charset="0"/>
                <a:ea typeface="Times New Roman" panose="02020603050405020304" pitchFamily="18" charset="0"/>
              </a:rPr>
              <a:t> </a:t>
            </a:r>
            <a:r>
              <a:rPr lang="en-US" sz="1400" b="1" dirty="0">
                <a:latin typeface="Arial" panose="020B0604020202020204" pitchFamily="34" charset="0"/>
                <a:ea typeface="Times New Roman" panose="02020603050405020304" pitchFamily="18" charset="0"/>
              </a:rPr>
              <a:t>There is a small amount of white matter in the midline vermis, while there is a large amount of white matter in each cerebellar hemisphere. The white matter is made up of three groups of fibers:</a:t>
            </a:r>
            <a:endParaRPr lang="en-US" sz="1200" dirty="0">
              <a:latin typeface="Times New Roman" panose="02020603050405020304" pitchFamily="18" charset="0"/>
              <a:ea typeface="Times New Roman" panose="02020603050405020304" pitchFamily="18" charset="0"/>
            </a:endParaRPr>
          </a:p>
          <a:p>
            <a:pPr marL="742950" lvl="1" indent="-285750" algn="justLow">
              <a:lnSpc>
                <a:spcPct val="150000"/>
              </a:lnSpc>
              <a:buFont typeface="+mj-lt"/>
              <a:buAutoNum type="arabicPeriod"/>
              <a:tabLst>
                <a:tab pos="914400" algn="l"/>
              </a:tabLst>
            </a:pPr>
            <a:r>
              <a:rPr lang="en-US" sz="1400" b="1" dirty="0">
                <a:latin typeface="Arial" panose="020B0604020202020204" pitchFamily="34" charset="0"/>
                <a:ea typeface="Times New Roman" panose="02020603050405020304" pitchFamily="18" charset="0"/>
              </a:rPr>
              <a:t>Intrinsic fibers: connect different regions of the cerebellum.</a:t>
            </a:r>
            <a:endParaRPr lang="en-US" sz="12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D47A8115-605C-4A3E-A34F-99A74029121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1438408"/>
            <a:ext cx="9144000" cy="5419592"/>
          </a:xfrm>
          <a:prstGeom prst="rect">
            <a:avLst/>
          </a:prstGeom>
          <a:noFill/>
          <a:ln>
            <a:noFill/>
          </a:ln>
        </p:spPr>
      </p:pic>
      <p:pic>
        <p:nvPicPr>
          <p:cNvPr id="4" name="Picture 2">
            <a:extLst>
              <a:ext uri="{FF2B5EF4-FFF2-40B4-BE49-F238E27FC236}">
                <a16:creationId xmlns:a16="http://schemas.microsoft.com/office/drawing/2014/main" id="{373E6061-1574-42D7-A12C-970113482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4509120"/>
            <a:ext cx="6660232" cy="234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654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307956-1389-43B3-8E42-156AD06C85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1992407"/>
            <a:ext cx="9144000" cy="4388922"/>
          </a:xfrm>
          <a:prstGeom prst="rect">
            <a:avLst/>
          </a:prstGeom>
          <a:noFill/>
          <a:ln>
            <a:noFill/>
          </a:ln>
        </p:spPr>
      </p:pic>
      <p:sp>
        <p:nvSpPr>
          <p:cNvPr id="3" name="Rectangle 2">
            <a:extLst>
              <a:ext uri="{FF2B5EF4-FFF2-40B4-BE49-F238E27FC236}">
                <a16:creationId xmlns:a16="http://schemas.microsoft.com/office/drawing/2014/main" id="{45121CB1-5458-4727-A7C6-49F09DDED37D}"/>
              </a:ext>
            </a:extLst>
          </p:cNvPr>
          <p:cNvSpPr/>
          <p:nvPr/>
        </p:nvSpPr>
        <p:spPr>
          <a:xfrm>
            <a:off x="0" y="1"/>
            <a:ext cx="9144000" cy="1992405"/>
          </a:xfrm>
          <a:prstGeom prst="rect">
            <a:avLst/>
          </a:prstGeom>
        </p:spPr>
        <p:txBody>
          <a:bodyPr wrap="square">
            <a:spAutoFit/>
          </a:bodyPr>
          <a:lstStyle/>
          <a:p>
            <a:pPr lvl="1" algn="justLow">
              <a:lnSpc>
                <a:spcPct val="150000"/>
              </a:lnSpc>
              <a:tabLst>
                <a:tab pos="914400" algn="l"/>
              </a:tabLst>
            </a:pPr>
            <a:r>
              <a:rPr lang="en-US" sz="1400" b="1" dirty="0">
                <a:latin typeface="Arial" panose="020B0604020202020204" pitchFamily="34" charset="0"/>
                <a:ea typeface="Times New Roman" panose="02020603050405020304" pitchFamily="18" charset="0"/>
              </a:rPr>
              <a:t>2. Afferent fibers: form the greater part of the white matter and end in the cerebellar cortex. These afferent fibers are of two groups:</a:t>
            </a:r>
            <a:endParaRPr lang="en-US" sz="1200" dirty="0">
              <a:latin typeface="Times New Roman" panose="02020603050405020304" pitchFamily="18" charset="0"/>
              <a:ea typeface="Times New Roman" panose="02020603050405020304" pitchFamily="18" charset="0"/>
            </a:endParaRPr>
          </a:p>
          <a:p>
            <a:pPr marL="342900" lvl="0" indent="-342900" algn="justLow">
              <a:lnSpc>
                <a:spcPct val="150000"/>
              </a:lnSpc>
              <a:buFont typeface="+mj-lt"/>
              <a:buAutoNum type="alphaUcPeriod"/>
              <a:tabLst>
                <a:tab pos="914400" algn="l"/>
              </a:tabLst>
            </a:pPr>
            <a:r>
              <a:rPr lang="en-US" sz="1400" b="1" dirty="0">
                <a:latin typeface="Arial" panose="020B0604020202020204" pitchFamily="34" charset="0"/>
                <a:ea typeface="Times New Roman" panose="02020603050405020304" pitchFamily="18" charset="0"/>
              </a:rPr>
              <a:t>Climbing fibers: these are afferent fibers to cerebellum. They are from the contralateral inferior olivary nucleus and go up to the cerebellar cortex winding around the dendrites of Purkinje cells (middle cell layer of the cerebellar cortex).</a:t>
            </a:r>
            <a:endParaRPr lang="en-US" sz="1200" dirty="0">
              <a:latin typeface="Times New Roman" panose="02020603050405020304" pitchFamily="18" charset="0"/>
              <a:ea typeface="Times New Roman" panose="02020603050405020304" pitchFamily="18" charset="0"/>
            </a:endParaRPr>
          </a:p>
          <a:p>
            <a:pPr marL="342900" lvl="0" indent="-342900" algn="justLow">
              <a:lnSpc>
                <a:spcPct val="150000"/>
              </a:lnSpc>
              <a:buFont typeface="+mj-lt"/>
              <a:buAutoNum type="alphaUcPeriod"/>
              <a:tabLst>
                <a:tab pos="914400" algn="l"/>
              </a:tabLst>
            </a:pPr>
            <a:r>
              <a:rPr lang="en-US" sz="1400" b="1" dirty="0">
                <a:latin typeface="Arial" panose="020B0604020202020204" pitchFamily="34" charset="0"/>
                <a:ea typeface="Times New Roman" panose="02020603050405020304" pitchFamily="18" charset="0"/>
              </a:rPr>
              <a:t>Mossy fibers: these afferent fibers end in the granular layer forming the cerebellar glomerulus.</a:t>
            </a:r>
            <a:endParaRPr lang="en-US" sz="1200" dirty="0">
              <a:effectLst/>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DAF14498-5E9C-4D71-8422-069C82C8020E}"/>
              </a:ext>
            </a:extLst>
          </p:cNvPr>
          <p:cNvSpPr/>
          <p:nvPr/>
        </p:nvSpPr>
        <p:spPr>
          <a:xfrm>
            <a:off x="0" y="6478757"/>
            <a:ext cx="9144000" cy="376578"/>
          </a:xfrm>
          <a:prstGeom prst="rect">
            <a:avLst/>
          </a:prstGeom>
        </p:spPr>
        <p:txBody>
          <a:bodyPr wrap="square">
            <a:spAutoFit/>
          </a:bodyPr>
          <a:lstStyle/>
          <a:p>
            <a:pPr lvl="1" algn="justLow">
              <a:lnSpc>
                <a:spcPct val="150000"/>
              </a:lnSpc>
              <a:tabLst>
                <a:tab pos="914400" algn="l"/>
              </a:tabLst>
            </a:pPr>
            <a:r>
              <a:rPr lang="en-US" sz="1400" b="1" dirty="0">
                <a:latin typeface="Arial" panose="020B0604020202020204" pitchFamily="34" charset="0"/>
                <a:ea typeface="Times New Roman" panose="02020603050405020304" pitchFamily="18" charset="0"/>
              </a:rPr>
              <a:t>3. Efferent fibers of the cerebellum.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79283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26519D-8717-4AF7-97DB-FE9F7E6BCEFD}"/>
              </a:ext>
            </a:extLst>
          </p:cNvPr>
          <p:cNvSpPr/>
          <p:nvPr/>
        </p:nvSpPr>
        <p:spPr>
          <a:xfrm>
            <a:off x="0" y="0"/>
            <a:ext cx="9144000" cy="2130904"/>
          </a:xfrm>
          <a:prstGeom prst="rect">
            <a:avLst/>
          </a:prstGeom>
        </p:spPr>
        <p:txBody>
          <a:bodyPr wrap="square">
            <a:spAutoFit/>
          </a:bodyPr>
          <a:lstStyle/>
          <a:p>
            <a:pPr marL="685800" algn="justLow">
              <a:lnSpc>
                <a:spcPct val="150000"/>
              </a:lnSpc>
            </a:pPr>
            <a:r>
              <a:rPr lang="en-US" b="1" dirty="0"/>
              <a:t>3. Efferent fibers of the cerebellum. </a:t>
            </a:r>
            <a:endParaRPr lang="en-US" sz="1600" b="1" u="sng" dirty="0">
              <a:latin typeface="Arial" panose="020B0604020202020204" pitchFamily="34" charset="0"/>
              <a:ea typeface="Times New Roman" panose="02020603050405020304" pitchFamily="18" charset="0"/>
            </a:endParaRPr>
          </a:p>
          <a:p>
            <a:pPr marL="685800" algn="justLow">
              <a:lnSpc>
                <a:spcPct val="150000"/>
              </a:lnSpc>
            </a:pPr>
            <a:r>
              <a:rPr lang="en-US" sz="1600" b="1" u="sng" dirty="0">
                <a:latin typeface="Arial" panose="020B0604020202020204" pitchFamily="34" charset="0"/>
                <a:ea typeface="Times New Roman" panose="02020603050405020304" pitchFamily="18" charset="0"/>
              </a:rPr>
              <a:t>The peduncles:</a:t>
            </a:r>
            <a:endParaRPr lang="en-US" sz="1200" dirty="0">
              <a:latin typeface="Times New Roman" panose="02020603050405020304" pitchFamily="18" charset="0"/>
              <a:ea typeface="Times New Roman" panose="02020603050405020304" pitchFamily="18" charset="0"/>
            </a:endParaRPr>
          </a:p>
          <a:p>
            <a:pPr marL="685800" algn="justLow">
              <a:lnSpc>
                <a:spcPct val="150000"/>
              </a:lnSpc>
            </a:pPr>
            <a:r>
              <a:rPr lang="en-US" sz="1400" b="1" dirty="0">
                <a:latin typeface="Arial" panose="020B0604020202020204" pitchFamily="34" charset="0"/>
                <a:ea typeface="Times New Roman" panose="02020603050405020304" pitchFamily="18" charset="0"/>
              </a:rPr>
              <a:t>  They are the connections of the cerebellum with the brain stem.</a:t>
            </a:r>
            <a:endParaRPr lang="en-US" sz="1200" dirty="0">
              <a:latin typeface="Times New Roman" panose="02020603050405020304" pitchFamily="18" charset="0"/>
              <a:ea typeface="Times New Roman" panose="02020603050405020304" pitchFamily="18" charset="0"/>
            </a:endParaRPr>
          </a:p>
          <a:p>
            <a:pPr marL="742950" lvl="1" indent="-285750" algn="justLow">
              <a:lnSpc>
                <a:spcPct val="150000"/>
              </a:lnSpc>
              <a:buFont typeface="Times New Roman" panose="02020603050405020304" pitchFamily="18" charset="0"/>
              <a:buChar char="-"/>
              <a:tabLst>
                <a:tab pos="914400" algn="l"/>
              </a:tabLst>
            </a:pPr>
            <a:r>
              <a:rPr lang="en-US" sz="1400" b="1" dirty="0">
                <a:latin typeface="Arial" panose="020B0604020202020204" pitchFamily="34" charset="0"/>
                <a:ea typeface="Times New Roman" panose="02020603050405020304" pitchFamily="18" charset="0"/>
              </a:rPr>
              <a:t>The inferior cerebellar peduncle connects the cerebellum to medulla oblongata.</a:t>
            </a:r>
            <a:endParaRPr lang="en-US" sz="1200" dirty="0">
              <a:latin typeface="Times New Roman" panose="02020603050405020304" pitchFamily="18" charset="0"/>
              <a:ea typeface="Times New Roman" panose="02020603050405020304" pitchFamily="18" charset="0"/>
            </a:endParaRPr>
          </a:p>
          <a:p>
            <a:pPr marL="742950" lvl="1" indent="-285750" algn="justLow">
              <a:lnSpc>
                <a:spcPct val="150000"/>
              </a:lnSpc>
              <a:buFont typeface="Times New Roman" panose="02020603050405020304" pitchFamily="18" charset="0"/>
              <a:buChar char="-"/>
              <a:tabLst>
                <a:tab pos="914400" algn="l"/>
              </a:tabLst>
            </a:pPr>
            <a:r>
              <a:rPr lang="en-US" sz="1400" b="1" dirty="0">
                <a:latin typeface="Arial" panose="020B0604020202020204" pitchFamily="34" charset="0"/>
                <a:ea typeface="Times New Roman" panose="02020603050405020304" pitchFamily="18" charset="0"/>
              </a:rPr>
              <a:t>The middle cerebellar peduncle connects the cerebellum to pons.</a:t>
            </a:r>
            <a:endParaRPr lang="en-US" sz="1200" dirty="0">
              <a:latin typeface="Times New Roman" panose="02020603050405020304" pitchFamily="18" charset="0"/>
              <a:ea typeface="Times New Roman" panose="02020603050405020304" pitchFamily="18" charset="0"/>
            </a:endParaRPr>
          </a:p>
          <a:p>
            <a:pPr marL="742950" lvl="1" indent="-285750" algn="justLow">
              <a:lnSpc>
                <a:spcPct val="150000"/>
              </a:lnSpc>
              <a:buFont typeface="Times New Roman" panose="02020603050405020304" pitchFamily="18" charset="0"/>
              <a:buChar char="-"/>
              <a:tabLst>
                <a:tab pos="914400" algn="l"/>
              </a:tabLst>
            </a:pPr>
            <a:r>
              <a:rPr lang="en-US" sz="1400" b="1" dirty="0">
                <a:latin typeface="Arial" panose="020B0604020202020204" pitchFamily="34" charset="0"/>
                <a:ea typeface="Times New Roman" panose="02020603050405020304" pitchFamily="18" charset="0"/>
              </a:rPr>
              <a:t>The superior cerebellar peduncle connects the cerebellum to mid brain.</a:t>
            </a:r>
            <a:endParaRPr lang="en-US" sz="1200" dirty="0">
              <a:effectLst/>
              <a:latin typeface="Times New Roman" panose="02020603050405020304" pitchFamily="18" charset="0"/>
              <a:ea typeface="Times New Roman" panose="02020603050405020304" pitchFamily="18" charset="0"/>
            </a:endParaRPr>
          </a:p>
        </p:txBody>
      </p:sp>
      <p:pic>
        <p:nvPicPr>
          <p:cNvPr id="3" name="Picture 2" descr="6 Cerebellar afferent and efferent fibers. Input to and output ...">
            <a:extLst>
              <a:ext uri="{FF2B5EF4-FFF2-40B4-BE49-F238E27FC236}">
                <a16:creationId xmlns:a16="http://schemas.microsoft.com/office/drawing/2014/main" id="{0D950C82-2353-40E3-91A0-CB2D8542682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79506" y="2130904"/>
            <a:ext cx="4264494" cy="4675849"/>
          </a:xfrm>
          <a:prstGeom prst="rect">
            <a:avLst/>
          </a:prstGeom>
          <a:noFill/>
          <a:ln>
            <a:noFill/>
          </a:ln>
        </p:spPr>
      </p:pic>
      <p:pic>
        <p:nvPicPr>
          <p:cNvPr id="5" name="Picture 4">
            <a:extLst>
              <a:ext uri="{FF2B5EF4-FFF2-40B4-BE49-F238E27FC236}">
                <a16:creationId xmlns:a16="http://schemas.microsoft.com/office/drawing/2014/main" id="{557D840F-B791-4604-8DF0-EBCA9493015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2130904"/>
            <a:ext cx="4879506" cy="4675849"/>
          </a:xfrm>
          <a:prstGeom prst="rect">
            <a:avLst/>
          </a:prstGeom>
          <a:noFill/>
          <a:ln>
            <a:noFill/>
          </a:ln>
        </p:spPr>
      </p:pic>
    </p:spTree>
    <p:extLst>
      <p:ext uri="{BB962C8B-B14F-4D97-AF65-F5344CB8AC3E}">
        <p14:creationId xmlns:p14="http://schemas.microsoft.com/office/powerpoint/2010/main" val="568137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2056</TotalTime>
  <Words>956</Words>
  <Application>Microsoft Office PowerPoint</Application>
  <PresentationFormat>On-screen Show (4:3)</PresentationFormat>
  <Paragraphs>54</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Cerebellum (tree of life?)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DR.mustafa mohammed</dc:creator>
  <cp:lastModifiedBy>Taha Mustafa</cp:lastModifiedBy>
  <cp:revision>43</cp:revision>
  <dcterms:created xsi:type="dcterms:W3CDTF">2015-04-14T20:09:05Z</dcterms:created>
  <dcterms:modified xsi:type="dcterms:W3CDTF">2020-05-04T10:54:50Z</dcterms:modified>
</cp:coreProperties>
</file>