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71" r:id="rId3"/>
    <p:sldId id="272"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65477-3D87-4F19-A375-A62B43A315BD}" type="datetimeFigureOut">
              <a:rPr lang="en-US" smtClean="0"/>
              <a:t>2020-05-01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EA0A2-A44D-4190-BAE7-A67F675C7642}" type="slidenum">
              <a:rPr lang="en-US" smtClean="0"/>
              <a:t>‹#›</a:t>
            </a:fld>
            <a:endParaRPr lang="en-US"/>
          </a:p>
        </p:txBody>
      </p:sp>
    </p:spTree>
    <p:extLst>
      <p:ext uri="{BB962C8B-B14F-4D97-AF65-F5344CB8AC3E}">
        <p14:creationId xmlns:p14="http://schemas.microsoft.com/office/powerpoint/2010/main" val="55245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EA0A2-A44D-4190-BAE7-A67F675C7642}" type="slidenum">
              <a:rPr lang="en-US" smtClean="0"/>
              <a:t>6</a:t>
            </a:fld>
            <a:endParaRPr lang="en-US"/>
          </a:p>
        </p:txBody>
      </p:sp>
    </p:spTree>
    <p:extLst>
      <p:ext uri="{BB962C8B-B14F-4D97-AF65-F5344CB8AC3E}">
        <p14:creationId xmlns:p14="http://schemas.microsoft.com/office/powerpoint/2010/main" val="951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310F6B-1340-4878-9C59-9F55AB5CD3F3}" type="datetimeFigureOut">
              <a:rPr lang="en-US" smtClean="0"/>
              <a:t>2020-05-01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350880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10F6B-1340-4878-9C59-9F55AB5CD3F3}" type="datetimeFigureOut">
              <a:rPr lang="en-US" smtClean="0"/>
              <a:t>2020-05-01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11899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10F6B-1340-4878-9C59-9F55AB5CD3F3}" type="datetimeFigureOut">
              <a:rPr lang="en-US" smtClean="0"/>
              <a:t>2020-05-01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252897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10F6B-1340-4878-9C59-9F55AB5CD3F3}" type="datetimeFigureOut">
              <a:rPr lang="en-US" smtClean="0"/>
              <a:t>2020-05-01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9871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10F6B-1340-4878-9C59-9F55AB5CD3F3}" type="datetimeFigureOut">
              <a:rPr lang="en-US" smtClean="0"/>
              <a:t>2020-05-01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254601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310F6B-1340-4878-9C59-9F55AB5CD3F3}" type="datetimeFigureOut">
              <a:rPr lang="en-US" smtClean="0"/>
              <a:t>2020-05-01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11839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310F6B-1340-4878-9C59-9F55AB5CD3F3}" type="datetimeFigureOut">
              <a:rPr lang="en-US" smtClean="0"/>
              <a:t>2020-05-01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227411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310F6B-1340-4878-9C59-9F55AB5CD3F3}" type="datetimeFigureOut">
              <a:rPr lang="en-US" smtClean="0"/>
              <a:t>2020-05-01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253833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10F6B-1340-4878-9C59-9F55AB5CD3F3}" type="datetimeFigureOut">
              <a:rPr lang="en-US" smtClean="0"/>
              <a:t>2020-05-01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82108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10F6B-1340-4878-9C59-9F55AB5CD3F3}" type="datetimeFigureOut">
              <a:rPr lang="en-US" smtClean="0"/>
              <a:t>2020-05-01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119905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10F6B-1340-4878-9C59-9F55AB5CD3F3}" type="datetimeFigureOut">
              <a:rPr lang="en-US" smtClean="0"/>
              <a:t>2020-05-01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294089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10F6B-1340-4878-9C59-9F55AB5CD3F3}" type="datetimeFigureOut">
              <a:rPr lang="en-US" smtClean="0"/>
              <a:t>2020-05-01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B04BB-2F5D-4F05-B365-CB4C81F7B656}" type="slidenum">
              <a:rPr lang="en-US" smtClean="0"/>
              <a:t>‹#›</a:t>
            </a:fld>
            <a:endParaRPr lang="en-US"/>
          </a:p>
        </p:txBody>
      </p:sp>
    </p:spTree>
    <p:extLst>
      <p:ext uri="{BB962C8B-B14F-4D97-AF65-F5344CB8AC3E}">
        <p14:creationId xmlns:p14="http://schemas.microsoft.com/office/powerpoint/2010/main" val="3215443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E6F53E-C38B-4418-A618-7DF8A82A1332}"/>
              </a:ext>
            </a:extLst>
          </p:cNvPr>
          <p:cNvPicPr/>
          <p:nvPr/>
        </p:nvPicPr>
        <p:blipFill rotWithShape="1">
          <a:blip r:embed="rId2" cstate="print">
            <a:extLst>
              <a:ext uri="{28A0092B-C50C-407E-A947-70E740481C1C}">
                <a14:useLocalDpi xmlns:a14="http://schemas.microsoft.com/office/drawing/2010/main" val="0"/>
              </a:ext>
            </a:extLst>
          </a:blip>
          <a:srcRect l="6891" r="3352" b="3484"/>
          <a:stretch/>
        </p:blipFill>
        <p:spPr bwMode="auto">
          <a:xfrm rot="10800000">
            <a:off x="-1" y="404663"/>
            <a:ext cx="4571996" cy="6453334"/>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0175097-9B44-4A0D-8719-F12E3C793D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571995" y="404662"/>
            <a:ext cx="4572003" cy="6453337"/>
          </a:xfrm>
          <a:prstGeom prst="rect">
            <a:avLst/>
          </a:prstGeom>
          <a:noFill/>
          <a:ln>
            <a:noFill/>
          </a:ln>
        </p:spPr>
      </p:pic>
      <p:sp>
        <p:nvSpPr>
          <p:cNvPr id="4" name="Rectangle 3">
            <a:extLst>
              <a:ext uri="{FF2B5EF4-FFF2-40B4-BE49-F238E27FC236}">
                <a16:creationId xmlns:a16="http://schemas.microsoft.com/office/drawing/2014/main" id="{74F623DE-B76D-48EC-9B84-E98F613776F3}"/>
              </a:ext>
            </a:extLst>
          </p:cNvPr>
          <p:cNvSpPr/>
          <p:nvPr/>
        </p:nvSpPr>
        <p:spPr>
          <a:xfrm>
            <a:off x="2627784" y="0"/>
            <a:ext cx="4464496" cy="663195"/>
          </a:xfrm>
          <a:prstGeom prst="rect">
            <a:avLst/>
          </a:prstGeom>
        </p:spPr>
        <p:txBody>
          <a:bodyPr wrap="square">
            <a:spAutoFit/>
          </a:bodyPr>
          <a:lstStyle/>
          <a:p>
            <a:pPr algn="ctr">
              <a:lnSpc>
                <a:spcPct val="150000"/>
              </a:lnSpc>
            </a:pPr>
            <a:r>
              <a:rPr lang="en-US" sz="2800" b="1" dirty="0">
                <a:latin typeface="Algerian" panose="04020705040A02060702" pitchFamily="82" charset="0"/>
                <a:ea typeface="Times New Roman" panose="02020603050405020304" pitchFamily="18" charset="0"/>
                <a:cs typeface="Tahoma" panose="020B0604030504040204" pitchFamily="34" charset="0"/>
              </a:rPr>
              <a:t>Mid brain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93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51CF66-E46B-48EC-90AE-CBAF4B200B2E}"/>
              </a:ext>
            </a:extLst>
          </p:cNvPr>
          <p:cNvSpPr/>
          <p:nvPr/>
        </p:nvSpPr>
        <p:spPr>
          <a:xfrm>
            <a:off x="0" y="-99392"/>
            <a:ext cx="9144000" cy="1669240"/>
          </a:xfrm>
          <a:prstGeom prst="rect">
            <a:avLst/>
          </a:prstGeom>
        </p:spPr>
        <p:txBody>
          <a:bodyPr wrap="square">
            <a:spAutoFit/>
          </a:bodyPr>
          <a:lstStyle/>
          <a:p>
            <a:pPr algn="justLow">
              <a:lnSpc>
                <a:spcPct val="150000"/>
              </a:lnSpc>
            </a:pPr>
            <a:r>
              <a:rPr lang="en-US" sz="1400" b="1" u="sng" dirty="0">
                <a:latin typeface="Arial" panose="020B0604020202020204" pitchFamily="34" charset="0"/>
                <a:ea typeface="Times New Roman" panose="02020603050405020304" pitchFamily="18" charset="0"/>
              </a:rPr>
              <a:t> The connection of the superior colliculus:</a:t>
            </a:r>
            <a:endParaRPr lang="en-US" sz="1400" dirty="0">
              <a:latin typeface="Times New Roman" panose="02020603050405020304" pitchFamily="18" charset="0"/>
              <a:ea typeface="Times New Roman" panose="02020603050405020304" pitchFamily="18" charset="0"/>
            </a:endParaRPr>
          </a:p>
          <a:p>
            <a:pPr algn="justLow">
              <a:lnSpc>
                <a:spcPct val="150000"/>
              </a:lnSpc>
            </a:pPr>
            <a:r>
              <a:rPr lang="en-US" sz="1400" b="1" dirty="0">
                <a:latin typeface="Arial" panose="020B0604020202020204" pitchFamily="34" charset="0"/>
                <a:ea typeface="Times New Roman" panose="02020603050405020304" pitchFamily="18" charset="0"/>
              </a:rPr>
              <a:t>   The input is from the lateral geniculate body of the thalamus, and the output to cranial nerve nuclei of the 3</a:t>
            </a:r>
            <a:r>
              <a:rPr lang="en-US" sz="1400" b="1" baseline="30000" dirty="0">
                <a:latin typeface="Arial" panose="020B0604020202020204" pitchFamily="34" charset="0"/>
                <a:ea typeface="Times New Roman" panose="02020603050405020304" pitchFamily="18" charset="0"/>
              </a:rPr>
              <a:t>rd</a:t>
            </a:r>
            <a:r>
              <a:rPr lang="en-US" sz="1400" b="1" dirty="0">
                <a:latin typeface="Arial" panose="020B0604020202020204" pitchFamily="34" charset="0"/>
                <a:ea typeface="Times New Roman" panose="02020603050405020304" pitchFamily="18" charset="0"/>
              </a:rPr>
              <a:t>, 4</a:t>
            </a:r>
            <a:r>
              <a:rPr lang="en-US" sz="1400" b="1" baseline="30000" dirty="0">
                <a:latin typeface="Arial" panose="020B0604020202020204" pitchFamily="34" charset="0"/>
                <a:ea typeface="Times New Roman" panose="02020603050405020304" pitchFamily="18" charset="0"/>
              </a:rPr>
              <a:t>th</a:t>
            </a:r>
            <a:r>
              <a:rPr lang="en-US" sz="1400" b="1" dirty="0">
                <a:latin typeface="Arial" panose="020B0604020202020204" pitchFamily="34" charset="0"/>
                <a:ea typeface="Times New Roman" panose="02020603050405020304" pitchFamily="18" charset="0"/>
              </a:rPr>
              <a:t> and 6</a:t>
            </a:r>
            <a:r>
              <a:rPr lang="en-US" sz="1400" b="1" baseline="30000" dirty="0">
                <a:latin typeface="Arial" panose="020B0604020202020204" pitchFamily="34" charset="0"/>
                <a:ea typeface="Times New Roman" panose="02020603050405020304" pitchFamily="18" charset="0"/>
              </a:rPr>
              <a:t>th</a:t>
            </a:r>
            <a:r>
              <a:rPr lang="en-US" sz="1400" b="1" dirty="0">
                <a:latin typeface="Arial" panose="020B0604020202020204" pitchFamily="34" charset="0"/>
                <a:ea typeface="Times New Roman" panose="02020603050405020304" pitchFamily="18" charset="0"/>
              </a:rPr>
              <a:t> cranial nerves.</a:t>
            </a:r>
            <a:endParaRPr lang="en-US" sz="1400" dirty="0">
              <a:latin typeface="Times New Roman" panose="02020603050405020304" pitchFamily="18" charset="0"/>
              <a:ea typeface="Times New Roman" panose="02020603050405020304" pitchFamily="18" charset="0"/>
            </a:endParaRPr>
          </a:p>
          <a:p>
            <a:pPr algn="justLow">
              <a:lnSpc>
                <a:spcPct val="150000"/>
              </a:lnSpc>
            </a:pPr>
            <a:r>
              <a:rPr lang="en-US" sz="1400" b="1" dirty="0">
                <a:latin typeface="Arial" panose="020B0604020202020204" pitchFamily="34" charset="0"/>
                <a:ea typeface="Times New Roman" panose="02020603050405020304" pitchFamily="18" charset="0"/>
              </a:rPr>
              <a:t>  The reciprocal connection is with the spinal cord. The cerebral cortex is controlling strongly the reflex activity of the superior colliculus.</a:t>
            </a:r>
            <a:endParaRPr lang="en-US" sz="14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D8DF4B28-DBEF-41DB-9710-3DC597D59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96752"/>
            <a:ext cx="3347864" cy="5661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Midbrain - Internal Structure of Brainstem">
            <a:extLst>
              <a:ext uri="{FF2B5EF4-FFF2-40B4-BE49-F238E27FC236}">
                <a16:creationId xmlns:a16="http://schemas.microsoft.com/office/drawing/2014/main" id="{5AFC3BA2-D62C-4B5E-A82F-C345557A0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69848"/>
            <a:ext cx="5472608" cy="52881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EAD896-AD6A-422C-A294-E76EF683CAFC}"/>
              </a:ext>
            </a:extLst>
          </p:cNvPr>
          <p:cNvSpPr txBox="1"/>
          <p:nvPr/>
        </p:nvSpPr>
        <p:spPr>
          <a:xfrm>
            <a:off x="323528" y="5877272"/>
            <a:ext cx="1944216" cy="648072"/>
          </a:xfrm>
          <a:prstGeom prst="rect">
            <a:avLst/>
          </a:prstGeom>
          <a:solidFill>
            <a:schemeClr val="bg1"/>
          </a:solidFill>
        </p:spPr>
        <p:txBody>
          <a:bodyPr wrap="square" rtlCol="0">
            <a:spAutoFit/>
          </a:bodyPr>
          <a:lstStyle/>
          <a:p>
            <a:endParaRPr lang="en-US" dirty="0"/>
          </a:p>
        </p:txBody>
      </p:sp>
      <p:pic>
        <p:nvPicPr>
          <p:cNvPr id="7" name="Picture 6" descr="Sensory and cortical information flows in the SC. The superficial ...">
            <a:extLst>
              <a:ext uri="{FF2B5EF4-FFF2-40B4-BE49-F238E27FC236}">
                <a16:creationId xmlns:a16="http://schemas.microsoft.com/office/drawing/2014/main" id="{F1C493F3-48F7-4185-A0CE-BC8929428D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218990"/>
            <a:ext cx="3183596" cy="1849970"/>
          </a:xfrm>
          <a:prstGeom prst="rect">
            <a:avLst/>
          </a:prstGeom>
          <a:noFill/>
          <a:ln>
            <a:noFill/>
          </a:ln>
        </p:spPr>
      </p:pic>
    </p:spTree>
    <p:extLst>
      <p:ext uri="{BB962C8B-B14F-4D97-AF65-F5344CB8AC3E}">
        <p14:creationId xmlns:p14="http://schemas.microsoft.com/office/powerpoint/2010/main" val="208914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9B783D-A60B-4C1D-8167-34714633A569}"/>
              </a:ext>
            </a:extLst>
          </p:cNvPr>
          <p:cNvSpPr/>
          <p:nvPr/>
        </p:nvSpPr>
        <p:spPr>
          <a:xfrm>
            <a:off x="20252" y="-17338"/>
            <a:ext cx="9144000" cy="2315570"/>
          </a:xfrm>
          <a:prstGeom prst="rect">
            <a:avLst/>
          </a:prstGeom>
        </p:spPr>
        <p:txBody>
          <a:bodyPr wrap="square">
            <a:spAutoFit/>
          </a:bodyPr>
          <a:lstStyle/>
          <a:p>
            <a:pPr algn="justLow">
              <a:lnSpc>
                <a:spcPct val="150000"/>
              </a:lnSpc>
            </a:pPr>
            <a:r>
              <a:rPr lang="en-US" sz="1400" b="1" dirty="0">
                <a:latin typeface="Arial" panose="020B0604020202020204" pitchFamily="34" charset="0"/>
                <a:ea typeface="Times New Roman" panose="02020603050405020304" pitchFamily="18" charset="0"/>
              </a:rPr>
              <a:t>The functions of the superior colliculus of the mid brain:</a:t>
            </a:r>
            <a:endParaRPr lang="en-US" sz="1200" dirty="0">
              <a:latin typeface="Times New Roman" panose="02020603050405020304" pitchFamily="18" charset="0"/>
              <a:ea typeface="Times New Roman" panose="02020603050405020304" pitchFamily="18" charset="0"/>
            </a:endParaRPr>
          </a:p>
          <a:p>
            <a:pPr marL="1143000" lvl="2" indent="-228600" algn="justLow">
              <a:lnSpc>
                <a:spcPct val="150000"/>
              </a:lnSpc>
              <a:buFont typeface="+mj-lt"/>
              <a:buAutoNum type="alphaLcPeriod"/>
              <a:tabLst>
                <a:tab pos="571500" algn="l"/>
              </a:tabLst>
            </a:pPr>
            <a:r>
              <a:rPr lang="en-US" sz="1400" b="1" dirty="0">
                <a:latin typeface="Arial" panose="020B0604020202020204" pitchFamily="34" charset="0"/>
                <a:ea typeface="Times New Roman" panose="02020603050405020304" pitchFamily="18" charset="0"/>
              </a:rPr>
              <a:t>Direct the attention or direction of the gaze toward the target by rapid shifting of the direction of the gaze </a:t>
            </a:r>
            <a:r>
              <a:rPr lang="en-US" sz="1400" b="1" dirty="0" err="1">
                <a:latin typeface="Arial" panose="020B0604020202020204" pitchFamily="34" charset="0"/>
                <a:ea typeface="Times New Roman" panose="02020603050405020304" pitchFamily="18" charset="0"/>
              </a:rPr>
              <a:t>reflexly</a:t>
            </a:r>
            <a:r>
              <a:rPr lang="en-US" sz="1400" b="1" dirty="0">
                <a:latin typeface="Arial" panose="020B0604020202020204" pitchFamily="34" charset="0"/>
                <a:ea typeface="Times New Roman" panose="02020603050405020304" pitchFamily="18" charset="0"/>
              </a:rPr>
              <a:t> that strongly controlled or affected by the cerebral cortex input to the superior colliculus.</a:t>
            </a:r>
            <a:endParaRPr lang="en-US" sz="1200" dirty="0">
              <a:latin typeface="Times New Roman" panose="02020603050405020304" pitchFamily="18" charset="0"/>
              <a:ea typeface="Times New Roman" panose="02020603050405020304" pitchFamily="18" charset="0"/>
            </a:endParaRPr>
          </a:p>
          <a:p>
            <a:pPr marL="1143000" lvl="2" indent="-228600" algn="justLow">
              <a:lnSpc>
                <a:spcPct val="150000"/>
              </a:lnSpc>
              <a:buFont typeface="+mj-lt"/>
              <a:buAutoNum type="alphaLcPeriod"/>
              <a:tabLst>
                <a:tab pos="571500" algn="l"/>
              </a:tabLst>
            </a:pPr>
            <a:r>
              <a:rPr lang="en-US" sz="1400" b="1" dirty="0">
                <a:latin typeface="Arial" panose="020B0604020202020204" pitchFamily="34" charset="0"/>
                <a:ea typeface="Times New Roman" panose="02020603050405020304" pitchFamily="18" charset="0"/>
              </a:rPr>
              <a:t>Responsible for follow up of the object in the visual field.</a:t>
            </a:r>
            <a:endParaRPr lang="en-US" sz="1200" dirty="0">
              <a:latin typeface="Times New Roman" panose="02020603050405020304" pitchFamily="18" charset="0"/>
              <a:ea typeface="Times New Roman" panose="02020603050405020304" pitchFamily="18" charset="0"/>
            </a:endParaRPr>
          </a:p>
          <a:p>
            <a:pPr marL="1143000" lvl="2" indent="-228600" algn="justLow">
              <a:lnSpc>
                <a:spcPct val="150000"/>
              </a:lnSpc>
              <a:buFont typeface="+mj-lt"/>
              <a:buAutoNum type="alphaLcPeriod"/>
              <a:tabLst>
                <a:tab pos="571500" algn="l"/>
              </a:tabLst>
            </a:pPr>
            <a:r>
              <a:rPr lang="en-US" sz="1400" b="1" dirty="0">
                <a:latin typeface="Arial" panose="020B0604020202020204" pitchFamily="34" charset="0"/>
                <a:ea typeface="Times New Roman" panose="02020603050405020304" pitchFamily="18" charset="0"/>
              </a:rPr>
              <a:t>It directs the attention or the direction of the head toward the source of the cutaneous stimuli.</a:t>
            </a:r>
            <a:endParaRPr lang="en-US" sz="1200" dirty="0">
              <a:effectLst/>
              <a:latin typeface="Times New Roman" panose="02020603050405020304" pitchFamily="18" charset="0"/>
              <a:ea typeface="Times New Roman" panose="02020603050405020304" pitchFamily="18" charset="0"/>
            </a:endParaRPr>
          </a:p>
        </p:txBody>
      </p:sp>
      <p:pic>
        <p:nvPicPr>
          <p:cNvPr id="1030" name="Picture 6" descr="What is the structure and function of the superior colliculus ...">
            <a:extLst>
              <a:ext uri="{FF2B5EF4-FFF2-40B4-BE49-F238E27FC236}">
                <a16:creationId xmlns:a16="http://schemas.microsoft.com/office/drawing/2014/main" id="{E70AE07D-CF3A-47AB-A74A-4D4861A33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755" y="1988840"/>
            <a:ext cx="4464497" cy="4834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ensory and cortical information flows in the SC. The superficial ...">
            <a:extLst>
              <a:ext uri="{FF2B5EF4-FFF2-40B4-BE49-F238E27FC236}">
                <a16:creationId xmlns:a16="http://schemas.microsoft.com/office/drawing/2014/main" id="{A999DCBB-474B-4194-A22C-3C411C8227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252" y="2298232"/>
            <a:ext cx="4551748" cy="4559768"/>
          </a:xfrm>
          <a:prstGeom prst="rect">
            <a:avLst/>
          </a:prstGeom>
          <a:noFill/>
          <a:ln>
            <a:noFill/>
          </a:ln>
        </p:spPr>
      </p:pic>
    </p:spTree>
    <p:extLst>
      <p:ext uri="{BB962C8B-B14F-4D97-AF65-F5344CB8AC3E}">
        <p14:creationId xmlns:p14="http://schemas.microsoft.com/office/powerpoint/2010/main" val="87008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2083AB-9E79-493D-A38C-FF856DEFC111}"/>
              </a:ext>
            </a:extLst>
          </p:cNvPr>
          <p:cNvSpPr/>
          <p:nvPr/>
        </p:nvSpPr>
        <p:spPr>
          <a:xfrm>
            <a:off x="0" y="62757"/>
            <a:ext cx="9144000" cy="3366243"/>
          </a:xfrm>
          <a:prstGeom prst="rect">
            <a:avLst/>
          </a:prstGeom>
        </p:spPr>
        <p:txBody>
          <a:bodyPr wrap="square">
            <a:spAutoFit/>
          </a:bodyPr>
          <a:lstStyle/>
          <a:p>
            <a:pPr lvl="0" algn="justLow">
              <a:lnSpc>
                <a:spcPct val="150000"/>
              </a:lnSpc>
              <a:tabLst>
                <a:tab pos="552450" algn="l"/>
              </a:tabLst>
            </a:pPr>
            <a:r>
              <a:rPr lang="en-US" b="1" dirty="0">
                <a:latin typeface="Arial" panose="020B0604020202020204" pitchFamily="34" charset="0"/>
                <a:ea typeface="Times New Roman" panose="02020603050405020304" pitchFamily="18" charset="0"/>
              </a:rPr>
              <a:t>2. At this level, the tegmentum contains cranial nerve nucleus of the oculomotor (3</a:t>
            </a:r>
            <a:r>
              <a:rPr lang="en-US" b="1" baseline="30000" dirty="0">
                <a:latin typeface="Arial" panose="020B0604020202020204" pitchFamily="34" charset="0"/>
                <a:ea typeface="Times New Roman" panose="02020603050405020304" pitchFamily="18" charset="0"/>
              </a:rPr>
              <a:t>rd</a:t>
            </a:r>
            <a:r>
              <a:rPr lang="en-US" b="1" dirty="0">
                <a:latin typeface="Arial" panose="020B0604020202020204" pitchFamily="34" charset="0"/>
                <a:ea typeface="Times New Roman" panose="02020603050405020304" pitchFamily="18" charset="0"/>
              </a:rPr>
              <a:t>) nerve. This nucleus has two important groups: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lphaLcPeriod"/>
              <a:tabLst>
                <a:tab pos="552450" algn="l"/>
              </a:tabLst>
            </a:pPr>
            <a:r>
              <a:rPr lang="en-US" b="1" dirty="0">
                <a:latin typeface="Arial" panose="020B0604020202020204" pitchFamily="34" charset="0"/>
                <a:ea typeface="Times New Roman" panose="02020603050405020304" pitchFamily="18" charset="0"/>
              </a:rPr>
              <a:t>General somatic nucleus for innervation of the extra ocular muscles except lateral rectus and superior oblique.</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lphaLcPeriod"/>
              <a:tabLst>
                <a:tab pos="552450" algn="l"/>
              </a:tabLst>
            </a:pPr>
            <a:r>
              <a:rPr lang="en-US" b="1" dirty="0">
                <a:latin typeface="Arial" panose="020B0604020202020204" pitchFamily="34" charset="0"/>
                <a:ea typeface="Times New Roman" panose="02020603050405020304" pitchFamily="18" charset="0"/>
              </a:rPr>
              <a:t>Parasympathetic nucleus for supplying two muscles inside the eyeball; these are the sphincter pupillae and ciliary muscle (that responsible for accommodation). This nucleus also is called Edinger- Westphal nucleus or called accessory oculomotor nucleus.</a:t>
            </a:r>
            <a:endParaRPr lang="en-US" sz="16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539EED2D-FE24-4A9B-90F2-92A1FA62B360}"/>
              </a:ext>
            </a:extLst>
          </p:cNvPr>
          <p:cNvPicPr/>
          <p:nvPr/>
        </p:nvPicPr>
        <p:blipFill rotWithShape="1">
          <a:blip r:embed="rId2">
            <a:extLst>
              <a:ext uri="{28A0092B-C50C-407E-A947-70E740481C1C}">
                <a14:useLocalDpi xmlns:a14="http://schemas.microsoft.com/office/drawing/2010/main" val="0"/>
              </a:ext>
            </a:extLst>
          </a:blip>
          <a:srcRect r="2073" b="5176"/>
          <a:stretch/>
        </p:blipFill>
        <p:spPr bwMode="auto">
          <a:xfrm>
            <a:off x="827584" y="3428999"/>
            <a:ext cx="7200800" cy="33662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971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D92840-B577-496C-A2B3-A6C531A97932}"/>
              </a:ext>
            </a:extLst>
          </p:cNvPr>
          <p:cNvSpPr/>
          <p:nvPr/>
        </p:nvSpPr>
        <p:spPr>
          <a:xfrm>
            <a:off x="0" y="-8526"/>
            <a:ext cx="9144000" cy="1288751"/>
          </a:xfrm>
          <a:prstGeom prst="rect">
            <a:avLst/>
          </a:prstGeom>
        </p:spPr>
        <p:txBody>
          <a:bodyPr wrap="square">
            <a:spAutoFit/>
          </a:bodyPr>
          <a:lstStyle/>
          <a:p>
            <a:pPr lvl="0" algn="justLow">
              <a:lnSpc>
                <a:spcPct val="150000"/>
              </a:lnSpc>
              <a:tabLst>
                <a:tab pos="552450" algn="l"/>
              </a:tabLst>
            </a:pPr>
            <a:r>
              <a:rPr lang="en-US" b="1" dirty="0">
                <a:latin typeface="Arial" panose="020B0604020202020204" pitchFamily="34" charset="0"/>
                <a:ea typeface="Times New Roman" panose="02020603050405020304" pitchFamily="18" charset="0"/>
              </a:rPr>
              <a:t>3. Red nucleus which has red color in fresh section. It has the following functions: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lphaLcPeriod"/>
              <a:tabLst>
                <a:tab pos="552450" algn="l"/>
              </a:tabLst>
            </a:pPr>
            <a:r>
              <a:rPr lang="en-US" b="1" dirty="0">
                <a:latin typeface="Arial" panose="020B0604020202020204" pitchFamily="34" charset="0"/>
                <a:ea typeface="Times New Roman" panose="02020603050405020304" pitchFamily="18" charset="0"/>
              </a:rPr>
              <a:t>Alternative pathway for corticospinal tract.</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lphaLcPeriod"/>
              <a:tabLst>
                <a:tab pos="552450" algn="l"/>
              </a:tabLst>
            </a:pPr>
            <a:r>
              <a:rPr lang="en-US" b="1" dirty="0">
                <a:latin typeface="Arial" panose="020B0604020202020204" pitchFamily="34" charset="0"/>
                <a:ea typeface="Times New Roman" panose="02020603050405020304" pitchFamily="18" charset="0"/>
              </a:rPr>
              <a:t>Coordination of the movement through its connection with the cerebellum.</a:t>
            </a:r>
            <a:endParaRPr lang="en-US" sz="1600" dirty="0">
              <a:effectLst/>
              <a:latin typeface="Times New Roman" panose="02020603050405020304" pitchFamily="18" charset="0"/>
              <a:ea typeface="Times New Roman" panose="02020603050405020304" pitchFamily="18" charset="0"/>
            </a:endParaRPr>
          </a:p>
        </p:txBody>
      </p:sp>
      <p:pic>
        <p:nvPicPr>
          <p:cNvPr id="3" name="Picture 2" descr="Introduction, Methods, Results">
            <a:extLst>
              <a:ext uri="{FF2B5EF4-FFF2-40B4-BE49-F238E27FC236}">
                <a16:creationId xmlns:a16="http://schemas.microsoft.com/office/drawing/2014/main" id="{458C54FB-BCC2-4A0C-88C5-C2D18A9E4F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20" y="1280224"/>
            <a:ext cx="4782304" cy="5577775"/>
          </a:xfrm>
          <a:prstGeom prst="rect">
            <a:avLst/>
          </a:prstGeom>
          <a:noFill/>
          <a:ln>
            <a:noFill/>
          </a:ln>
        </p:spPr>
      </p:pic>
      <p:pic>
        <p:nvPicPr>
          <p:cNvPr id="4" name="Picture 3" descr="Connections of Cerebellar Nuclei: Afferents and Efferents">
            <a:extLst>
              <a:ext uri="{FF2B5EF4-FFF2-40B4-BE49-F238E27FC236}">
                <a16:creationId xmlns:a16="http://schemas.microsoft.com/office/drawing/2014/main" id="{1EE9926F-4EA0-4EB0-8460-5F4950F254AF}"/>
              </a:ext>
            </a:extLst>
          </p:cNvPr>
          <p:cNvPicPr/>
          <p:nvPr/>
        </p:nvPicPr>
        <p:blipFill rotWithShape="1">
          <a:blip r:embed="rId3">
            <a:extLst>
              <a:ext uri="{28A0092B-C50C-407E-A947-70E740481C1C}">
                <a14:useLocalDpi xmlns:a14="http://schemas.microsoft.com/office/drawing/2010/main" val="0"/>
              </a:ext>
            </a:extLst>
          </a:blip>
          <a:srcRect t="3548" b="8782"/>
          <a:stretch/>
        </p:blipFill>
        <p:spPr bwMode="auto">
          <a:xfrm>
            <a:off x="4788024" y="1280224"/>
            <a:ext cx="4350256" cy="54611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311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7E04B4-6BCD-48A8-968E-44FCE9AD2B04}"/>
              </a:ext>
            </a:extLst>
          </p:cNvPr>
          <p:cNvSpPr/>
          <p:nvPr/>
        </p:nvSpPr>
        <p:spPr>
          <a:xfrm>
            <a:off x="0" y="0"/>
            <a:ext cx="9144000" cy="1288751"/>
          </a:xfrm>
          <a:prstGeom prst="rect">
            <a:avLst/>
          </a:prstGeom>
        </p:spPr>
        <p:txBody>
          <a:bodyPr wrap="square">
            <a:spAutoFit/>
          </a:bodyPr>
          <a:lstStyle/>
          <a:p>
            <a:pPr lvl="0" algn="justLow">
              <a:lnSpc>
                <a:spcPct val="150000"/>
              </a:lnSpc>
              <a:tabLst>
                <a:tab pos="552450" algn="l"/>
              </a:tabLst>
            </a:pPr>
            <a:r>
              <a:rPr lang="en-US" b="1" dirty="0">
                <a:latin typeface="Arial" panose="020B0604020202020204" pitchFamily="34" charset="0"/>
                <a:ea typeface="Times New Roman" panose="02020603050405020304" pitchFamily="18" charset="0"/>
              </a:rPr>
              <a:t>4. Ventral tegmental area of </a:t>
            </a:r>
            <a:r>
              <a:rPr lang="en-US" b="1" dirty="0" err="1">
                <a:latin typeface="Arial" panose="020B0604020202020204" pitchFamily="34" charset="0"/>
                <a:ea typeface="Times New Roman" panose="02020603050405020304" pitchFamily="18" charset="0"/>
              </a:rPr>
              <a:t>Tasi</a:t>
            </a:r>
            <a:r>
              <a:rPr lang="en-US" b="1" dirty="0">
                <a:latin typeface="Arial" panose="020B0604020202020204" pitchFamily="34" charset="0"/>
                <a:ea typeface="Times New Roman" panose="02020603050405020304" pitchFamily="18" charset="0"/>
              </a:rPr>
              <a:t> which is situated between the red nucleus and the substantia </a:t>
            </a:r>
            <a:r>
              <a:rPr lang="en-US" b="1" dirty="0" err="1">
                <a:latin typeface="Arial" panose="020B0604020202020204" pitchFamily="34" charset="0"/>
                <a:ea typeface="Times New Roman" panose="02020603050405020304" pitchFamily="18" charset="0"/>
              </a:rPr>
              <a:t>nigra</a:t>
            </a:r>
            <a:r>
              <a:rPr lang="en-US" b="1" dirty="0">
                <a:latin typeface="Arial" panose="020B0604020202020204" pitchFamily="34" charset="0"/>
                <a:ea typeface="Times New Roman" panose="02020603050405020304" pitchFamily="18" charset="0"/>
              </a:rPr>
              <a:t>. This </a:t>
            </a:r>
            <a:r>
              <a:rPr lang="en-US" b="1" dirty="0" err="1">
                <a:latin typeface="Arial" panose="020B0604020202020204" pitchFamily="34" charset="0"/>
                <a:ea typeface="Times New Roman" panose="02020603050405020304" pitchFamily="18" charset="0"/>
              </a:rPr>
              <a:t>Tasi</a:t>
            </a:r>
            <a:r>
              <a:rPr lang="en-US" b="1" dirty="0">
                <a:latin typeface="Arial" panose="020B0604020202020204" pitchFamily="34" charset="0"/>
                <a:ea typeface="Times New Roman" panose="02020603050405020304" pitchFamily="18" charset="0"/>
              </a:rPr>
              <a:t> area contains dopamine. Some studies were showed an increase in the dopamine level in this area in schizophrenic patients.</a:t>
            </a:r>
            <a:endParaRPr lang="en-US" sz="16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CC2EC27A-7A7E-4308-BC78-DB9E58D86A67}"/>
              </a:ext>
            </a:extLst>
          </p:cNvPr>
          <p:cNvPicPr/>
          <p:nvPr/>
        </p:nvPicPr>
        <p:blipFill>
          <a:blip r:embed="rId2"/>
          <a:stretch>
            <a:fillRect/>
          </a:stretch>
        </p:blipFill>
        <p:spPr>
          <a:xfrm>
            <a:off x="0" y="1288750"/>
            <a:ext cx="9144000" cy="5569250"/>
          </a:xfrm>
          <a:prstGeom prst="rect">
            <a:avLst/>
          </a:prstGeom>
        </p:spPr>
      </p:pic>
    </p:spTree>
    <p:extLst>
      <p:ext uri="{BB962C8B-B14F-4D97-AF65-F5344CB8AC3E}">
        <p14:creationId xmlns:p14="http://schemas.microsoft.com/office/powerpoint/2010/main" val="24325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6A9374-A0F5-48E9-AE68-48AD6DF10C98}"/>
              </a:ext>
            </a:extLst>
          </p:cNvPr>
          <p:cNvSpPr/>
          <p:nvPr/>
        </p:nvSpPr>
        <p:spPr>
          <a:xfrm>
            <a:off x="0" y="0"/>
            <a:ext cx="9144000" cy="457754"/>
          </a:xfrm>
          <a:prstGeom prst="rect">
            <a:avLst/>
          </a:prstGeom>
        </p:spPr>
        <p:txBody>
          <a:bodyPr wrap="square">
            <a:spAutoFit/>
          </a:bodyPr>
          <a:lstStyle/>
          <a:p>
            <a:pPr lvl="0" algn="justLow">
              <a:lnSpc>
                <a:spcPct val="150000"/>
              </a:lnSpc>
              <a:tabLst>
                <a:tab pos="552450" algn="l"/>
              </a:tabLst>
            </a:pPr>
            <a:r>
              <a:rPr lang="en-US" b="1" dirty="0">
                <a:latin typeface="Arial" panose="020B0604020202020204" pitchFamily="34" charset="0"/>
                <a:ea typeface="Times New Roman" panose="02020603050405020304" pitchFamily="18" charset="0"/>
              </a:rPr>
              <a:t>5. Substantia </a:t>
            </a:r>
            <a:r>
              <a:rPr lang="en-US" b="1" dirty="0" err="1">
                <a:latin typeface="Arial" panose="020B0604020202020204" pitchFamily="34" charset="0"/>
                <a:ea typeface="Times New Roman" panose="02020603050405020304" pitchFamily="18" charset="0"/>
              </a:rPr>
              <a:t>nigra</a:t>
            </a:r>
            <a:r>
              <a:rPr lang="en-US" b="1" dirty="0">
                <a:latin typeface="Arial" panose="020B0604020202020204" pitchFamily="34" charset="0"/>
                <a:ea typeface="Times New Roman" panose="02020603050405020304" pitchFamily="18" charset="0"/>
              </a:rPr>
              <a:t> also presents at this level.</a:t>
            </a:r>
            <a:endParaRPr lang="en-US" sz="16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BC2FB219-482B-4E53-A1FD-C9B4287888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036496" cy="6237312"/>
          </a:xfrm>
          <a:prstGeom prst="rect">
            <a:avLst/>
          </a:prstGeom>
          <a:noFill/>
          <a:ln>
            <a:noFill/>
          </a:ln>
        </p:spPr>
      </p:pic>
    </p:spTree>
    <p:extLst>
      <p:ext uri="{BB962C8B-B14F-4D97-AF65-F5344CB8AC3E}">
        <p14:creationId xmlns:p14="http://schemas.microsoft.com/office/powerpoint/2010/main" val="339058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B0000A-A581-4CC9-AC5E-BFFDC7D4D957}"/>
              </a:ext>
            </a:extLst>
          </p:cNvPr>
          <p:cNvSpPr/>
          <p:nvPr/>
        </p:nvSpPr>
        <p:spPr>
          <a:xfrm>
            <a:off x="0" y="0"/>
            <a:ext cx="9144000" cy="2038571"/>
          </a:xfrm>
          <a:prstGeom prst="rect">
            <a:avLst/>
          </a:prstGeom>
        </p:spPr>
        <p:txBody>
          <a:bodyPr wrap="square">
            <a:spAutoFit/>
          </a:bodyPr>
          <a:lstStyle/>
          <a:p>
            <a:pPr marL="323850" algn="justLow">
              <a:lnSpc>
                <a:spcPct val="150000"/>
              </a:lnSpc>
            </a:pPr>
            <a:r>
              <a:rPr lang="en-US" sz="1600" b="1" dirty="0">
                <a:latin typeface="Arial" panose="020B0604020202020204" pitchFamily="34" charset="0"/>
                <a:ea typeface="Times New Roman" panose="02020603050405020304" pitchFamily="18" charset="0"/>
              </a:rPr>
              <a:t>The crus cerebri or the cerebral peduncle:</a:t>
            </a:r>
            <a:endParaRPr lang="en-US" sz="1200" dirty="0">
              <a:latin typeface="Times New Roman" panose="02020603050405020304" pitchFamily="18" charset="0"/>
              <a:ea typeface="Times New Roman" panose="02020603050405020304" pitchFamily="18" charset="0"/>
            </a:endParaRPr>
          </a:p>
          <a:p>
            <a:pPr marL="323850" algn="justLow">
              <a:lnSpc>
                <a:spcPct val="150000"/>
              </a:lnSpc>
            </a:pPr>
            <a:r>
              <a:rPr lang="en-US" sz="1400" b="1" dirty="0">
                <a:latin typeface="Arial" panose="020B0604020202020204" pitchFamily="34" charset="0"/>
                <a:ea typeface="Times New Roman" panose="02020603050405020304" pitchFamily="18" charset="0"/>
              </a:rPr>
              <a:t>  It is situated ventral to tegmental region and it is composed of large bundles of white matter. These fibers have the following arrangements:</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1066800" algn="l"/>
              </a:tabLst>
            </a:pPr>
            <a:r>
              <a:rPr lang="en-US" sz="1400" b="1" dirty="0">
                <a:latin typeface="Arial" panose="020B0604020202020204" pitchFamily="34" charset="0"/>
                <a:ea typeface="Times New Roman" panose="02020603050405020304" pitchFamily="18" charset="0"/>
              </a:rPr>
              <a:t>The lateral 1/5</a:t>
            </a:r>
            <a:r>
              <a:rPr lang="en-US" sz="1400" b="1" baseline="30000" dirty="0">
                <a:latin typeface="Arial" panose="020B0604020202020204" pitchFamily="34" charset="0"/>
                <a:ea typeface="Times New Roman" panose="02020603050405020304" pitchFamily="18" charset="0"/>
              </a:rPr>
              <a:t>th</a:t>
            </a:r>
            <a:r>
              <a:rPr lang="en-US" sz="1400" b="1" dirty="0">
                <a:latin typeface="Arial" panose="020B0604020202020204" pitchFamily="34" charset="0"/>
                <a:ea typeface="Times New Roman" panose="02020603050405020304" pitchFamily="18" charset="0"/>
              </a:rPr>
              <a:t> of fibers is occupied by the </a:t>
            </a:r>
            <a:r>
              <a:rPr lang="en-US" sz="1400" b="1" dirty="0" err="1">
                <a:latin typeface="Arial" panose="020B0604020202020204" pitchFamily="34" charset="0"/>
                <a:ea typeface="Times New Roman" panose="02020603050405020304" pitchFamily="18" charset="0"/>
              </a:rPr>
              <a:t>temporopontine</a:t>
            </a:r>
            <a:r>
              <a:rPr lang="en-US" sz="1400" b="1" dirty="0">
                <a:latin typeface="Arial" panose="020B0604020202020204" pitchFamily="34" charset="0"/>
                <a:ea typeface="Times New Roman" panose="02020603050405020304" pitchFamily="18" charset="0"/>
              </a:rPr>
              <a:t> (corticopontine) fibers.</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1066800" algn="l"/>
              </a:tabLst>
            </a:pPr>
            <a:r>
              <a:rPr lang="en-US" sz="1400" b="1" dirty="0">
                <a:latin typeface="Arial" panose="020B0604020202020204" pitchFamily="34" charset="0"/>
                <a:ea typeface="Times New Roman" panose="02020603050405020304" pitchFamily="18" charset="0"/>
              </a:rPr>
              <a:t>The middle 3/5</a:t>
            </a:r>
            <a:r>
              <a:rPr lang="en-US" sz="1400" b="1" baseline="30000" dirty="0">
                <a:latin typeface="Arial" panose="020B0604020202020204" pitchFamily="34" charset="0"/>
                <a:ea typeface="Times New Roman" panose="02020603050405020304" pitchFamily="18" charset="0"/>
              </a:rPr>
              <a:t>th</a:t>
            </a:r>
            <a:r>
              <a:rPr lang="en-US" sz="1400" b="1" dirty="0">
                <a:latin typeface="Arial" panose="020B0604020202020204" pitchFamily="34" charset="0"/>
                <a:ea typeface="Times New Roman" panose="02020603050405020304" pitchFamily="18" charset="0"/>
              </a:rPr>
              <a:t> of fibers is made up of </a:t>
            </a:r>
            <a:r>
              <a:rPr lang="en-US" sz="1400" b="1" dirty="0" err="1">
                <a:latin typeface="Arial" panose="020B0604020202020204" pitchFamily="34" charset="0"/>
                <a:ea typeface="Times New Roman" panose="02020603050405020304" pitchFamily="18" charset="0"/>
              </a:rPr>
              <a:t>corticonuclear</a:t>
            </a:r>
            <a:r>
              <a:rPr lang="en-US" sz="1400" b="1" dirty="0">
                <a:latin typeface="Arial" panose="020B0604020202020204" pitchFamily="34" charset="0"/>
                <a:ea typeface="Times New Roman" panose="02020603050405020304" pitchFamily="18" charset="0"/>
              </a:rPr>
              <a:t> and corticospinal fibers (pyramidal fibers).</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1066800" algn="l"/>
              </a:tabLst>
            </a:pPr>
            <a:r>
              <a:rPr lang="en-US" sz="1400" b="1" dirty="0">
                <a:latin typeface="Arial" panose="020B0604020202020204" pitchFamily="34" charset="0"/>
                <a:ea typeface="Times New Roman" panose="02020603050405020304" pitchFamily="18" charset="0"/>
              </a:rPr>
              <a:t>The medial 1/5</a:t>
            </a:r>
            <a:r>
              <a:rPr lang="en-US" sz="1400" b="1" baseline="30000" dirty="0">
                <a:latin typeface="Arial" panose="020B0604020202020204" pitchFamily="34" charset="0"/>
                <a:ea typeface="Times New Roman" panose="02020603050405020304" pitchFamily="18" charset="0"/>
              </a:rPr>
              <a:t>th</a:t>
            </a:r>
            <a:r>
              <a:rPr lang="en-US" sz="1400" b="1" dirty="0">
                <a:latin typeface="Arial" panose="020B0604020202020204" pitchFamily="34" charset="0"/>
                <a:ea typeface="Times New Roman" panose="02020603050405020304" pitchFamily="18" charset="0"/>
              </a:rPr>
              <a:t> of fibers is made up of </a:t>
            </a:r>
            <a:r>
              <a:rPr lang="en-US" sz="1400" b="1" dirty="0" err="1">
                <a:latin typeface="Arial" panose="020B0604020202020204" pitchFamily="34" charset="0"/>
                <a:ea typeface="Times New Roman" panose="02020603050405020304" pitchFamily="18" charset="0"/>
              </a:rPr>
              <a:t>frontopontine</a:t>
            </a:r>
            <a:r>
              <a:rPr lang="en-US" sz="1400" b="1">
                <a:latin typeface="Arial" panose="020B0604020202020204" pitchFamily="34" charset="0"/>
                <a:ea typeface="Times New Roman" panose="02020603050405020304" pitchFamily="18" charset="0"/>
              </a:rPr>
              <a:t> (corticopontine) </a:t>
            </a:r>
            <a:r>
              <a:rPr lang="en-US" sz="1400" b="1" dirty="0">
                <a:latin typeface="Arial" panose="020B0604020202020204" pitchFamily="34" charset="0"/>
                <a:ea typeface="Times New Roman" panose="02020603050405020304" pitchFamily="18" charset="0"/>
              </a:rPr>
              <a:t>fibers.</a:t>
            </a:r>
            <a:endParaRPr lang="en-US"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41CC7FE1-3509-4FD9-9947-7292173C70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2038570"/>
            <a:ext cx="9144000" cy="4819429"/>
          </a:xfrm>
          <a:prstGeom prst="rect">
            <a:avLst/>
          </a:prstGeom>
          <a:noFill/>
          <a:ln>
            <a:noFill/>
          </a:ln>
        </p:spPr>
      </p:pic>
    </p:spTree>
    <p:extLst>
      <p:ext uri="{BB962C8B-B14F-4D97-AF65-F5344CB8AC3E}">
        <p14:creationId xmlns:p14="http://schemas.microsoft.com/office/powerpoint/2010/main" val="209140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9C4C5B-25DD-4FAA-8E37-56909D4A87FB}"/>
              </a:ext>
            </a:extLst>
          </p:cNvPr>
          <p:cNvSpPr/>
          <p:nvPr/>
        </p:nvSpPr>
        <p:spPr>
          <a:xfrm>
            <a:off x="0" y="-99392"/>
            <a:ext cx="9144000" cy="1704249"/>
          </a:xfrm>
          <a:prstGeom prst="rect">
            <a:avLst/>
          </a:prstGeom>
        </p:spPr>
        <p:txBody>
          <a:bodyPr wrap="square">
            <a:spAutoFit/>
          </a:bodyPr>
          <a:lstStyle/>
          <a:p>
            <a:pPr algn="justLow">
              <a:lnSpc>
                <a:spcPct val="150000"/>
              </a:lnSpc>
            </a:pPr>
            <a:r>
              <a:rPr lang="en-US" b="1" dirty="0">
                <a:latin typeface="Arial" panose="020B0604020202020204" pitchFamily="34" charset="0"/>
                <a:ea typeface="Times New Roman" panose="02020603050405020304" pitchFamily="18" charset="0"/>
              </a:rPr>
              <a:t>The regions of the mid brain:</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466725" algn="l"/>
              </a:tabLst>
            </a:pPr>
            <a:r>
              <a:rPr lang="en-US" b="1" dirty="0">
                <a:latin typeface="Arial" panose="020B0604020202020204" pitchFamily="34" charset="0"/>
                <a:ea typeface="Times New Roman" panose="02020603050405020304" pitchFamily="18" charset="0"/>
              </a:rPr>
              <a:t>The tectum which is dorsal to the cerebral aqueduct.</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466725" algn="l"/>
              </a:tabLst>
            </a:pPr>
            <a:r>
              <a:rPr lang="en-US" b="1" dirty="0">
                <a:latin typeface="Arial" panose="020B0604020202020204" pitchFamily="34" charset="0"/>
                <a:ea typeface="Times New Roman" panose="02020603050405020304" pitchFamily="18" charset="0"/>
              </a:rPr>
              <a:t>The tegmentum which is ventral to the cerebral aqueduct.</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466725" algn="l"/>
              </a:tabLst>
            </a:pPr>
            <a:r>
              <a:rPr lang="en-US" b="1" dirty="0">
                <a:latin typeface="Arial" panose="020B0604020202020204" pitchFamily="34" charset="0"/>
                <a:ea typeface="Times New Roman" panose="02020603050405020304" pitchFamily="18" charset="0"/>
              </a:rPr>
              <a:t>The crus cerebri or the cerebral peduncle which are ventral to tegmentum.</a:t>
            </a:r>
            <a:endParaRPr lang="en-US" sz="16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75355E17-C50D-46E3-B335-DDED62873E0F}"/>
              </a:ext>
            </a:extLst>
          </p:cNvPr>
          <p:cNvSpPr/>
          <p:nvPr/>
        </p:nvSpPr>
        <p:spPr>
          <a:xfrm>
            <a:off x="0" y="6211669"/>
            <a:ext cx="9144000" cy="646331"/>
          </a:xfrm>
          <a:prstGeom prst="rect">
            <a:avLst/>
          </a:prstGeom>
        </p:spPr>
        <p:txBody>
          <a:bodyPr wrap="square">
            <a:spAutoFit/>
          </a:bodyPr>
          <a:lstStyle/>
          <a:p>
            <a:r>
              <a:rPr lang="en-US" b="1" dirty="0">
                <a:latin typeface="Arial" panose="020B0604020202020204" pitchFamily="34" charset="0"/>
                <a:ea typeface="Times New Roman" panose="02020603050405020304" pitchFamily="18" charset="0"/>
              </a:rPr>
              <a:t> At the </a:t>
            </a:r>
            <a:r>
              <a:rPr lang="en-US" b="1" dirty="0" err="1">
                <a:latin typeface="Arial" panose="020B0604020202020204" pitchFamily="34" charset="0"/>
                <a:ea typeface="Times New Roman" panose="02020603050405020304" pitchFamily="18" charset="0"/>
              </a:rPr>
              <a:t>tectal</a:t>
            </a:r>
            <a:r>
              <a:rPr lang="en-US" b="1" dirty="0">
                <a:latin typeface="Arial" panose="020B0604020202020204" pitchFamily="34" charset="0"/>
                <a:ea typeface="Times New Roman" panose="02020603050405020304" pitchFamily="18" charset="0"/>
              </a:rPr>
              <a:t> region of the mid brain, there are two pairs of rounded structures which are called the colliculi. Two superior and two inferior colliculi.</a:t>
            </a:r>
            <a:endParaRPr lang="en-US" dirty="0"/>
          </a:p>
        </p:txBody>
      </p:sp>
      <p:pic>
        <p:nvPicPr>
          <p:cNvPr id="4" name="Picture 3" descr="Easy Notes On 【Midbrain】Learn in Just 4 Minutes! – Earth's Lab">
            <a:extLst>
              <a:ext uri="{FF2B5EF4-FFF2-40B4-BE49-F238E27FC236}">
                <a16:creationId xmlns:a16="http://schemas.microsoft.com/office/drawing/2014/main" id="{1FB28C16-E683-45A5-868E-23C8A816FC64}"/>
              </a:ext>
            </a:extLst>
          </p:cNvPr>
          <p:cNvPicPr/>
          <p:nvPr/>
        </p:nvPicPr>
        <p:blipFill rotWithShape="1">
          <a:blip r:embed="rId2">
            <a:extLst>
              <a:ext uri="{28A0092B-C50C-407E-A947-70E740481C1C}">
                <a14:useLocalDpi xmlns:a14="http://schemas.microsoft.com/office/drawing/2010/main" val="0"/>
              </a:ext>
            </a:extLst>
          </a:blip>
          <a:srcRect l="5502" b="4132"/>
          <a:stretch/>
        </p:blipFill>
        <p:spPr bwMode="auto">
          <a:xfrm>
            <a:off x="34785" y="1605637"/>
            <a:ext cx="4537215" cy="4416431"/>
          </a:xfrm>
          <a:prstGeom prst="rect">
            <a:avLst/>
          </a:prstGeom>
          <a:noFill/>
          <a:ln>
            <a:noFill/>
          </a:ln>
        </p:spPr>
      </p:pic>
      <p:pic>
        <p:nvPicPr>
          <p:cNvPr id="5" name="Picture 4" descr="The Midbrain - Internal Structure of Brainstem">
            <a:extLst>
              <a:ext uri="{FF2B5EF4-FFF2-40B4-BE49-F238E27FC236}">
                <a16:creationId xmlns:a16="http://schemas.microsoft.com/office/drawing/2014/main" id="{FCF98CB6-7095-4A25-93F1-FB3C07C32246}"/>
              </a:ext>
            </a:extLst>
          </p:cNvPr>
          <p:cNvPicPr/>
          <p:nvPr/>
        </p:nvPicPr>
        <p:blipFill rotWithShape="1">
          <a:blip r:embed="rId3">
            <a:extLst>
              <a:ext uri="{28A0092B-C50C-407E-A947-70E740481C1C}">
                <a14:useLocalDpi xmlns:a14="http://schemas.microsoft.com/office/drawing/2010/main" val="0"/>
              </a:ext>
            </a:extLst>
          </a:blip>
          <a:srcRect l="2405" t="10809" r="5107" b="11335"/>
          <a:stretch/>
        </p:blipFill>
        <p:spPr bwMode="auto">
          <a:xfrm>
            <a:off x="4572000" y="1608018"/>
            <a:ext cx="4572000" cy="44140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764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8CCAD5-BC83-404E-B98C-B0A62E8F4200}"/>
              </a:ext>
            </a:extLst>
          </p:cNvPr>
          <p:cNvSpPr/>
          <p:nvPr/>
        </p:nvSpPr>
        <p:spPr>
          <a:xfrm>
            <a:off x="0" y="0"/>
            <a:ext cx="9144000" cy="2581412"/>
          </a:xfrm>
          <a:prstGeom prst="rect">
            <a:avLst/>
          </a:prstGeom>
        </p:spPr>
        <p:txBody>
          <a:bodyPr wrap="square">
            <a:spAutoFit/>
          </a:bodyPr>
          <a:lstStyle/>
          <a:p>
            <a:pPr marL="228600" algn="justLow">
              <a:lnSpc>
                <a:spcPct val="150000"/>
              </a:lnSpc>
            </a:pPr>
            <a:r>
              <a:rPr lang="en-US" sz="2000" b="1" dirty="0">
                <a:latin typeface="Arial" panose="020B0604020202020204" pitchFamily="34" charset="0"/>
                <a:ea typeface="Times New Roman" panose="02020603050405020304" pitchFamily="18" charset="0"/>
              </a:rPr>
              <a:t>The cross section of the mid brain at level of the inferior colliculus:</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b="1" dirty="0">
                <a:latin typeface="Arial" panose="020B0604020202020204" pitchFamily="34" charset="0"/>
                <a:ea typeface="Times New Roman" panose="02020603050405020304" pitchFamily="18" charset="0"/>
              </a:rPr>
              <a:t> 1- There are two rounded swellings which are called the inferior colliculi. They are considering as the reflex center for the auditory stimuli. They receive input from the lateral lemniscus and give output to the medial geniculate body of the thalamus. This inferior colliculus will direct the attention to the unexpected sound.</a:t>
            </a:r>
            <a:endParaRPr lang="en-US" sz="1600" dirty="0">
              <a:effectLst/>
              <a:latin typeface="Times New Roman" panose="02020603050405020304" pitchFamily="18" charset="0"/>
              <a:ea typeface="Times New Roman" panose="02020603050405020304" pitchFamily="18" charset="0"/>
            </a:endParaRPr>
          </a:p>
        </p:txBody>
      </p:sp>
      <p:pic>
        <p:nvPicPr>
          <p:cNvPr id="3" name="Picture 2" descr="Image result for superior olivary nucleus | Human body ...">
            <a:extLst>
              <a:ext uri="{FF2B5EF4-FFF2-40B4-BE49-F238E27FC236}">
                <a16:creationId xmlns:a16="http://schemas.microsoft.com/office/drawing/2014/main" id="{8F8DFC00-A74F-4488-A3C8-B1E9C7C70F0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2581412"/>
            <a:ext cx="4788024" cy="42765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F72E09D-FB74-43CF-B7F9-7D4298910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6" y="2581412"/>
            <a:ext cx="4355974" cy="42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06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DD6045-911F-4860-9F29-BEEF8E73E439}"/>
              </a:ext>
            </a:extLst>
          </p:cNvPr>
          <p:cNvSpPr/>
          <p:nvPr/>
        </p:nvSpPr>
        <p:spPr>
          <a:xfrm>
            <a:off x="0" y="-25221"/>
            <a:ext cx="9144000" cy="2535246"/>
          </a:xfrm>
          <a:prstGeom prst="rect">
            <a:avLst/>
          </a:prstGeom>
        </p:spPr>
        <p:txBody>
          <a:bodyPr wrap="square">
            <a:spAutoFit/>
          </a:bodyPr>
          <a:lstStyle/>
          <a:p>
            <a:pPr marL="228600" algn="justLow">
              <a:lnSpc>
                <a:spcPct val="150000"/>
              </a:lnSpc>
            </a:pPr>
            <a:r>
              <a:rPr lang="en-US" b="1" dirty="0">
                <a:latin typeface="Arial" panose="020B0604020202020204" pitchFamily="34" charset="0"/>
                <a:ea typeface="Times New Roman" panose="02020603050405020304" pitchFamily="18" charset="0"/>
              </a:rPr>
              <a:t> 2- At the level of the inferior colliculus, in the tegmentum, there is the nucleus of the trochlear nerve (4</a:t>
            </a:r>
            <a:r>
              <a:rPr lang="en-US" b="1" baseline="30000" dirty="0">
                <a:latin typeface="Arial" panose="020B0604020202020204" pitchFamily="34" charset="0"/>
                <a:ea typeface="Times New Roman" panose="02020603050405020304" pitchFamily="18" charset="0"/>
              </a:rPr>
              <a:t>th</a:t>
            </a:r>
            <a:r>
              <a:rPr lang="en-US" b="1" dirty="0">
                <a:latin typeface="Arial" panose="020B0604020202020204" pitchFamily="34" charset="0"/>
                <a:ea typeface="Times New Roman" panose="02020603050405020304" pitchFamily="18" charset="0"/>
              </a:rPr>
              <a:t> cranial nerve) that supplies the superior oblique muscle of the eyeball, the fibers of this nerve will decussate before leaving the mid brain and leave through the posterior aspect of the mid brain (</a:t>
            </a:r>
            <a:r>
              <a:rPr lang="en-US" b="1" u="sng" dirty="0">
                <a:latin typeface="Arial" panose="020B0604020202020204" pitchFamily="34" charset="0"/>
                <a:ea typeface="Times New Roman" panose="02020603050405020304" pitchFamily="18" charset="0"/>
              </a:rPr>
              <a:t>all the cranial nerves leave through the lateral or ventral parts of the brain stem except the 4</a:t>
            </a:r>
            <a:r>
              <a:rPr lang="en-US" b="1" u="sng" baseline="30000" dirty="0">
                <a:latin typeface="Arial" panose="020B0604020202020204" pitchFamily="34" charset="0"/>
                <a:ea typeface="Times New Roman" panose="02020603050405020304" pitchFamily="18" charset="0"/>
              </a:rPr>
              <a:t>th</a:t>
            </a:r>
            <a:r>
              <a:rPr lang="en-US" b="1" u="sng" dirty="0">
                <a:latin typeface="Arial" panose="020B0604020202020204" pitchFamily="34" charset="0"/>
                <a:ea typeface="Times New Roman" panose="02020603050405020304" pitchFamily="18" charset="0"/>
              </a:rPr>
              <a:t> cranial nerve</a:t>
            </a:r>
            <a:r>
              <a:rPr lang="en-US" b="1" dirty="0">
                <a:latin typeface="Arial"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pic>
        <p:nvPicPr>
          <p:cNvPr id="3" name="Picture 2" descr="usmlenotebook: Superior colliculus: vertical conjugate ...">
            <a:extLst>
              <a:ext uri="{FF2B5EF4-FFF2-40B4-BE49-F238E27FC236}">
                <a16:creationId xmlns:a16="http://schemas.microsoft.com/office/drawing/2014/main" id="{6143DBF0-CEC1-4237-9734-6CFF5DC97F42}"/>
              </a:ext>
            </a:extLst>
          </p:cNvPr>
          <p:cNvPicPr/>
          <p:nvPr/>
        </p:nvPicPr>
        <p:blipFill rotWithShape="1">
          <a:blip r:embed="rId2">
            <a:extLst>
              <a:ext uri="{28A0092B-C50C-407E-A947-70E740481C1C}">
                <a14:useLocalDpi xmlns:a14="http://schemas.microsoft.com/office/drawing/2010/main" val="0"/>
              </a:ext>
            </a:extLst>
          </a:blip>
          <a:srcRect b="5089"/>
          <a:stretch/>
        </p:blipFill>
        <p:spPr bwMode="auto">
          <a:xfrm>
            <a:off x="0" y="2510024"/>
            <a:ext cx="4571999" cy="4347975"/>
          </a:xfrm>
          <a:prstGeom prst="rect">
            <a:avLst/>
          </a:prstGeom>
          <a:noFill/>
          <a:ln>
            <a:noFill/>
          </a:ln>
          <a:extLst>
            <a:ext uri="{53640926-AAD7-44D8-BBD7-CCE9431645EC}">
              <a14:shadowObscured xmlns:a14="http://schemas.microsoft.com/office/drawing/2010/main"/>
            </a:ext>
          </a:extLst>
        </p:spPr>
      </p:pic>
      <p:pic>
        <p:nvPicPr>
          <p:cNvPr id="4" name="Picture 3" descr="Oculomotor Nucleus - an overview | ScienceDirect Topics">
            <a:extLst>
              <a:ext uri="{FF2B5EF4-FFF2-40B4-BE49-F238E27FC236}">
                <a16:creationId xmlns:a16="http://schemas.microsoft.com/office/drawing/2014/main" id="{F7C210B9-236B-4BF4-AC8C-A22DFF46A9AC}"/>
              </a:ext>
            </a:extLst>
          </p:cNvPr>
          <p:cNvPicPr/>
          <p:nvPr/>
        </p:nvPicPr>
        <p:blipFill rotWithShape="1">
          <a:blip r:embed="rId3">
            <a:extLst>
              <a:ext uri="{28A0092B-C50C-407E-A947-70E740481C1C}">
                <a14:useLocalDpi xmlns:a14="http://schemas.microsoft.com/office/drawing/2010/main" val="0"/>
              </a:ext>
            </a:extLst>
          </a:blip>
          <a:srcRect b="5308"/>
          <a:stretch/>
        </p:blipFill>
        <p:spPr bwMode="auto">
          <a:xfrm>
            <a:off x="4571999" y="2060848"/>
            <a:ext cx="4571999" cy="47971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37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B784EE-E748-4715-A6E5-EA79CF3AA217}"/>
              </a:ext>
            </a:extLst>
          </p:cNvPr>
          <p:cNvSpPr/>
          <p:nvPr/>
        </p:nvSpPr>
        <p:spPr>
          <a:xfrm>
            <a:off x="0" y="0"/>
            <a:ext cx="9144000" cy="646331"/>
          </a:xfrm>
          <a:prstGeom prst="rect">
            <a:avLst/>
          </a:prstGeom>
        </p:spPr>
        <p:txBody>
          <a:bodyPr wrap="square">
            <a:spAutoFit/>
          </a:bodyPr>
          <a:lstStyle/>
          <a:p>
            <a:r>
              <a:rPr lang="en-US" b="1" dirty="0">
                <a:latin typeface="Arial" panose="020B0604020202020204" pitchFamily="34" charset="0"/>
                <a:ea typeface="Times New Roman" panose="02020603050405020304" pitchFamily="18" charset="0"/>
              </a:rPr>
              <a:t> 3- At this level, in the tegmentum, there is large decussation of the superior cerebellar peduncle (between the mid brain and cerebellum).</a:t>
            </a:r>
            <a:endParaRPr lang="en-US" dirty="0"/>
          </a:p>
        </p:txBody>
      </p:sp>
      <p:pic>
        <p:nvPicPr>
          <p:cNvPr id="3" name="Picture 2" descr="Inferior Colliculus Trochlear Nerve Superior Colliculus Midbrain ...">
            <a:extLst>
              <a:ext uri="{FF2B5EF4-FFF2-40B4-BE49-F238E27FC236}">
                <a16:creationId xmlns:a16="http://schemas.microsoft.com/office/drawing/2014/main" id="{756695A7-270B-453D-8561-4D833B571D12}"/>
              </a:ext>
            </a:extLst>
          </p:cNvPr>
          <p:cNvPicPr/>
          <p:nvPr/>
        </p:nvPicPr>
        <p:blipFill rotWithShape="1">
          <a:blip r:embed="rId2">
            <a:extLst>
              <a:ext uri="{28A0092B-C50C-407E-A947-70E740481C1C}">
                <a14:useLocalDpi xmlns:a14="http://schemas.microsoft.com/office/drawing/2010/main" val="0"/>
              </a:ext>
            </a:extLst>
          </a:blip>
          <a:srcRect r="8654"/>
          <a:stretch/>
        </p:blipFill>
        <p:spPr bwMode="auto">
          <a:xfrm>
            <a:off x="395536" y="682142"/>
            <a:ext cx="8352928" cy="4259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888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5B5D7-367B-4F80-AA99-2EDC04E849F7}"/>
              </a:ext>
            </a:extLst>
          </p:cNvPr>
          <p:cNvSpPr/>
          <p:nvPr/>
        </p:nvSpPr>
        <p:spPr>
          <a:xfrm>
            <a:off x="0" y="-1876"/>
            <a:ext cx="9144000" cy="2812950"/>
          </a:xfrm>
          <a:prstGeom prst="rect">
            <a:avLst/>
          </a:prstGeom>
        </p:spPr>
        <p:txBody>
          <a:bodyPr wrap="square">
            <a:spAutoFit/>
          </a:bodyPr>
          <a:lstStyle/>
          <a:p>
            <a:pPr marL="228600" algn="justLow">
              <a:lnSpc>
                <a:spcPct val="150000"/>
              </a:lnSpc>
            </a:pPr>
            <a:r>
              <a:rPr lang="en-US" b="1" dirty="0">
                <a:latin typeface="Arial" panose="020B0604020202020204" pitchFamily="34" charset="0"/>
                <a:ea typeface="Times New Roman" panose="02020603050405020304" pitchFamily="18" charset="0"/>
              </a:rPr>
              <a:t> </a:t>
            </a:r>
            <a:r>
              <a:rPr lang="en-US" b="1" dirty="0"/>
              <a:t> </a:t>
            </a:r>
            <a:r>
              <a:rPr lang="en-US" sz="2000" b="1" dirty="0"/>
              <a:t>4- The substantia </a:t>
            </a:r>
            <a:r>
              <a:rPr lang="en-US" sz="2000" b="1" dirty="0" err="1"/>
              <a:t>nigra</a:t>
            </a:r>
            <a:r>
              <a:rPr lang="en-US" sz="2000" b="1" dirty="0"/>
              <a:t> is very clear structure in the section of the mid brain and has a characteristic black color due to melanin pigmentation. The substantia </a:t>
            </a:r>
            <a:r>
              <a:rPr lang="en-US" sz="2000" b="1" dirty="0" err="1"/>
              <a:t>nigra</a:t>
            </a:r>
            <a:r>
              <a:rPr lang="en-US" sz="2000" b="1" dirty="0"/>
              <a:t> is an important motor center. The substantia </a:t>
            </a:r>
            <a:r>
              <a:rPr lang="en-US" sz="2000" b="1" dirty="0" err="1"/>
              <a:t>nigra</a:t>
            </a:r>
            <a:r>
              <a:rPr lang="en-US" sz="2000" b="1" dirty="0"/>
              <a:t>, is one of the five nuclei that constitute the basal ganglia circuit, which controls voluntary movements. It is divided into the pars compacta and the pars reticulata, which mainly contain dopaminergic and GABAergic neurotransmitter producing cells respectively. </a:t>
            </a:r>
            <a:endParaRPr lang="en-US" sz="2000" dirty="0">
              <a:latin typeface="Times New Roman" panose="02020603050405020304" pitchFamily="18" charset="0"/>
              <a:ea typeface="Times New Roman" panose="02020603050405020304" pitchFamily="18" charset="0"/>
            </a:endParaRPr>
          </a:p>
        </p:txBody>
      </p:sp>
      <p:pic>
        <p:nvPicPr>
          <p:cNvPr id="3" name="Picture 2" descr="Easy Notes On 【Midbrain】Learn in Just 4 Minutes! – Earth's Lab">
            <a:extLst>
              <a:ext uri="{FF2B5EF4-FFF2-40B4-BE49-F238E27FC236}">
                <a16:creationId xmlns:a16="http://schemas.microsoft.com/office/drawing/2014/main" id="{04E7FDF8-CB8D-4E4E-9559-A4FF406611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806583"/>
            <a:ext cx="4716016" cy="2051416"/>
          </a:xfrm>
          <a:prstGeom prst="rect">
            <a:avLst/>
          </a:prstGeom>
          <a:noFill/>
          <a:ln>
            <a:noFill/>
          </a:ln>
        </p:spPr>
      </p:pic>
      <p:pic>
        <p:nvPicPr>
          <p:cNvPr id="1026" name="Picture 2" descr="Basal Ganglia | Basal Nuclei, Function, Anatomy &amp; Clinical Diseases">
            <a:extLst>
              <a:ext uri="{FF2B5EF4-FFF2-40B4-BE49-F238E27FC236}">
                <a16:creationId xmlns:a16="http://schemas.microsoft.com/office/drawing/2014/main" id="{2EA15482-0352-4D9A-BCF5-CB3B1DEE8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68961"/>
            <a:ext cx="4716016" cy="37900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C007A4B-F55E-489E-9C40-C92E9FE111BD}"/>
              </a:ext>
            </a:extLst>
          </p:cNvPr>
          <p:cNvPicPr/>
          <p:nvPr/>
        </p:nvPicPr>
        <p:blipFill rotWithShape="1">
          <a:blip r:embed="rId5">
            <a:extLst>
              <a:ext uri="{28A0092B-C50C-407E-A947-70E740481C1C}">
                <a14:useLocalDpi xmlns:a14="http://schemas.microsoft.com/office/drawing/2010/main" val="0"/>
              </a:ext>
            </a:extLst>
          </a:blip>
          <a:srcRect l="656" t="2515" r="2661"/>
          <a:stretch/>
        </p:blipFill>
        <p:spPr bwMode="auto">
          <a:xfrm>
            <a:off x="5436096" y="2811074"/>
            <a:ext cx="3707904" cy="19955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494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sal Ganglia: Meaning, Connection and Functions ...">
            <a:extLst>
              <a:ext uri="{FF2B5EF4-FFF2-40B4-BE49-F238E27FC236}">
                <a16:creationId xmlns:a16="http://schemas.microsoft.com/office/drawing/2014/main" id="{4D7762DA-FC4D-43B1-8AE7-1D61664C0B7E}"/>
              </a:ext>
            </a:extLst>
          </p:cNvPr>
          <p:cNvPicPr/>
          <p:nvPr/>
        </p:nvPicPr>
        <p:blipFill rotWithShape="1">
          <a:blip r:embed="rId2">
            <a:extLst>
              <a:ext uri="{28A0092B-C50C-407E-A947-70E740481C1C}">
                <a14:useLocalDpi xmlns:a14="http://schemas.microsoft.com/office/drawing/2010/main" val="0"/>
              </a:ext>
            </a:extLst>
          </a:blip>
          <a:srcRect l="2579" r="2175" b="10187"/>
          <a:stretch/>
        </p:blipFill>
        <p:spPr bwMode="auto">
          <a:xfrm>
            <a:off x="0" y="1996510"/>
            <a:ext cx="4427983" cy="4831298"/>
          </a:xfrm>
          <a:prstGeom prst="rect">
            <a:avLst/>
          </a:prstGeom>
          <a:noFill/>
          <a:ln>
            <a:noFill/>
          </a:ln>
          <a:extLst>
            <a:ext uri="{53640926-AAD7-44D8-BBD7-CCE9431645EC}">
              <a14:shadowObscured xmlns:a14="http://schemas.microsoft.com/office/drawing/2010/main"/>
            </a:ext>
          </a:extLst>
        </p:spPr>
      </p:pic>
      <p:pic>
        <p:nvPicPr>
          <p:cNvPr id="5" name="Picture 4" descr="Basal ganglia selection circuitry. The double inhibitory connection Striatum-SNr-Motor systems provides focused selection of a winning action (via disinhibition), whilst diffuse excitation of substantia nigra pars reticulata (SNr), provided by the subthalamic nucleus (STN), maintains inhibition on losing channels. Intrinsic circuitry involving the globus pallidus external segment (GPe) provides regulation of global excitation from STN. The circuit Cortex-Striatum- SNr-Thalamus-Cortex implements a positive feedback loop to reinforce a selected channel.  ">
            <a:extLst>
              <a:ext uri="{FF2B5EF4-FFF2-40B4-BE49-F238E27FC236}">
                <a16:creationId xmlns:a16="http://schemas.microsoft.com/office/drawing/2014/main" id="{AEA7EAB5-D787-4474-9127-076EDFDEF47B}"/>
              </a:ext>
            </a:extLst>
          </p:cNvPr>
          <p:cNvPicPr/>
          <p:nvPr/>
        </p:nvPicPr>
        <p:blipFill rotWithShape="1">
          <a:blip r:embed="rId3">
            <a:extLst>
              <a:ext uri="{28A0092B-C50C-407E-A947-70E740481C1C}">
                <a14:useLocalDpi xmlns:a14="http://schemas.microsoft.com/office/drawing/2010/main" val="0"/>
              </a:ext>
            </a:extLst>
          </a:blip>
          <a:srcRect l="5359" t="4245"/>
          <a:stretch/>
        </p:blipFill>
        <p:spPr bwMode="auto">
          <a:xfrm>
            <a:off x="4823521" y="3661633"/>
            <a:ext cx="4320479" cy="3166174"/>
          </a:xfrm>
          <a:prstGeom prst="rect">
            <a:avLst/>
          </a:prstGeom>
          <a:noFill/>
          <a:ln>
            <a:noFill/>
          </a:ln>
        </p:spPr>
      </p:pic>
      <p:sp>
        <p:nvSpPr>
          <p:cNvPr id="6" name="Rectangle 5">
            <a:extLst>
              <a:ext uri="{FF2B5EF4-FFF2-40B4-BE49-F238E27FC236}">
                <a16:creationId xmlns:a16="http://schemas.microsoft.com/office/drawing/2014/main" id="{E857948C-0855-4AB2-918D-CF87A16BFD09}"/>
              </a:ext>
            </a:extLst>
          </p:cNvPr>
          <p:cNvSpPr/>
          <p:nvPr/>
        </p:nvSpPr>
        <p:spPr>
          <a:xfrm>
            <a:off x="0" y="0"/>
            <a:ext cx="9144000" cy="1996509"/>
          </a:xfrm>
          <a:prstGeom prst="rect">
            <a:avLst/>
          </a:prstGeom>
        </p:spPr>
        <p:txBody>
          <a:bodyPr wrap="square">
            <a:spAutoFit/>
          </a:bodyPr>
          <a:lstStyle/>
          <a:p>
            <a:pPr marL="228600" algn="justLow">
              <a:lnSpc>
                <a:spcPct val="150000"/>
              </a:lnSpc>
            </a:pPr>
            <a:r>
              <a:rPr lang="en-US" sz="1400" b="1" u="sng" dirty="0">
                <a:latin typeface="Arial" panose="020B0604020202020204" pitchFamily="34" charset="0"/>
                <a:ea typeface="Times New Roman" panose="02020603050405020304" pitchFamily="18" charset="0"/>
              </a:rPr>
              <a:t> The connections of the substantia </a:t>
            </a:r>
            <a:r>
              <a:rPr lang="en-US" sz="1400" b="1" u="sng" dirty="0" err="1">
                <a:latin typeface="Arial" panose="020B0604020202020204" pitchFamily="34" charset="0"/>
                <a:ea typeface="Times New Roman" panose="02020603050405020304" pitchFamily="18" charset="0"/>
              </a:rPr>
              <a:t>nigra</a:t>
            </a:r>
            <a:r>
              <a:rPr lang="en-US" sz="1400" b="1" u="sng" dirty="0">
                <a:latin typeface="Arial" panose="020B0604020202020204" pitchFamily="34"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228600" algn="justLow">
              <a:lnSpc>
                <a:spcPct val="150000"/>
              </a:lnSpc>
            </a:pPr>
            <a:r>
              <a:rPr lang="en-US" sz="1400" b="1" dirty="0">
                <a:latin typeface="Arial" panose="020B0604020202020204" pitchFamily="34" charset="0"/>
                <a:ea typeface="Times New Roman" panose="02020603050405020304" pitchFamily="18" charset="0"/>
              </a:rPr>
              <a:t>The input to the substantia </a:t>
            </a:r>
            <a:r>
              <a:rPr lang="en-US" sz="1400" b="1" dirty="0" err="1">
                <a:latin typeface="Arial" panose="020B0604020202020204" pitchFamily="34" charset="0"/>
                <a:ea typeface="Times New Roman" panose="02020603050405020304" pitchFamily="18" charset="0"/>
              </a:rPr>
              <a:t>nigra</a:t>
            </a:r>
            <a:r>
              <a:rPr lang="en-US" sz="1400" b="1" dirty="0">
                <a:latin typeface="Arial" panose="020B0604020202020204" pitchFamily="34" charset="0"/>
                <a:ea typeface="Times New Roman" panose="02020603050405020304" pitchFamily="18" charset="0"/>
              </a:rPr>
              <a:t> is from the cerebral cortex through subthalamic nucleus, and gives output (project) to the thalamus, and there is reciprocal connection to the corpus striatum. The pathway between the substantia </a:t>
            </a:r>
            <a:r>
              <a:rPr lang="en-US" sz="1400" b="1" dirty="0" err="1">
                <a:latin typeface="Arial" panose="020B0604020202020204" pitchFamily="34" charset="0"/>
                <a:ea typeface="Times New Roman" panose="02020603050405020304" pitchFamily="18" charset="0"/>
              </a:rPr>
              <a:t>nigra</a:t>
            </a:r>
            <a:r>
              <a:rPr lang="en-US" sz="1400" b="1" dirty="0">
                <a:latin typeface="Arial" panose="020B0604020202020204" pitchFamily="34" charset="0"/>
                <a:ea typeface="Times New Roman" panose="02020603050405020304" pitchFamily="18" charset="0"/>
              </a:rPr>
              <a:t> to the corpus striatum is an important pathway contains the neurotransmitter called the dopamine. The low amount of dopamine will affect this pathway that lead to Parkinson's disease.</a:t>
            </a:r>
            <a:endParaRPr lang="en-US" sz="1400" dirty="0"/>
          </a:p>
        </p:txBody>
      </p:sp>
      <p:pic>
        <p:nvPicPr>
          <p:cNvPr id="7" name="Picture 2" descr="Basal Ganglia | Basal Nuclei, Function, Anatomy &amp; Clinical Diseases">
            <a:extLst>
              <a:ext uri="{FF2B5EF4-FFF2-40B4-BE49-F238E27FC236}">
                <a16:creationId xmlns:a16="http://schemas.microsoft.com/office/drawing/2014/main" id="{4D29A092-DE56-45DA-8277-44B170504E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654" y="1628800"/>
            <a:ext cx="4320480" cy="180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2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9BFBB-8847-48DD-AA17-0F575A7B446F}"/>
              </a:ext>
            </a:extLst>
          </p:cNvPr>
          <p:cNvSpPr/>
          <p:nvPr/>
        </p:nvSpPr>
        <p:spPr>
          <a:xfrm>
            <a:off x="0" y="0"/>
            <a:ext cx="9119204" cy="1996509"/>
          </a:xfrm>
          <a:prstGeom prst="rect">
            <a:avLst/>
          </a:prstGeom>
        </p:spPr>
        <p:txBody>
          <a:bodyPr wrap="square">
            <a:spAutoFit/>
          </a:bodyPr>
          <a:lstStyle/>
          <a:p>
            <a:pPr marL="228600" algn="justLow">
              <a:lnSpc>
                <a:spcPct val="150000"/>
              </a:lnSpc>
            </a:pPr>
            <a:r>
              <a:rPr lang="en-US" sz="1400" b="1" u="sng" dirty="0">
                <a:latin typeface="Arial" panose="020B0604020202020204" pitchFamily="34" charset="0"/>
                <a:ea typeface="Times New Roman" panose="02020603050405020304" pitchFamily="18" charset="0"/>
              </a:rPr>
              <a:t> The connections of the substantia </a:t>
            </a:r>
            <a:r>
              <a:rPr lang="en-US" sz="1400" b="1" u="sng" dirty="0" err="1">
                <a:latin typeface="Arial" panose="020B0604020202020204" pitchFamily="34" charset="0"/>
                <a:ea typeface="Times New Roman" panose="02020603050405020304" pitchFamily="18" charset="0"/>
              </a:rPr>
              <a:t>nigra</a:t>
            </a:r>
            <a:r>
              <a:rPr lang="en-US" sz="1400" b="1" u="sng" dirty="0">
                <a:latin typeface="Arial" panose="020B0604020202020204" pitchFamily="34"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228600" algn="justLow">
              <a:lnSpc>
                <a:spcPct val="150000"/>
              </a:lnSpc>
            </a:pPr>
            <a:r>
              <a:rPr lang="en-US" sz="1400" b="1" dirty="0">
                <a:latin typeface="Arial" panose="020B0604020202020204" pitchFamily="34" charset="0"/>
                <a:ea typeface="Times New Roman" panose="02020603050405020304" pitchFamily="18" charset="0"/>
              </a:rPr>
              <a:t>The input to the substantia </a:t>
            </a:r>
            <a:r>
              <a:rPr lang="en-US" sz="1400" b="1" dirty="0" err="1">
                <a:latin typeface="Arial" panose="020B0604020202020204" pitchFamily="34" charset="0"/>
                <a:ea typeface="Times New Roman" panose="02020603050405020304" pitchFamily="18" charset="0"/>
              </a:rPr>
              <a:t>nigra</a:t>
            </a:r>
            <a:r>
              <a:rPr lang="en-US" sz="1400" b="1" dirty="0">
                <a:latin typeface="Arial" panose="020B0604020202020204" pitchFamily="34" charset="0"/>
                <a:ea typeface="Times New Roman" panose="02020603050405020304" pitchFamily="18" charset="0"/>
              </a:rPr>
              <a:t> is from the cerebral cortex through subthalamic nucleus, and gives output (project) to the thalamus, and there is reciprocal connection to the corpus striatum. The pathway between the substantia </a:t>
            </a:r>
            <a:r>
              <a:rPr lang="en-US" sz="1400" b="1" dirty="0" err="1">
                <a:latin typeface="Arial" panose="020B0604020202020204" pitchFamily="34" charset="0"/>
                <a:ea typeface="Times New Roman" panose="02020603050405020304" pitchFamily="18" charset="0"/>
              </a:rPr>
              <a:t>nigra</a:t>
            </a:r>
            <a:r>
              <a:rPr lang="en-US" sz="1400" b="1" dirty="0">
                <a:latin typeface="Arial" panose="020B0604020202020204" pitchFamily="34" charset="0"/>
                <a:ea typeface="Times New Roman" panose="02020603050405020304" pitchFamily="18" charset="0"/>
              </a:rPr>
              <a:t> to the corpus striatum is an important pathway contains the neurotransmitter called the dopamine. The low amount of dopamine will affect this pathway that lead to Parkinson's disease.</a:t>
            </a:r>
            <a:endParaRPr lang="en-US" sz="1400" dirty="0"/>
          </a:p>
        </p:txBody>
      </p:sp>
      <p:pic>
        <p:nvPicPr>
          <p:cNvPr id="3" name="Picture 2" descr="Subthalamic nucleus and its connections | Neurology">
            <a:extLst>
              <a:ext uri="{FF2B5EF4-FFF2-40B4-BE49-F238E27FC236}">
                <a16:creationId xmlns:a16="http://schemas.microsoft.com/office/drawing/2014/main" id="{E639F1CD-BABE-416A-9182-C36A5DC963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193704"/>
            <a:ext cx="4320480" cy="2470588"/>
          </a:xfrm>
          <a:prstGeom prst="rect">
            <a:avLst/>
          </a:prstGeom>
          <a:noFill/>
          <a:ln>
            <a:noFill/>
          </a:ln>
        </p:spPr>
      </p:pic>
      <p:pic>
        <p:nvPicPr>
          <p:cNvPr id="4" name="Picture 3">
            <a:extLst>
              <a:ext uri="{FF2B5EF4-FFF2-40B4-BE49-F238E27FC236}">
                <a16:creationId xmlns:a16="http://schemas.microsoft.com/office/drawing/2014/main" id="{7D632519-B9DC-4AD9-B2C4-4A17D1F743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012533"/>
            <a:ext cx="4569126" cy="4702836"/>
          </a:xfrm>
          <a:prstGeom prst="rect">
            <a:avLst/>
          </a:prstGeom>
          <a:noFill/>
          <a:ln>
            <a:noFill/>
          </a:ln>
        </p:spPr>
      </p:pic>
      <p:pic>
        <p:nvPicPr>
          <p:cNvPr id="5" name="Picture 4" descr="Basal ganglia selection circuitry. The double inhibitory connection Striatum-SNr-Motor systems provides focused selection of a winning action (via disinhibition), whilst diffuse excitation of substantia nigra pars reticulata (SNr), provided by the subthalamic nucleus (STN), maintains inhibition on losing channels. Intrinsic circuitry involving the globus pallidus external segment (GPe) provides regulation of global excitation from STN. The circuit Cortex-Striatum- SNr-Thalamus-Cortex implements a positive feedback loop to reinforce a selected channel.  ">
            <a:extLst>
              <a:ext uri="{FF2B5EF4-FFF2-40B4-BE49-F238E27FC236}">
                <a16:creationId xmlns:a16="http://schemas.microsoft.com/office/drawing/2014/main" id="{F0F3A7D0-B288-4A1E-9525-3DBE28B0AA4C}"/>
              </a:ext>
            </a:extLst>
          </p:cNvPr>
          <p:cNvPicPr/>
          <p:nvPr/>
        </p:nvPicPr>
        <p:blipFill rotWithShape="1">
          <a:blip r:embed="rId4">
            <a:extLst>
              <a:ext uri="{28A0092B-C50C-407E-A947-70E740481C1C}">
                <a14:useLocalDpi xmlns:a14="http://schemas.microsoft.com/office/drawing/2010/main" val="0"/>
              </a:ext>
            </a:extLst>
          </a:blip>
          <a:srcRect l="5359" t="4245"/>
          <a:stretch/>
        </p:blipFill>
        <p:spPr bwMode="auto">
          <a:xfrm>
            <a:off x="4569127" y="1723116"/>
            <a:ext cx="4550077" cy="2470588"/>
          </a:xfrm>
          <a:prstGeom prst="rect">
            <a:avLst/>
          </a:prstGeom>
          <a:noFill/>
          <a:ln>
            <a:noFill/>
          </a:ln>
        </p:spPr>
      </p:pic>
    </p:spTree>
    <p:extLst>
      <p:ext uri="{BB962C8B-B14F-4D97-AF65-F5344CB8AC3E}">
        <p14:creationId xmlns:p14="http://schemas.microsoft.com/office/powerpoint/2010/main" val="386519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4D6E91-1DC7-449C-919D-9761467C1D27}"/>
              </a:ext>
            </a:extLst>
          </p:cNvPr>
          <p:cNvSpPr/>
          <p:nvPr/>
        </p:nvSpPr>
        <p:spPr>
          <a:xfrm>
            <a:off x="0" y="0"/>
            <a:ext cx="9144000" cy="873252"/>
          </a:xfrm>
          <a:prstGeom prst="rect">
            <a:avLst/>
          </a:prstGeom>
        </p:spPr>
        <p:txBody>
          <a:bodyPr wrap="square">
            <a:spAutoFit/>
          </a:bodyPr>
          <a:lstStyle/>
          <a:p>
            <a:pPr marL="228600" algn="justLow">
              <a:lnSpc>
                <a:spcPct val="150000"/>
              </a:lnSpc>
            </a:pPr>
            <a:r>
              <a:rPr lang="en-US" b="1">
                <a:latin typeface="Arial" panose="020B0604020202020204" pitchFamily="34" charset="0"/>
                <a:ea typeface="Times New Roman" panose="02020603050405020304" pitchFamily="18" charset="0"/>
              </a:rPr>
              <a:t>The second cross section of the mid brain is at the level of the superior colliculus:</a:t>
            </a:r>
            <a:endParaRPr lang="en-US" sz="14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E4772C3-AF07-45AA-9746-EF2414AA7C59}"/>
              </a:ext>
            </a:extLst>
          </p:cNvPr>
          <p:cNvSpPr/>
          <p:nvPr/>
        </p:nvSpPr>
        <p:spPr>
          <a:xfrm>
            <a:off x="0" y="863768"/>
            <a:ext cx="9144000" cy="873252"/>
          </a:xfrm>
          <a:prstGeom prst="rect">
            <a:avLst/>
          </a:prstGeom>
        </p:spPr>
        <p:txBody>
          <a:bodyPr wrap="square">
            <a:spAutoFit/>
          </a:bodyPr>
          <a:lstStyle/>
          <a:p>
            <a:pPr marL="342900" lvl="0" indent="-342900" algn="justLow">
              <a:lnSpc>
                <a:spcPct val="150000"/>
              </a:lnSpc>
              <a:buFont typeface="+mj-lt"/>
              <a:buAutoNum type="arabicPeriod"/>
              <a:tabLst>
                <a:tab pos="552450" algn="l"/>
              </a:tabLst>
            </a:pPr>
            <a:r>
              <a:rPr lang="en-US" b="1" dirty="0">
                <a:latin typeface="Arial" panose="020B0604020202020204" pitchFamily="34" charset="0"/>
                <a:ea typeface="Times New Roman" panose="02020603050405020304" pitchFamily="18" charset="0"/>
              </a:rPr>
              <a:t>At the </a:t>
            </a:r>
            <a:r>
              <a:rPr lang="en-US" b="1" dirty="0" err="1">
                <a:latin typeface="Arial" panose="020B0604020202020204" pitchFamily="34" charset="0"/>
                <a:ea typeface="Times New Roman" panose="02020603050405020304" pitchFamily="18" charset="0"/>
              </a:rPr>
              <a:t>tectal</a:t>
            </a:r>
            <a:r>
              <a:rPr lang="en-US" b="1" dirty="0">
                <a:latin typeface="Arial" panose="020B0604020202020204" pitchFamily="34" charset="0"/>
                <a:ea typeface="Times New Roman" panose="02020603050405020304" pitchFamily="18" charset="0"/>
              </a:rPr>
              <a:t> region, there is the superior colliculus which is considered as an important reflex center of the visual stimuli.</a:t>
            </a:r>
            <a:endParaRPr lang="en-US" sz="1600" dirty="0">
              <a:effectLst/>
              <a:latin typeface="Times New Roman" panose="02020603050405020304" pitchFamily="18" charset="0"/>
              <a:ea typeface="Times New Roman" panose="02020603050405020304" pitchFamily="18" charset="0"/>
            </a:endParaRPr>
          </a:p>
        </p:txBody>
      </p:sp>
      <p:pic>
        <p:nvPicPr>
          <p:cNvPr id="4" name="Picture 3" descr="The Midbrain - Internal Structure of Brainstem">
            <a:extLst>
              <a:ext uri="{FF2B5EF4-FFF2-40B4-BE49-F238E27FC236}">
                <a16:creationId xmlns:a16="http://schemas.microsoft.com/office/drawing/2014/main" id="{33EAF4AE-19A9-48BC-B6DC-EF945D7CCF2B}"/>
              </a:ext>
            </a:extLst>
          </p:cNvPr>
          <p:cNvPicPr/>
          <p:nvPr/>
        </p:nvPicPr>
        <p:blipFill rotWithShape="1">
          <a:blip r:embed="rId2">
            <a:extLst>
              <a:ext uri="{28A0092B-C50C-407E-A947-70E740481C1C}">
                <a14:useLocalDpi xmlns:a14="http://schemas.microsoft.com/office/drawing/2010/main" val="0"/>
              </a:ext>
            </a:extLst>
          </a:blip>
          <a:srcRect l="2405" t="10809" r="5107" b="11335"/>
          <a:stretch/>
        </p:blipFill>
        <p:spPr bwMode="auto">
          <a:xfrm>
            <a:off x="0" y="1737020"/>
            <a:ext cx="9144000" cy="50043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9621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920</Words>
  <Application>Microsoft Office PowerPoint</Application>
  <PresentationFormat>On-screen Show (4:3)</PresentationFormat>
  <Paragraphs>38</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Algerian</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DR.mustafa mohammed</dc:creator>
  <cp:lastModifiedBy>Taha Mustafa</cp:lastModifiedBy>
  <cp:revision>30</cp:revision>
  <dcterms:created xsi:type="dcterms:W3CDTF">2015-04-14T20:09:05Z</dcterms:created>
  <dcterms:modified xsi:type="dcterms:W3CDTF">2020-05-01T14:10:44Z</dcterms:modified>
</cp:coreProperties>
</file>