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68" r:id="rId7"/>
    <p:sldId id="26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3A87564-CE3F-4958-B400-1E6ABF49ACA7}"/>
              </a:ext>
            </a:extLst>
          </p:cNvPr>
          <p:cNvSpPr/>
          <p:nvPr/>
        </p:nvSpPr>
        <p:spPr>
          <a:xfrm>
            <a:off x="0" y="81064"/>
            <a:ext cx="9144000" cy="2956387"/>
          </a:xfrm>
          <a:prstGeom prst="rect">
            <a:avLst/>
          </a:prstGeom>
        </p:spPr>
        <p:txBody>
          <a:bodyPr wrap="square">
            <a:spAutoFit/>
          </a:bodyPr>
          <a:lstStyle/>
          <a:p>
            <a:pPr marL="228600" algn="justLow">
              <a:lnSpc>
                <a:spcPct val="150000"/>
              </a:lnSpc>
            </a:pPr>
            <a:r>
              <a:rPr lang="en-US" dirty="0">
                <a:latin typeface="Times New Roman" panose="02020603050405020304" pitchFamily="18" charset="0"/>
                <a:ea typeface="Times New Roman" panose="02020603050405020304" pitchFamily="18" charset="0"/>
              </a:rPr>
              <a:t> The crossed fibers (which crossing the midline) will form a mass of white matter called the trapezoid body that end into the superior olivary nucleus. The fibers from the superior olivary nucleus will ascend as a band called the lateral lemniscus. </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  The lateral lemniscus will end at the inferior colliculus of the mid brain, then to medial geniculate body of the thalamus that give output to the auditory cortex. The medial geniculate body receives auditory information from both ears but mainly from the opposite ear.                                                                                </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b="1" dirty="0">
                <a:latin typeface="Times New Roman" panose="02020603050405020304" pitchFamily="18" charset="0"/>
                <a:ea typeface="Times New Roman" panose="02020603050405020304" pitchFamily="18" charset="0"/>
              </a:rPr>
              <a:t>  The above system is the auditory pathway.</a:t>
            </a:r>
            <a:endParaRPr lang="en-US" dirty="0"/>
          </a:p>
        </p:txBody>
      </p:sp>
      <p:pic>
        <p:nvPicPr>
          <p:cNvPr id="3" name="Picture 2">
            <a:extLst>
              <a:ext uri="{FF2B5EF4-FFF2-40B4-BE49-F238E27FC236}">
                <a16:creationId xmlns="" xmlns:a16="http://schemas.microsoft.com/office/drawing/2014/main" id="{B937152F-2105-4CE1-A2A8-132840C2E352}"/>
              </a:ext>
            </a:extLst>
          </p:cNvPr>
          <p:cNvPicPr/>
          <p:nvPr/>
        </p:nvPicPr>
        <p:blipFill rotWithShape="1">
          <a:blip r:embed="rId2" cstate="print">
            <a:extLst>
              <a:ext uri="{BEBA8EAE-BF5A-486C-A8C5-ECC9F3942E4B}">
                <a14:imgProps xmlns:a14="http://schemas.microsoft.com/office/drawing/2010/main">
                  <a14:imgLayer r:embed="rId3">
                    <a14:imgEffect>
                      <a14:brightnessContrast bright="57000"/>
                    </a14:imgEffect>
                  </a14:imgLayer>
                </a14:imgProps>
              </a:ext>
              <a:ext uri="{28A0092B-C50C-407E-A947-70E740481C1C}">
                <a14:useLocalDpi xmlns:a14="http://schemas.microsoft.com/office/drawing/2010/main" val="0"/>
              </a:ext>
            </a:extLst>
          </a:blip>
          <a:srcRect l="17721" t="1348" r="17212"/>
          <a:stretch/>
        </p:blipFill>
        <p:spPr bwMode="auto">
          <a:xfrm rot="16200000">
            <a:off x="4893973" y="2715477"/>
            <a:ext cx="3820550" cy="4464496"/>
          </a:xfrm>
          <a:prstGeom prst="rect">
            <a:avLst/>
          </a:prstGeom>
          <a:noFill/>
          <a:ln>
            <a:noFill/>
          </a:ln>
          <a:extLst>
            <a:ext uri="{53640926-AAD7-44D8-BBD7-CCE9431645EC}">
              <a14:shadowObscured xmlns:a14="http://schemas.microsoft.com/office/drawing/2010/main"/>
            </a:ext>
          </a:extLst>
        </p:spPr>
      </p:pic>
      <p:pic>
        <p:nvPicPr>
          <p:cNvPr id="4" name="Picture 2" descr="Image result for superior olivary nucleus | Human body ...">
            <a:extLst>
              <a:ext uri="{FF2B5EF4-FFF2-40B4-BE49-F238E27FC236}">
                <a16:creationId xmlns="" xmlns:a16="http://schemas.microsoft.com/office/drawing/2014/main" id="{49BA95FB-DEEF-4825-A597-4C3239740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3" y="3064599"/>
            <a:ext cx="4546957" cy="373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1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997B36E-55BD-4DC9-9628-35875AA9ADBB}"/>
              </a:ext>
            </a:extLst>
          </p:cNvPr>
          <p:cNvSpPr/>
          <p:nvPr/>
        </p:nvSpPr>
        <p:spPr>
          <a:xfrm>
            <a:off x="0" y="-171400"/>
            <a:ext cx="9144000" cy="3285323"/>
          </a:xfrm>
          <a:prstGeom prst="rect">
            <a:avLst/>
          </a:prstGeom>
        </p:spPr>
        <p:txBody>
          <a:bodyPr wrap="square">
            <a:spAutoFit/>
          </a:bodyPr>
          <a:lstStyle/>
          <a:p>
            <a:pPr marL="228600" algn="justLow">
              <a:lnSpc>
                <a:spcPct val="150000"/>
              </a:lnSpc>
            </a:pPr>
            <a:r>
              <a:rPr lang="en-US" sz="1400" b="1" u="sng" dirty="0">
                <a:latin typeface="Times New Roman" panose="02020603050405020304" pitchFamily="18" charset="0"/>
                <a:ea typeface="Times New Roman" panose="02020603050405020304" pitchFamily="18" charset="0"/>
              </a:rPr>
              <a:t>The vestibular nucleus:</a:t>
            </a:r>
            <a:endParaRPr lang="en-US" sz="1400" dirty="0">
              <a:latin typeface="Times New Roman" panose="02020603050405020304" pitchFamily="18" charset="0"/>
              <a:ea typeface="Times New Roman" panose="02020603050405020304" pitchFamily="18" charset="0"/>
            </a:endParaRPr>
          </a:p>
          <a:p>
            <a:pPr marL="228600" algn="justLow">
              <a:lnSpc>
                <a:spcPct val="150000"/>
              </a:lnSpc>
            </a:pPr>
            <a:r>
              <a:rPr lang="en-US" sz="1400" dirty="0">
                <a:latin typeface="Times New Roman" panose="02020603050405020304" pitchFamily="18" charset="0"/>
                <a:ea typeface="Times New Roman" panose="02020603050405020304" pitchFamily="18" charset="0"/>
              </a:rPr>
              <a:t>  It is divided into four parts:</a:t>
            </a:r>
          </a:p>
          <a:p>
            <a:pPr marL="228600" algn="justLow">
              <a:lnSpc>
                <a:spcPct val="150000"/>
              </a:lnSpc>
            </a:pPr>
            <a:r>
              <a:rPr lang="en-US" sz="1400" dirty="0">
                <a:latin typeface="Times New Roman" panose="02020603050405020304" pitchFamily="18" charset="0"/>
                <a:ea typeface="Times New Roman" panose="02020603050405020304" pitchFamily="18" charset="0"/>
              </a:rPr>
              <a:t>The superior vestibular nucleus or part – inferior vestibular nucleus – medial vestibular nucleus – lateral vestibular nucleus which is the largest part of the vestibular nucleus.</a:t>
            </a:r>
          </a:p>
          <a:p>
            <a:pPr marL="228600" algn="justLow">
              <a:lnSpc>
                <a:spcPct val="150000"/>
              </a:lnSpc>
            </a:pPr>
            <a:r>
              <a:rPr lang="en-US" sz="1400" dirty="0">
                <a:latin typeface="Times New Roman" panose="02020603050405020304" pitchFamily="18" charset="0"/>
                <a:ea typeface="Times New Roman" panose="02020603050405020304" pitchFamily="18" charset="0"/>
              </a:rPr>
              <a:t>  The vestibular pathway begins from the semicircular cannels, utricle and saccule of the internal ear (the labyrinth) and these fibers will end into the vestibular nucleus.</a:t>
            </a:r>
          </a:p>
          <a:p>
            <a:pPr marL="228600" algn="justLow">
              <a:lnSpc>
                <a:spcPct val="150000"/>
              </a:lnSpc>
            </a:pPr>
            <a:r>
              <a:rPr lang="en-US" sz="1400" dirty="0">
                <a:latin typeface="Times New Roman" panose="02020603050405020304" pitchFamily="18" charset="0"/>
                <a:ea typeface="Times New Roman" panose="02020603050405020304" pitchFamily="18" charset="0"/>
              </a:rPr>
              <a:t>  The fibers from the vestibular nucleus will pass to the following:</a:t>
            </a:r>
          </a:p>
          <a:p>
            <a:pPr marL="342900" lvl="0" indent="-342900" algn="justLow">
              <a:lnSpc>
                <a:spcPct val="150000"/>
              </a:lnSpc>
              <a:buFont typeface="+mj-lt"/>
              <a:buAutoNum type="alphaLcPeriod"/>
              <a:tabLst>
                <a:tab pos="457200" algn="l"/>
              </a:tabLst>
            </a:pPr>
            <a:r>
              <a:rPr lang="en-US" sz="1400" dirty="0">
                <a:latin typeface="Times New Roman" panose="02020603050405020304" pitchFamily="18" charset="0"/>
                <a:ea typeface="Times New Roman" panose="02020603050405020304" pitchFamily="18" charset="0"/>
              </a:rPr>
              <a:t>The major fibers from the vestibular nucleus will enter the ipsilateral side of the cerebellum.</a:t>
            </a:r>
          </a:p>
          <a:p>
            <a:pPr marL="342900" lvl="0" indent="-342900" algn="justLow">
              <a:lnSpc>
                <a:spcPct val="150000"/>
              </a:lnSpc>
              <a:buFont typeface="+mj-lt"/>
              <a:buAutoNum type="alphaLcPeriod"/>
              <a:tabLst>
                <a:tab pos="457200" algn="l"/>
              </a:tabLst>
            </a:pPr>
            <a:r>
              <a:rPr lang="en-US" sz="1400" dirty="0">
                <a:latin typeface="Times New Roman" panose="02020603050405020304" pitchFamily="18" charset="0"/>
                <a:ea typeface="Times New Roman" panose="02020603050405020304" pitchFamily="18" charset="0"/>
              </a:rPr>
              <a:t>Some fibers pass to the thalamus then to the cerebral cortex.</a:t>
            </a:r>
          </a:p>
          <a:p>
            <a:pPr marL="342900" lvl="0" indent="-342900" algn="justLow">
              <a:lnSpc>
                <a:spcPct val="150000"/>
              </a:lnSpc>
              <a:buFont typeface="+mj-lt"/>
              <a:buAutoNum type="alphaLcPeriod"/>
              <a:tabLst>
                <a:tab pos="457200" algn="l"/>
              </a:tabLst>
            </a:pPr>
            <a:r>
              <a:rPr lang="en-US" sz="1400" dirty="0">
                <a:latin typeface="Times New Roman" panose="02020603050405020304" pitchFamily="18" charset="0"/>
                <a:ea typeface="Times New Roman" panose="02020603050405020304" pitchFamily="18" charset="0"/>
              </a:rPr>
              <a:t>The vestibular nuclei also have an important connection to the medial longitudinal fasciculus.</a:t>
            </a:r>
            <a:endParaRPr lang="en-US" sz="14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4219A5D8-1F95-469A-89D5-B02F38C9BE5E}"/>
              </a:ext>
            </a:extLst>
          </p:cNvPr>
          <p:cNvPicPr/>
          <p:nvPr/>
        </p:nvPicPr>
        <p:blipFill rotWithShape="1">
          <a:blip r:embed="rId2" cstate="print">
            <a:extLst>
              <a:ext uri="{BEBA8EAE-BF5A-486C-A8C5-ECC9F3942E4B}">
                <a14:imgProps xmlns:a14="http://schemas.microsoft.com/office/drawing/2010/main">
                  <a14:imgLayer r:embed="rId3">
                    <a14:imgEffect>
                      <a14:brightnessContrast bright="57000"/>
                    </a14:imgEffect>
                  </a14:imgLayer>
                </a14:imgProps>
              </a:ext>
              <a:ext uri="{28A0092B-C50C-407E-A947-70E740481C1C}">
                <a14:useLocalDpi xmlns:a14="http://schemas.microsoft.com/office/drawing/2010/main" val="0"/>
              </a:ext>
            </a:extLst>
          </a:blip>
          <a:srcRect l="22304" t="57250" r="25587"/>
          <a:stretch/>
        </p:blipFill>
        <p:spPr bwMode="auto">
          <a:xfrm rot="16200000">
            <a:off x="162256" y="2972168"/>
            <a:ext cx="3763932" cy="4047443"/>
          </a:xfrm>
          <a:prstGeom prst="rect">
            <a:avLst/>
          </a:prstGeom>
          <a:noFill/>
          <a:ln>
            <a:noFill/>
          </a:ln>
          <a:extLst>
            <a:ext uri="{53640926-AAD7-44D8-BBD7-CCE9431645EC}">
              <a14:shadowObscured xmlns:a14="http://schemas.microsoft.com/office/drawing/2010/main"/>
            </a:ext>
          </a:extLst>
        </p:spPr>
      </p:pic>
      <p:pic>
        <p:nvPicPr>
          <p:cNvPr id="5122" name="Picture 2" descr="Diagrams illustrate the output relationships from the fastigial ...">
            <a:extLst>
              <a:ext uri="{FF2B5EF4-FFF2-40B4-BE49-F238E27FC236}">
                <a16:creationId xmlns="" xmlns:a16="http://schemas.microsoft.com/office/drawing/2014/main" id="{7D759D64-1AA0-4B5F-A102-BC6DE752FD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3" b="5539"/>
          <a:stretch/>
        </p:blipFill>
        <p:spPr bwMode="auto">
          <a:xfrm>
            <a:off x="4211960" y="3113923"/>
            <a:ext cx="4952540" cy="37424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Vestibular System - Clinical Neuroanatomy, 28 ed.">
            <a:extLst>
              <a:ext uri="{FF2B5EF4-FFF2-40B4-BE49-F238E27FC236}">
                <a16:creationId xmlns="" xmlns:a16="http://schemas.microsoft.com/office/drawing/2014/main" id="{F83B2A6E-85E9-474A-A480-D36DAFBCC7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092465"/>
            <a:ext cx="2334814" cy="376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1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DC1E422-EF90-4223-A34C-45E1C9471053}"/>
              </a:ext>
            </a:extLst>
          </p:cNvPr>
          <p:cNvSpPr/>
          <p:nvPr/>
        </p:nvSpPr>
        <p:spPr>
          <a:xfrm>
            <a:off x="0" y="81064"/>
            <a:ext cx="9144000" cy="3608488"/>
          </a:xfrm>
          <a:prstGeom prst="rect">
            <a:avLst/>
          </a:prstGeom>
        </p:spPr>
        <p:txBody>
          <a:bodyPr wrap="square">
            <a:spAutoFit/>
          </a:bodyPr>
          <a:lstStyle/>
          <a:p>
            <a:pPr marL="228600" algn="justLow">
              <a:lnSpc>
                <a:spcPct val="150000"/>
              </a:lnSpc>
            </a:pPr>
            <a:r>
              <a:rPr lang="en-US" sz="1400" dirty="0">
                <a:latin typeface="Times New Roman" panose="02020603050405020304" pitchFamily="18" charset="0"/>
                <a:ea typeface="Times New Roman" panose="02020603050405020304" pitchFamily="18" charset="0"/>
              </a:rPr>
              <a:t> The medial longitudinal fasciculus is not considered as a part of the vestibular pathway, but it is important for control the position of the eye ball and head movements according to the vestibular stimuli or input.</a:t>
            </a:r>
          </a:p>
          <a:p>
            <a:pPr marL="228600" algn="justLow">
              <a:lnSpc>
                <a:spcPct val="150000"/>
              </a:lnSpc>
            </a:pPr>
            <a:r>
              <a:rPr lang="en-US" sz="1400" dirty="0">
                <a:latin typeface="Times New Roman" panose="02020603050405020304" pitchFamily="18" charset="0"/>
                <a:ea typeface="Times New Roman" panose="02020603050405020304" pitchFamily="18" charset="0"/>
              </a:rPr>
              <a:t>  The medial longitudinal fasciculus has the following connections:</a:t>
            </a:r>
          </a:p>
          <a:p>
            <a:pPr marL="342900" lvl="0" indent="-342900" algn="justLow">
              <a:lnSpc>
                <a:spcPct val="150000"/>
              </a:lnSpc>
              <a:buFont typeface="+mj-lt"/>
              <a:buAutoNum type="alphaLcPeriod"/>
              <a:tabLst>
                <a:tab pos="457200" algn="l"/>
              </a:tabLst>
            </a:pPr>
            <a:r>
              <a:rPr lang="en-US" sz="1400" dirty="0">
                <a:latin typeface="Times New Roman" panose="02020603050405020304" pitchFamily="18" charset="0"/>
                <a:ea typeface="Times New Roman" panose="02020603050405020304" pitchFamily="18" charset="0"/>
              </a:rPr>
              <a:t>To the vestibular nuclei.</a:t>
            </a:r>
          </a:p>
          <a:p>
            <a:pPr marL="342900" lvl="0" indent="-342900" algn="justLow">
              <a:lnSpc>
                <a:spcPct val="150000"/>
              </a:lnSpc>
              <a:buFont typeface="+mj-lt"/>
              <a:buAutoNum type="alphaLcPeriod"/>
              <a:tabLst>
                <a:tab pos="457200" algn="l"/>
              </a:tabLst>
            </a:pPr>
            <a:r>
              <a:rPr lang="en-US" sz="1400" dirty="0">
                <a:latin typeface="Times New Roman" panose="02020603050405020304" pitchFamily="18" charset="0"/>
                <a:ea typeface="Times New Roman" panose="02020603050405020304" pitchFamily="18" charset="0"/>
              </a:rPr>
              <a:t>To the spinal cord and especially the cervical segments of the spinal cord.</a:t>
            </a:r>
          </a:p>
          <a:p>
            <a:pPr marL="342900" lvl="0" indent="-342900" algn="justLow">
              <a:lnSpc>
                <a:spcPct val="150000"/>
              </a:lnSpc>
              <a:buFont typeface="+mj-lt"/>
              <a:buAutoNum type="alphaLcPeriod"/>
              <a:tabLst>
                <a:tab pos="457200" algn="l"/>
              </a:tabLst>
            </a:pPr>
            <a:r>
              <a:rPr lang="en-US" sz="1400" dirty="0">
                <a:latin typeface="Times New Roman" panose="02020603050405020304" pitchFamily="18" charset="0"/>
                <a:ea typeface="Times New Roman" panose="02020603050405020304" pitchFamily="18" charset="0"/>
              </a:rPr>
              <a:t>Nuclei of the 3</a:t>
            </a:r>
            <a:r>
              <a:rPr lang="en-US" sz="1400" baseline="30000" dirty="0">
                <a:latin typeface="Times New Roman" panose="02020603050405020304" pitchFamily="18" charset="0"/>
                <a:ea typeface="Times New Roman" panose="02020603050405020304" pitchFamily="18" charset="0"/>
              </a:rPr>
              <a:t>rd</a:t>
            </a:r>
            <a:r>
              <a:rPr lang="en-US" sz="1400" dirty="0">
                <a:latin typeface="Times New Roman" panose="02020603050405020304" pitchFamily="18" charset="0"/>
                <a:ea typeface="Times New Roman" panose="02020603050405020304" pitchFamily="18" charset="0"/>
              </a:rPr>
              <a:t>, 4</a:t>
            </a:r>
            <a:r>
              <a:rPr lang="en-US" sz="1400" baseline="30000" dirty="0">
                <a:latin typeface="Times New Roman" panose="02020603050405020304" pitchFamily="18" charset="0"/>
                <a:ea typeface="Times New Roman" panose="02020603050405020304" pitchFamily="18" charset="0"/>
              </a:rPr>
              <a:t>th</a:t>
            </a:r>
            <a:r>
              <a:rPr lang="en-US" sz="1400" dirty="0">
                <a:latin typeface="Times New Roman" panose="02020603050405020304" pitchFamily="18" charset="0"/>
                <a:ea typeface="Times New Roman" panose="02020603050405020304" pitchFamily="18" charset="0"/>
              </a:rPr>
              <a:t> and 6</a:t>
            </a:r>
            <a:r>
              <a:rPr lang="en-US" sz="1400" baseline="30000" dirty="0">
                <a:latin typeface="Times New Roman" panose="02020603050405020304" pitchFamily="18" charset="0"/>
                <a:ea typeface="Times New Roman" panose="02020603050405020304" pitchFamily="18" charset="0"/>
              </a:rPr>
              <a:t>th</a:t>
            </a:r>
            <a:r>
              <a:rPr lang="en-US" sz="1400" dirty="0">
                <a:latin typeface="Times New Roman" panose="02020603050405020304" pitchFamily="18" charset="0"/>
                <a:ea typeface="Times New Roman" panose="02020603050405020304" pitchFamily="18" charset="0"/>
              </a:rPr>
              <a:t> cranial nerves that is responsible for the movements of the eye ball.</a:t>
            </a:r>
          </a:p>
          <a:p>
            <a:pPr marL="228600" algn="justLow">
              <a:lnSpc>
                <a:spcPct val="150000"/>
              </a:lnSpc>
            </a:pPr>
            <a:r>
              <a:rPr lang="en-US" sz="1400" dirty="0">
                <a:latin typeface="Times New Roman" panose="02020603050405020304" pitchFamily="18" charset="0"/>
                <a:ea typeface="Times New Roman" panose="02020603050405020304" pitchFamily="18" charset="0"/>
              </a:rPr>
              <a:t>  The damage of the medial longitudinal fasciculus like in multiple sclerosis or other lesion to brain stem, it will lead to a condition called the Doll's eye. </a:t>
            </a:r>
            <a:r>
              <a:rPr lang="en-US" sz="1400" dirty="0">
                <a:latin typeface="Times New Roman" panose="02020603050405020304" pitchFamily="18" charset="0"/>
              </a:rPr>
              <a:t>((Typically the doll's eyes reflex is elicited by turning the head of the unconscious patient while observing the eyes. The eyes will normally move as if the patient is fixating on a stationary object. If there is a negative doll's eyes reflex then the eyes remain stationary with respect to the head, i.e. positive reflex when the head moves to right while the eyes move to left and vice versa, as the figure below)).</a:t>
            </a:r>
          </a:p>
        </p:txBody>
      </p:sp>
      <p:pic>
        <p:nvPicPr>
          <p:cNvPr id="6146" name="Picture 2" descr="Brain death">
            <a:extLst>
              <a:ext uri="{FF2B5EF4-FFF2-40B4-BE49-F238E27FC236}">
                <a16:creationId xmlns="" xmlns:a16="http://schemas.microsoft.com/office/drawing/2014/main" id="{D2098A59-5EB2-4405-924A-33C1568EE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64" t="17361" r="15869" b="24708"/>
          <a:stretch/>
        </p:blipFill>
        <p:spPr bwMode="auto">
          <a:xfrm>
            <a:off x="0" y="3689552"/>
            <a:ext cx="9144000" cy="308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8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D2538BD-F138-48E5-B820-E86EAE5D98C6}"/>
              </a:ext>
            </a:extLst>
          </p:cNvPr>
          <p:cNvSpPr/>
          <p:nvPr/>
        </p:nvSpPr>
        <p:spPr>
          <a:xfrm>
            <a:off x="-13356" y="143677"/>
            <a:ext cx="9144000" cy="3285323"/>
          </a:xfrm>
          <a:prstGeom prst="rect">
            <a:avLst/>
          </a:prstGeom>
        </p:spPr>
        <p:txBody>
          <a:bodyPr wrap="square">
            <a:spAutoFit/>
          </a:bodyPr>
          <a:lstStyle/>
          <a:p>
            <a:pPr marL="685800" algn="justLow">
              <a:lnSpc>
                <a:spcPct val="150000"/>
              </a:lnSpc>
            </a:pPr>
            <a:r>
              <a:rPr lang="en-US" sz="1400" dirty="0">
                <a:latin typeface="Times New Roman" panose="02020603050405020304" pitchFamily="18" charset="0"/>
                <a:ea typeface="Times New Roman" panose="02020603050405020304" pitchFamily="18" charset="0"/>
              </a:rPr>
              <a:t>2- At level of the facial colliculus (lower pons).</a:t>
            </a:r>
            <a:endParaRPr lang="en-US" sz="1200" dirty="0">
              <a:latin typeface="Times New Roman" panose="02020603050405020304" pitchFamily="18" charset="0"/>
              <a:ea typeface="Times New Roman" panose="02020603050405020304" pitchFamily="18" charset="0"/>
            </a:endParaRPr>
          </a:p>
          <a:p>
            <a:pPr marL="342900" indent="-114300" algn="justLow">
              <a:lnSpc>
                <a:spcPct val="150000"/>
              </a:lnSpc>
            </a:pPr>
            <a:r>
              <a:rPr lang="en-US" sz="1400" dirty="0">
                <a:latin typeface="Times New Roman" panose="02020603050405020304" pitchFamily="18" charset="0"/>
                <a:ea typeface="Times New Roman" panose="02020603050405020304" pitchFamily="18" charset="0"/>
              </a:rPr>
              <a:t>    Facial colliculus is the fibers of the facial nerve that emerge from facial nerve nucleus. These fibers pass posteriorly and medially, then hook around the Abducent nerve nucleus, then the fibers will pass laterally and then pass out from the pons.</a:t>
            </a:r>
            <a:endParaRPr lang="en-US" sz="1200" dirty="0">
              <a:latin typeface="Times New Roman" panose="02020603050405020304" pitchFamily="18" charset="0"/>
              <a:ea typeface="Times New Roman" panose="02020603050405020304" pitchFamily="18" charset="0"/>
            </a:endParaRPr>
          </a:p>
          <a:p>
            <a:pPr marL="342900" indent="-114300" algn="justLow">
              <a:lnSpc>
                <a:spcPct val="150000"/>
              </a:lnSpc>
            </a:pPr>
            <a:r>
              <a:rPr lang="en-US" sz="1400" dirty="0">
                <a:latin typeface="Times New Roman" panose="02020603050405020304" pitchFamily="18" charset="0"/>
                <a:ea typeface="Times New Roman" panose="02020603050405020304" pitchFamily="18" charset="0"/>
              </a:rPr>
              <a:t>  The nucleus of the Abducent nerve is the main structure that forms the facial colliculus rather than the fibers of the facial nerve that emerge from the pons. Thus, the facial colliculus that situated as an elevation in the floor of the 4</a:t>
            </a:r>
            <a:r>
              <a:rPr lang="en-US" sz="1400" baseline="30000" dirty="0">
                <a:latin typeface="Times New Roman" panose="02020603050405020304" pitchFamily="18" charset="0"/>
                <a:ea typeface="Times New Roman" panose="02020603050405020304" pitchFamily="18" charset="0"/>
              </a:rPr>
              <a:t>th</a:t>
            </a:r>
            <a:r>
              <a:rPr lang="en-US" sz="1400" dirty="0">
                <a:latin typeface="Times New Roman" panose="02020603050405020304" pitchFamily="18" charset="0"/>
                <a:ea typeface="Times New Roman" panose="02020603050405020304" pitchFamily="18" charset="0"/>
              </a:rPr>
              <a:t> ventricle is formed of two parts: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Times New Roman" panose="02020603050405020304" pitchFamily="18" charset="0"/>
              <a:buChar char="-"/>
              <a:tabLst>
                <a:tab pos="914400" algn="l"/>
              </a:tabLst>
            </a:pPr>
            <a:r>
              <a:rPr lang="en-US" sz="1400" dirty="0">
                <a:latin typeface="Times New Roman" panose="02020603050405020304" pitchFamily="18" charset="0"/>
                <a:ea typeface="Times New Roman" panose="02020603050405020304" pitchFamily="18" charset="0"/>
              </a:rPr>
              <a:t>The superficial part that represented by the facial nerve fibers.</a:t>
            </a:r>
            <a:endParaRPr lang="en-US" sz="1200" dirty="0">
              <a:latin typeface="Times New Roman" panose="02020603050405020304" pitchFamily="18" charset="0"/>
              <a:ea typeface="Times New Roman" panose="02020603050405020304" pitchFamily="18" charset="0"/>
            </a:endParaRPr>
          </a:p>
          <a:p>
            <a:pPr marL="742950" lvl="1" indent="-285750">
              <a:lnSpc>
                <a:spcPct val="150000"/>
              </a:lnSpc>
              <a:buFont typeface="Times New Roman" panose="02020603050405020304" pitchFamily="18" charset="0"/>
              <a:buChar char="-"/>
              <a:tabLst>
                <a:tab pos="914400" algn="l"/>
              </a:tabLst>
            </a:pPr>
            <a:r>
              <a:rPr lang="en-US" sz="1400" dirty="0">
                <a:latin typeface="Times New Roman" panose="02020603050405020304" pitchFamily="18" charset="0"/>
                <a:ea typeface="Times New Roman" panose="02020603050405020304" pitchFamily="18" charset="0"/>
              </a:rPr>
              <a:t>The deep part of the facial colliculus is represented by the nucleus of the 6</a:t>
            </a:r>
            <a:r>
              <a:rPr lang="en-US" sz="1400" baseline="30000" dirty="0">
                <a:latin typeface="Times New Roman" panose="02020603050405020304" pitchFamily="18" charset="0"/>
                <a:ea typeface="Times New Roman" panose="02020603050405020304" pitchFamily="18" charset="0"/>
              </a:rPr>
              <a:t>th</a:t>
            </a:r>
            <a:r>
              <a:rPr lang="en-US" sz="1400" dirty="0">
                <a:latin typeface="Times New Roman" panose="02020603050405020304" pitchFamily="18" charset="0"/>
                <a:ea typeface="Times New Roman" panose="02020603050405020304" pitchFamily="18" charset="0"/>
              </a:rPr>
              <a:t> cranial nerve which supplies the lateral rectus muscle of the eye ball.</a:t>
            </a:r>
            <a:endParaRPr lang="en-US"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2F13B111-2411-4A5D-B859-DCCAF666A39B}"/>
              </a:ext>
            </a:extLst>
          </p:cNvPr>
          <p:cNvPicPr/>
          <p:nvPr/>
        </p:nvPicPr>
        <p:blipFill rotWithShape="1">
          <a:blip r:embed="rId2" cstate="print">
            <a:extLst>
              <a:ext uri="{28A0092B-C50C-407E-A947-70E740481C1C}">
                <a14:useLocalDpi xmlns:a14="http://schemas.microsoft.com/office/drawing/2010/main" val="0"/>
              </a:ext>
            </a:extLst>
          </a:blip>
          <a:srcRect t="4003" r="3471" b="9145"/>
          <a:stretch/>
        </p:blipFill>
        <p:spPr bwMode="auto">
          <a:xfrm rot="10800000">
            <a:off x="3131840" y="3068960"/>
            <a:ext cx="6012160" cy="37795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327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3725604B-9508-4A3D-AC68-0A063ADF45CB}"/>
              </a:ext>
            </a:extLst>
          </p:cNvPr>
          <p:cNvSpPr/>
          <p:nvPr/>
        </p:nvSpPr>
        <p:spPr>
          <a:xfrm>
            <a:off x="0" y="-14068"/>
            <a:ext cx="9144000" cy="3285323"/>
          </a:xfrm>
          <a:prstGeom prst="rect">
            <a:avLst/>
          </a:prstGeom>
        </p:spPr>
        <p:txBody>
          <a:bodyPr wrap="square">
            <a:spAutoFit/>
          </a:bodyPr>
          <a:lstStyle/>
          <a:p>
            <a:pPr marL="685800" algn="justLow">
              <a:lnSpc>
                <a:spcPct val="150000"/>
              </a:lnSpc>
            </a:pPr>
            <a:r>
              <a:rPr lang="en-US" sz="1400" dirty="0">
                <a:latin typeface="Times New Roman" panose="02020603050405020304" pitchFamily="18" charset="0"/>
                <a:ea typeface="Times New Roman" panose="02020603050405020304" pitchFamily="18" charset="0"/>
              </a:rPr>
              <a:t>3- At level of the trigeminal nuclei (middle of the pons).</a:t>
            </a:r>
          </a:p>
          <a:p>
            <a:pPr marL="228600" algn="justLow">
              <a:lnSpc>
                <a:spcPct val="150000"/>
              </a:lnSpc>
            </a:pPr>
            <a:r>
              <a:rPr lang="en-US" sz="1400" dirty="0">
                <a:latin typeface="Times New Roman" panose="02020603050405020304" pitchFamily="18" charset="0"/>
                <a:ea typeface="Times New Roman" panose="02020603050405020304" pitchFamily="18" charset="0"/>
              </a:rPr>
              <a:t> At this level, the four groups of trigeminal nuclei could be seen together, otherwise they could be seen separately (not together) at other parts of CNS.</a:t>
            </a:r>
          </a:p>
          <a:p>
            <a:pPr marL="228600" algn="justLow">
              <a:lnSpc>
                <a:spcPct val="150000"/>
              </a:lnSpc>
            </a:pPr>
            <a:r>
              <a:rPr lang="en-US" sz="1400" dirty="0">
                <a:latin typeface="Times New Roman" panose="02020603050405020304" pitchFamily="18" charset="0"/>
                <a:ea typeface="Times New Roman" panose="02020603050405020304" pitchFamily="18" charset="0"/>
              </a:rPr>
              <a:t> The nuclei of the trigeminal nerve:</a:t>
            </a:r>
          </a:p>
          <a:p>
            <a:pPr marL="228600" algn="justLow">
              <a:lnSpc>
                <a:spcPct val="150000"/>
              </a:lnSpc>
            </a:pPr>
            <a:r>
              <a:rPr lang="en-US" sz="1400" dirty="0">
                <a:latin typeface="Times New Roman" panose="02020603050405020304" pitchFamily="18" charset="0"/>
                <a:ea typeface="Times New Roman" panose="02020603050405020304" pitchFamily="18" charset="0"/>
              </a:rPr>
              <a:t>  These are groups of nuclei that extend on a large area of the central nervous system.</a:t>
            </a:r>
          </a:p>
          <a:p>
            <a:pPr marL="342900" lvl="0" indent="-342900" algn="justLow">
              <a:lnSpc>
                <a:spcPct val="150000"/>
              </a:lnSpc>
              <a:buFont typeface="+mj-lt"/>
              <a:buAutoNum type="arabicPeriod"/>
              <a:tabLst>
                <a:tab pos="476250" algn="l"/>
              </a:tabLst>
            </a:pPr>
            <a:r>
              <a:rPr lang="en-US" sz="1400" dirty="0">
                <a:latin typeface="Times New Roman" panose="02020603050405020304" pitchFamily="18" charset="0"/>
                <a:ea typeface="Times New Roman" panose="02020603050405020304" pitchFamily="18" charset="0"/>
              </a:rPr>
              <a:t>The first group of nuclei of the trigeminal nerve is the main sensory nucleus and it receives the touch sensation from the same side of the face.</a:t>
            </a:r>
          </a:p>
          <a:p>
            <a:pPr marL="342900" lvl="0" indent="-342900" algn="justLow">
              <a:lnSpc>
                <a:spcPct val="150000"/>
              </a:lnSpc>
              <a:buFont typeface="+mj-lt"/>
              <a:buAutoNum type="arabicPeriod"/>
              <a:tabLst>
                <a:tab pos="476250" algn="l"/>
              </a:tabLst>
            </a:pPr>
            <a:r>
              <a:rPr lang="en-US" sz="1400" dirty="0">
                <a:latin typeface="Times New Roman" panose="02020603050405020304" pitchFamily="18" charset="0"/>
                <a:ea typeface="Times New Roman" panose="02020603050405020304" pitchFamily="18" charset="0"/>
              </a:rPr>
              <a:t>The second group of nuclei of the trigeminal nerve is the spinal nucleus of the trigeminal nerve that extends from the pons to the upper part of the cervical region of the spinal cord. It receives the pain and temperature from ipsilateral side of the face. </a:t>
            </a:r>
            <a:endParaRPr lang="en-US" sz="1400" dirty="0">
              <a:effectLst/>
              <a:latin typeface="Times New Roman" panose="02020603050405020304" pitchFamily="18" charset="0"/>
              <a:ea typeface="Times New Roman" panose="02020603050405020304" pitchFamily="18" charset="0"/>
            </a:endParaRPr>
          </a:p>
        </p:txBody>
      </p:sp>
      <p:pic>
        <p:nvPicPr>
          <p:cNvPr id="7170" name="Picture 2" descr="Pons Anatomy">
            <a:extLst>
              <a:ext uri="{FF2B5EF4-FFF2-40B4-BE49-F238E27FC236}">
                <a16:creationId xmlns="" xmlns:a16="http://schemas.microsoft.com/office/drawing/2014/main" id="{914C8D7E-B07B-47A0-AD19-2C8ADFDC4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996952"/>
            <a:ext cx="4433704" cy="3861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Trigeminal Nerve (CN V) - Course - Divisions - TeachMeAnatomy">
            <a:extLst>
              <a:ext uri="{FF2B5EF4-FFF2-40B4-BE49-F238E27FC236}">
                <a16:creationId xmlns="" xmlns:a16="http://schemas.microsoft.com/office/drawing/2014/main" id="{B4AE2EEB-228F-4873-9EDB-8928F1812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1255"/>
            <a:ext cx="5004048" cy="35867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27DD36B6-7C8C-476D-B4D7-3268CFB40982}"/>
              </a:ext>
            </a:extLst>
          </p:cNvPr>
          <p:cNvSpPr txBox="1"/>
          <p:nvPr/>
        </p:nvSpPr>
        <p:spPr>
          <a:xfrm>
            <a:off x="4100732" y="3010486"/>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 xmlns:a16="http://schemas.microsoft.com/office/drawing/2014/main" id="{D5E819A6-9DC3-4388-8CD2-E009063EE10F}"/>
              </a:ext>
            </a:extLst>
          </p:cNvPr>
          <p:cNvSpPr txBox="1"/>
          <p:nvPr/>
        </p:nvSpPr>
        <p:spPr>
          <a:xfrm>
            <a:off x="4114800" y="2637692"/>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 xmlns:a16="http://schemas.microsoft.com/office/drawing/2014/main" id="{D5741D48-62FF-4032-87FA-92B70A039803}"/>
              </a:ext>
            </a:extLst>
          </p:cNvPr>
          <p:cNvSpPr txBox="1"/>
          <p:nvPr/>
        </p:nvSpPr>
        <p:spPr>
          <a:xfrm>
            <a:off x="2699792" y="6225470"/>
            <a:ext cx="2268731" cy="59890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4950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A67B5C1-6664-41C8-8551-D29A15E53743}"/>
              </a:ext>
            </a:extLst>
          </p:cNvPr>
          <p:cNvSpPr/>
          <p:nvPr/>
        </p:nvSpPr>
        <p:spPr>
          <a:xfrm>
            <a:off x="0" y="188640"/>
            <a:ext cx="9144000" cy="3782061"/>
          </a:xfrm>
          <a:prstGeom prst="rect">
            <a:avLst/>
          </a:prstGeom>
        </p:spPr>
        <p:txBody>
          <a:bodyPr wrap="square">
            <a:spAutoFit/>
          </a:bodyPr>
          <a:lstStyle/>
          <a:p>
            <a:pPr lvl="0" algn="justLow">
              <a:lnSpc>
                <a:spcPct val="150000"/>
              </a:lnSpc>
              <a:tabLst>
                <a:tab pos="476250" algn="l"/>
              </a:tabLst>
            </a:pPr>
            <a:r>
              <a:rPr lang="en-US" dirty="0">
                <a:latin typeface="Times New Roman" panose="02020603050405020304" pitchFamily="18" charset="0"/>
                <a:ea typeface="Times New Roman" panose="02020603050405020304" pitchFamily="18" charset="0"/>
              </a:rPr>
              <a:t>3. The third group of nuclei of the trigeminal nerve is the mesencephalic nucleus which extend from the pons to the mid brain and it is responsible for the proprioception sensation of the temporomandibular joint (TM joint).</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  The above three nuclei of the trigeminal nerve are sensory nuclei.</a:t>
            </a:r>
            <a:endParaRPr lang="en-US" sz="1600" dirty="0">
              <a:latin typeface="Times New Roman" panose="02020603050405020304" pitchFamily="18" charset="0"/>
              <a:ea typeface="Times New Roman" panose="02020603050405020304" pitchFamily="18" charset="0"/>
            </a:endParaRPr>
          </a:p>
          <a:p>
            <a:pPr lvl="0" algn="justLow">
              <a:lnSpc>
                <a:spcPct val="150000"/>
              </a:lnSpc>
              <a:tabLst>
                <a:tab pos="476250" algn="l"/>
              </a:tabLst>
            </a:pPr>
            <a:r>
              <a:rPr lang="en-US" dirty="0">
                <a:latin typeface="Times New Roman" panose="02020603050405020304" pitchFamily="18" charset="0"/>
                <a:ea typeface="Times New Roman" panose="02020603050405020304" pitchFamily="18" charset="0"/>
              </a:rPr>
              <a:t>4. The fourth group of nuclei of the trigeminal nerve is the motor nucleus that is responsible for supplying the muscles of mastication (medial &amp; lateral pterygoid muscles, masseter and temporalis muscles).</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  The sensory component of the trigeminal nerve has a ganglion at the tip of the petrous part of the temporal bone which is called the trigeminal or semilunar ganglia.</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9DEF0587-335F-4193-B1EB-9025700AE38A}"/>
              </a:ext>
            </a:extLst>
          </p:cNvPr>
          <p:cNvPicPr/>
          <p:nvPr/>
        </p:nvPicPr>
        <p:blipFill rotWithShape="1">
          <a:blip r:embed="rId2"/>
          <a:srcRect l="4039" t="2822" r="2098" b="27180"/>
          <a:stretch/>
        </p:blipFill>
        <p:spPr bwMode="auto">
          <a:xfrm>
            <a:off x="17378" y="3970701"/>
            <a:ext cx="4266590" cy="2887299"/>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 xmlns:a16="http://schemas.microsoft.com/office/drawing/2014/main" id="{9FCEE93A-5FB3-45B3-9C57-90094CCA4F7C}"/>
              </a:ext>
            </a:extLst>
          </p:cNvPr>
          <p:cNvPicPr/>
          <p:nvPr/>
        </p:nvPicPr>
        <p:blipFill rotWithShape="1">
          <a:blip r:embed="rId3">
            <a:extLst>
              <a:ext uri="{28A0092B-C50C-407E-A947-70E740481C1C}">
                <a14:useLocalDpi xmlns:a14="http://schemas.microsoft.com/office/drawing/2010/main" val="0"/>
              </a:ext>
            </a:extLst>
          </a:blip>
          <a:srcRect l="2564" t="3057" r="4966" b="8026"/>
          <a:stretch/>
        </p:blipFill>
        <p:spPr bwMode="auto">
          <a:xfrm>
            <a:off x="4301347" y="3943346"/>
            <a:ext cx="4842653" cy="28872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855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86DD6F2-37CD-4E53-8165-8E1FE30A86CB}"/>
              </a:ext>
            </a:extLst>
          </p:cNvPr>
          <p:cNvPicPr/>
          <p:nvPr/>
        </p:nvPicPr>
        <p:blipFill rotWithShape="1">
          <a:blip r:embed="rId2" cstate="print">
            <a:extLst>
              <a:ext uri="{BEBA8EAE-BF5A-486C-A8C5-ECC9F3942E4B}">
                <a14:imgProps xmlns:a14="http://schemas.microsoft.com/office/drawing/2010/main">
                  <a14:imgLayer r:embed="rId3">
                    <a14:imgEffect>
                      <a14:brightnessContrast bright="42000"/>
                    </a14:imgEffect>
                  </a14:imgLayer>
                </a14:imgProps>
              </a:ext>
              <a:ext uri="{28A0092B-C50C-407E-A947-70E740481C1C}">
                <a14:useLocalDpi xmlns:a14="http://schemas.microsoft.com/office/drawing/2010/main" val="0"/>
              </a:ext>
            </a:extLst>
          </a:blip>
          <a:srcRect l="3125" t="8940" r="3472"/>
          <a:stretch/>
        </p:blipFill>
        <p:spPr bwMode="auto">
          <a:xfrm rot="10800000">
            <a:off x="4571997" y="-1"/>
            <a:ext cx="4572002" cy="6741367"/>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 xmlns:a16="http://schemas.microsoft.com/office/drawing/2014/main" id="{9862E84B-DF7B-43A4-AE7B-4DBC07CE840C}"/>
              </a:ext>
            </a:extLst>
          </p:cNvPr>
          <p:cNvPicPr/>
          <p:nvPr/>
        </p:nvPicPr>
        <p:blipFill rotWithShape="1">
          <a:blip r:embed="rId4" cstate="print">
            <a:extLst>
              <a:ext uri="{BEBA8EAE-BF5A-486C-A8C5-ECC9F3942E4B}">
                <a14:imgProps xmlns:a14="http://schemas.microsoft.com/office/drawing/2010/main">
                  <a14:imgLayer r:embed="rId5">
                    <a14:imgEffect>
                      <a14:brightnessContrast bright="47000"/>
                    </a14:imgEffect>
                  </a14:imgLayer>
                </a14:imgProps>
              </a:ext>
              <a:ext uri="{28A0092B-C50C-407E-A947-70E740481C1C}">
                <a14:useLocalDpi xmlns:a14="http://schemas.microsoft.com/office/drawing/2010/main" val="0"/>
              </a:ext>
            </a:extLst>
          </a:blip>
          <a:srcRect l="7760" t="3998" r="21885"/>
          <a:stretch/>
        </p:blipFill>
        <p:spPr bwMode="auto">
          <a:xfrm rot="16200000">
            <a:off x="-1143002" y="1142999"/>
            <a:ext cx="6858001" cy="45719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5180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On-screen Show (4:3)</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Mustafa Ibraheem</dc:creator>
  <cp:lastModifiedBy>DR.mustafa mohammed</cp:lastModifiedBy>
  <cp:revision>1</cp:revision>
  <dcterms:created xsi:type="dcterms:W3CDTF">2006-08-16T00:00:00Z</dcterms:created>
  <dcterms:modified xsi:type="dcterms:W3CDTF">2021-09-24T19:08:05Z</dcterms:modified>
</cp:coreProperties>
</file>