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7:00.459"/>
    </inkml:context>
    <inkml:brush xml:id="br0">
      <inkml:brushProperty name="width" value="0.035" units="cm"/>
      <inkml:brushProperty name="height" value="0.035" units="cm"/>
      <inkml:brushProperty name="color" value="#FFF200"/>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7:03.935"/>
    </inkml:context>
    <inkml:brush xml:id="br0">
      <inkml:brushProperty name="width" value="0.035" units="cm"/>
      <inkml:brushProperty name="height" value="0.035" units="cm"/>
      <inkml:brushProperty name="color" value="#FFF200"/>
      <inkml:brushProperty name="fitToCurve" value="1"/>
    </inkml:brush>
    <inkml:brush xml:id="br1">
      <inkml:brushProperty name="width" value="0.1" units="cm"/>
      <inkml:brushProperty name="height" value="0.1" units="cm"/>
      <inkml:brushProperty name="color" value="#FFF200"/>
      <inkml:brushProperty name="fitToCurve" value="1"/>
    </inkml:brush>
  </inkml:definitions>
  <inkml:trace contextRef="#ctx0" brushRef="#br0">39 78 0</inkml:trace>
  <inkml:trace contextRef="#ctx0" brushRef="#br0" timeOffset="2372">39 78 0,'39'39'1250,"0"0"-1140</inkml:trace>
  <inkml:trace contextRef="#ctx0" brushRef="#br1" timeOffset="14809">0 0 0,'0'39'750,"0"0"-609,39-39-63,-39 39-31,39-39 93,0 0-62,-39 39-31,39-39 78,1 0 110,-40 39-64,0 0-61,39-39-110,0 0 94,-39 39-94</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7:46.460"/>
    </inkml:context>
    <inkml:brush xml:id="br0">
      <inkml:brushProperty name="width" value="0.1" units="cm"/>
      <inkml:brushProperty name="height" value="0.1" units="cm"/>
      <inkml:brushProperty name="color" value="#FFF200"/>
      <inkml:brushProperty name="fitToCurve" value="1"/>
    </inkml:brush>
  </inkml:definitions>
  <inkml:trace contextRef="#ctx0" brushRef="#br0">0 0 0,'39'0'1031,"1"0"-1000,-1 0 32,0 0 46,0 0 79,0 0-141,0 0 203</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8:05.674"/>
    </inkml:context>
    <inkml:brush xml:id="br0">
      <inkml:brushProperty name="width" value="0.1" units="cm"/>
      <inkml:brushProperty name="height" value="0.1" units="cm"/>
      <inkml:brushProperty name="color" value="#ED1C24"/>
      <inkml:brushProperty name="fitToCurve" value="1"/>
    </inkml:brush>
  </inkml:definitions>
  <inkml:trace contextRef="#ctx0" brushRef="#br0">0 0 0,'0'40'1219,"39"-40"-1063,1 0-16,-40 39-108,39-39 140,0 0-16,0 0-109,0 0 62,-39 39 141,39-39-109,-39 39-126,39-39 360,-39 39-375,39-39 282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9:35.604"/>
    </inkml:context>
    <inkml:brush xml:id="br0">
      <inkml:brushProperty name="width" value="0.1" units="cm"/>
      <inkml:brushProperty name="height" value="0.1" units="cm"/>
      <inkml:brushProperty name="color" value="#3165BB"/>
      <inkml:brushProperty name="fitToCurve" value="1"/>
    </inkml:brush>
  </inkml:definitions>
  <inkml:trace contextRef="#ctx0" brushRef="#br0">0 0 0,'0'39'1516,"39"-39"-1422,-39 39 31,39-39-125,1 0 125,-1 0-79,-39 39 126,39-39-109,0 39 93,-39 0-31,39-39-47,0 0-15,-39 39-16,39-39-1,-39 39 111,39-39-157,0 0 265,-39 39-249,39-39 125,-39 40-110,39-40 125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4-24T16:49:45.303"/>
    </inkml:context>
    <inkml:brush xml:id="br0">
      <inkml:brushProperty name="width" value="0.1" units="cm"/>
      <inkml:brushProperty name="height" value="0.1" units="cm"/>
      <inkml:brushProperty name="color" value="#3165BB"/>
      <inkml:brushProperty name="fitToCurve" value="1"/>
    </inkml:brush>
  </inkml:definitions>
  <inkml:trace contextRef="#ctx0" brushRef="#br0">0 0 0,'39'0'406,"0"0"-296,0 0-17,0 0-61,0 0 124,0 0-31,0 0-47,0 0-78,0 0 47,1 0-16,-1 0 63,0 0 62,0 0-109,0 0-31,0 0 15,0 0 16,0 0 0,0 0 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6T19:23:31.38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6T19:23:41.582"/>
    </inkml:context>
    <inkml:brush xml:id="br0">
      <inkml:brushProperty name="width" value="0.1" units="cm"/>
      <inkml:brushProperty name="height" value="0.1" units="cm"/>
      <inkml:brushProperty name="color" value="#FF0066"/>
      <inkml:brushProperty name="ignorePressure" value="1"/>
    </inkml:brush>
  </inkml:definitions>
  <inkml:trace contextRef="#ctx0" brushRef="#br0">1 0,'6'0,"10"0,8 0,7 0,4 0,4 0,1 0,1 0,-1 0,1 0,-1 0,0 0,-1 0,1 0,-1 0,-7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8" Type="http://schemas.openxmlformats.org/officeDocument/2006/relationships/customXml" Target="../ink/ink7.xml"/><Relationship Id="rId3" Type="http://schemas.openxmlformats.org/officeDocument/2006/relationships/image" Target="../media/image7.png"/><Relationship Id="rId21" Type="http://schemas.openxmlformats.org/officeDocument/2006/relationships/image" Target="../media/image11.png"/><Relationship Id="rId7" Type="http://schemas.openxmlformats.org/officeDocument/2006/relationships/image" Target="../media/image9.emf"/><Relationship Id="rId12" Type="http://schemas.openxmlformats.org/officeDocument/2006/relationships/customXml" Target="../ink/ink5.xml"/><Relationship Id="rId17" Type="http://schemas.openxmlformats.org/officeDocument/2006/relationships/image" Target="../media/image9.png"/><Relationship Id="rId2" Type="http://schemas.openxmlformats.org/officeDocument/2006/relationships/image" Target="../media/image6.jpeg"/><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10" Type="http://schemas.openxmlformats.org/officeDocument/2006/relationships/customXml" Target="../ink/ink4.xml"/><Relationship Id="rId19"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BB3FDBF-8DD4-4095-8AC4-2385ADEA0160}"/>
              </a:ext>
            </a:extLst>
          </p:cNvPr>
          <p:cNvSpPr/>
          <p:nvPr/>
        </p:nvSpPr>
        <p:spPr>
          <a:xfrm>
            <a:off x="2195736" y="0"/>
            <a:ext cx="4572000" cy="888705"/>
          </a:xfrm>
          <a:prstGeom prst="rect">
            <a:avLst/>
          </a:prstGeom>
        </p:spPr>
        <p:txBody>
          <a:bodyPr>
            <a:spAutoFit/>
          </a:bodyPr>
          <a:lstStyle/>
          <a:p>
            <a:pPr algn="ctr">
              <a:lnSpc>
                <a:spcPct val="150000"/>
              </a:lnSpc>
            </a:pPr>
            <a:r>
              <a:rPr lang="en-US" b="1" dirty="0">
                <a:latin typeface="Ale and Wenches BB"/>
                <a:ea typeface="Times New Roman" panose="02020603050405020304" pitchFamily="18" charset="0"/>
                <a:cs typeface="Tahoma" panose="020B0604030504040204" pitchFamily="34" charset="0"/>
              </a:rPr>
              <a:t>Pons </a:t>
            </a:r>
            <a:endParaRPr lang="en-US" sz="1400" dirty="0">
              <a:latin typeface="Times New Roman" panose="02020603050405020304" pitchFamily="18" charset="0"/>
              <a:ea typeface="Times New Roman" panose="02020603050405020304" pitchFamily="18" charset="0"/>
            </a:endParaRPr>
          </a:p>
          <a:p>
            <a:pPr algn="ctr">
              <a:lnSpc>
                <a:spcPct val="150000"/>
              </a:lnSpc>
            </a:pPr>
            <a:r>
              <a:rPr lang="en-US" b="1" dirty="0">
                <a:latin typeface="Andalus" panose="02020603050405020304" pitchFamily="18" charset="-78"/>
                <a:ea typeface="Times New Roman" panose="02020603050405020304" pitchFamily="18" charset="0"/>
              </a:rPr>
              <a:t>(It means transverse fibers)</a:t>
            </a:r>
            <a:endParaRPr lang="en-US" sz="1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53D0DE11-1A7B-4005-A64B-96D0096685B7}"/>
              </a:ext>
            </a:extLst>
          </p:cNvPr>
          <p:cNvSpPr/>
          <p:nvPr/>
        </p:nvSpPr>
        <p:spPr>
          <a:xfrm>
            <a:off x="-18365" y="888705"/>
            <a:ext cx="9144000" cy="2535566"/>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The pons is part of the brain stem that continuous with the medulla oblongata inferiorly and mid brain superiorly, the lower half of the pons is related posteriorly to the floor of the 4</a:t>
            </a:r>
            <a:r>
              <a:rPr lang="en-US" baseline="30000" dirty="0">
                <a:latin typeface="Times New Roman" panose="02020603050405020304" pitchFamily="18" charset="0"/>
                <a:ea typeface="Times New Roman" panose="02020603050405020304" pitchFamily="18" charset="0"/>
              </a:rPr>
              <a:t>th</a:t>
            </a:r>
            <a:r>
              <a:rPr lang="en-US" dirty="0">
                <a:latin typeface="Times New Roman" panose="02020603050405020304" pitchFamily="18" charset="0"/>
                <a:ea typeface="Times New Roman" panose="02020603050405020304" pitchFamily="18" charset="0"/>
              </a:rPr>
              <a:t> ventricle.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The basic structure of the pons: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457200" algn="l"/>
              </a:tabLst>
            </a:pPr>
            <a:r>
              <a:rPr lang="en-US" dirty="0">
                <a:latin typeface="Times New Roman" panose="02020603050405020304" pitchFamily="18" charset="0"/>
                <a:ea typeface="Times New Roman" panose="02020603050405020304" pitchFamily="18" charset="0"/>
              </a:rPr>
              <a:t>The basal part.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457200" algn="l"/>
              </a:tabLst>
            </a:pPr>
            <a:r>
              <a:rPr lang="en-US" dirty="0">
                <a:latin typeface="Times New Roman" panose="02020603050405020304" pitchFamily="18" charset="0"/>
                <a:ea typeface="Times New Roman" panose="02020603050405020304" pitchFamily="18" charset="0"/>
              </a:rPr>
              <a:t>The tegmental part.</a:t>
            </a:r>
            <a:endParaRPr lang="en-US" sz="16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14F6DC04-09EF-4276-8C00-37B8B3C80496}"/>
              </a:ext>
            </a:extLst>
          </p:cNvPr>
          <p:cNvPicPr/>
          <p:nvPr/>
        </p:nvPicPr>
        <p:blipFill rotWithShape="1">
          <a:blip r:embed="rId2" cstate="print">
            <a:extLst>
              <a:ext uri="{28A0092B-C50C-407E-A947-70E740481C1C}">
                <a14:useLocalDpi xmlns:a14="http://schemas.microsoft.com/office/drawing/2010/main" val="0"/>
              </a:ext>
            </a:extLst>
          </a:blip>
          <a:srcRect b="5865"/>
          <a:stretch/>
        </p:blipFill>
        <p:spPr bwMode="auto">
          <a:xfrm>
            <a:off x="4283968" y="1777411"/>
            <a:ext cx="4705350" cy="3523798"/>
          </a:xfrm>
          <a:prstGeom prst="rect">
            <a:avLst/>
          </a:prstGeom>
          <a:noFill/>
          <a:ln>
            <a:noFill/>
          </a:ln>
        </p:spPr>
      </p:pic>
      <p:pic>
        <p:nvPicPr>
          <p:cNvPr id="5" name="Picture 2">
            <a:extLst>
              <a:ext uri="{FF2B5EF4-FFF2-40B4-BE49-F238E27FC236}">
                <a16:creationId xmlns:a16="http://schemas.microsoft.com/office/drawing/2014/main" xmlns="" id="{E4577377-12BE-469B-9924-692FF1563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6" y="3424270"/>
            <a:ext cx="4302333" cy="343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7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38CC9C-B24D-4857-B01B-045DCA3AB4AB}"/>
              </a:ext>
            </a:extLst>
          </p:cNvPr>
          <p:cNvSpPr/>
          <p:nvPr/>
        </p:nvSpPr>
        <p:spPr>
          <a:xfrm>
            <a:off x="0" y="24836"/>
            <a:ext cx="9144000" cy="2535566"/>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The pons has two parts; an anterior or ventral part called the basal part which has the same structure all over the pons. The basilar part is made up of: 1- Longitudinal fibers that are represented by the Corticospinal and </a:t>
            </a:r>
            <a:r>
              <a:rPr lang="en-US" dirty="0" err="1">
                <a:latin typeface="Times New Roman" panose="02020603050405020304" pitchFamily="18" charset="0"/>
                <a:ea typeface="Times New Roman" panose="02020603050405020304" pitchFamily="18" charset="0"/>
              </a:rPr>
              <a:t>corticonuclear</a:t>
            </a:r>
            <a:r>
              <a:rPr lang="en-US" dirty="0">
                <a:latin typeface="Times New Roman" panose="02020603050405020304" pitchFamily="18" charset="0"/>
                <a:ea typeface="Times New Roman" panose="02020603050405020304" pitchFamily="18" charset="0"/>
              </a:rPr>
              <a:t> fibers.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2- Transverse pontine fibers.  </a:t>
            </a:r>
            <a:endParaRPr lang="en-US" sz="1600" dirty="0">
              <a:latin typeface="Times New Roman" panose="02020603050405020304" pitchFamily="18" charset="0"/>
              <a:ea typeface="Times New Roman" panose="02020603050405020304" pitchFamily="18" charset="0"/>
            </a:endParaRPr>
          </a:p>
          <a:p>
            <a:pPr marL="228600" indent="-114300" algn="justLow">
              <a:lnSpc>
                <a:spcPct val="150000"/>
              </a:lnSpc>
            </a:pPr>
            <a:r>
              <a:rPr lang="en-US" dirty="0">
                <a:latin typeface="Times New Roman" panose="02020603050405020304" pitchFamily="18" charset="0"/>
                <a:ea typeface="Times New Roman" panose="02020603050405020304" pitchFamily="18" charset="0"/>
              </a:rPr>
              <a:t>  3- This basilar part also contains a number of masses of gray matter called the pontine nuclei. The basilar part is in continuity superiorly with the cerebral peduncles of the midbrain. </a:t>
            </a:r>
            <a:endParaRPr lang="en-US" sz="16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64572009-BD8B-42CE-A5DC-6BBC884D8EDF}"/>
              </a:ext>
            </a:extLst>
          </p:cNvPr>
          <p:cNvSpPr/>
          <p:nvPr/>
        </p:nvSpPr>
        <p:spPr>
          <a:xfrm>
            <a:off x="0" y="3836277"/>
            <a:ext cx="8244408" cy="463397"/>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        </a:t>
            </a:r>
            <a:endParaRPr lang="en-US" dirty="0"/>
          </a:p>
        </p:txBody>
      </p:sp>
      <p:pic>
        <p:nvPicPr>
          <p:cNvPr id="5" name="Picture 2" descr="Transverse section through the lower part of Pons | Nervous system ...">
            <a:extLst>
              <a:ext uri="{FF2B5EF4-FFF2-40B4-BE49-F238E27FC236}">
                <a16:creationId xmlns:a16="http://schemas.microsoft.com/office/drawing/2014/main" xmlns="" id="{87412CB9-9E05-403C-994A-023BDC302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54"/>
          <a:stretch/>
        </p:blipFill>
        <p:spPr bwMode="auto">
          <a:xfrm>
            <a:off x="1403648" y="2708920"/>
            <a:ext cx="6076950" cy="412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8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776CB1-FFE6-4356-A8EE-E7668060E3ED}"/>
              </a:ext>
            </a:extLst>
          </p:cNvPr>
          <p:cNvPicPr/>
          <p:nvPr/>
        </p:nvPicPr>
        <p:blipFill rotWithShape="1">
          <a:blip r:embed="rId2" cstate="print">
            <a:extLst>
              <a:ext uri="{28A0092B-C50C-407E-A947-70E740481C1C}">
                <a14:useLocalDpi xmlns:a14="http://schemas.microsoft.com/office/drawing/2010/main" val="0"/>
              </a:ext>
            </a:extLst>
          </a:blip>
          <a:srcRect l="1511" t="2884" r="2585" b="847"/>
          <a:stretch/>
        </p:blipFill>
        <p:spPr bwMode="auto">
          <a:xfrm rot="16200000">
            <a:off x="1142999" y="-1143002"/>
            <a:ext cx="6858001" cy="9144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366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9F383A5-BA4B-4D80-A523-1E3D901038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828800" y="258762"/>
            <a:ext cx="5486400" cy="6340475"/>
          </a:xfrm>
          <a:prstGeom prst="rect">
            <a:avLst/>
          </a:prstGeom>
          <a:noFill/>
          <a:ln>
            <a:noFill/>
          </a:ln>
        </p:spPr>
      </p:pic>
    </p:spTree>
    <p:extLst>
      <p:ext uri="{BB962C8B-B14F-4D97-AF65-F5344CB8AC3E}">
        <p14:creationId xmlns:p14="http://schemas.microsoft.com/office/powerpoint/2010/main" val="218898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4A91CA-811B-4CBA-A0C1-BB1A619E2A82}"/>
              </a:ext>
            </a:extLst>
          </p:cNvPr>
          <p:cNvSpPr/>
          <p:nvPr/>
        </p:nvSpPr>
        <p:spPr>
          <a:xfrm>
            <a:off x="-94234" y="146630"/>
            <a:ext cx="9144000" cy="1294393"/>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 The tegmental part is the posterior part of the pons and it forms the upper part of the floor of the 4</a:t>
            </a:r>
            <a:r>
              <a:rPr lang="en-US" baseline="30000" dirty="0">
                <a:latin typeface="Times New Roman" panose="02020603050405020304" pitchFamily="18" charset="0"/>
                <a:ea typeface="Times New Roman" panose="02020603050405020304" pitchFamily="18" charset="0"/>
              </a:rPr>
              <a:t>th</a:t>
            </a:r>
            <a:r>
              <a:rPr lang="en-US" dirty="0">
                <a:latin typeface="Times New Roman" panose="02020603050405020304" pitchFamily="18" charset="0"/>
                <a:ea typeface="Times New Roman" panose="02020603050405020304" pitchFamily="18" charset="0"/>
              </a:rPr>
              <a:t> ventricle, which separates the pons anteriorly from the cerebellum posteriorly.</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This part is studied in three levels or sections:</a:t>
            </a:r>
            <a:endParaRPr lang="en-US" dirty="0"/>
          </a:p>
        </p:txBody>
      </p:sp>
      <p:sp>
        <p:nvSpPr>
          <p:cNvPr id="3" name="Rectangle 2">
            <a:extLst>
              <a:ext uri="{FF2B5EF4-FFF2-40B4-BE49-F238E27FC236}">
                <a16:creationId xmlns:a16="http://schemas.microsoft.com/office/drawing/2014/main" xmlns="" id="{67AB613A-2A9C-4F12-8993-979D919E9BCD}"/>
              </a:ext>
            </a:extLst>
          </p:cNvPr>
          <p:cNvSpPr/>
          <p:nvPr/>
        </p:nvSpPr>
        <p:spPr>
          <a:xfrm>
            <a:off x="-94234" y="1222257"/>
            <a:ext cx="9144000" cy="1294393"/>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        1- At pontomedullary junction.</a:t>
            </a:r>
            <a:endParaRPr lang="en-US" sz="1600" dirty="0">
              <a:latin typeface="Times New Roman" panose="02020603050405020304" pitchFamily="18" charset="0"/>
              <a:ea typeface="Times New Roman" panose="02020603050405020304" pitchFamily="18" charset="0"/>
            </a:endParaRPr>
          </a:p>
          <a:p>
            <a:pPr marL="685800" algn="justLow">
              <a:lnSpc>
                <a:spcPct val="150000"/>
              </a:lnSpc>
            </a:pPr>
            <a:r>
              <a:rPr lang="en-US" dirty="0">
                <a:latin typeface="Times New Roman" panose="02020603050405020304" pitchFamily="18" charset="0"/>
                <a:ea typeface="Times New Roman" panose="02020603050405020304" pitchFamily="18" charset="0"/>
              </a:rPr>
              <a:t>2- At level of the facial colliculus (lower pons).</a:t>
            </a:r>
            <a:endParaRPr lang="en-US" sz="1600" dirty="0">
              <a:latin typeface="Times New Roman" panose="02020603050405020304" pitchFamily="18" charset="0"/>
              <a:ea typeface="Times New Roman" panose="02020603050405020304" pitchFamily="18" charset="0"/>
            </a:endParaRPr>
          </a:p>
          <a:p>
            <a:pPr marL="685800" algn="justLow">
              <a:lnSpc>
                <a:spcPct val="150000"/>
              </a:lnSpc>
            </a:pPr>
            <a:r>
              <a:rPr lang="en-US" dirty="0">
                <a:latin typeface="Times New Roman" panose="02020603050405020304" pitchFamily="18" charset="0"/>
                <a:ea typeface="Times New Roman" panose="02020603050405020304" pitchFamily="18" charset="0"/>
              </a:rPr>
              <a:t>3- At level of the trigeminal nuclei (middle of the pons).</a:t>
            </a:r>
            <a:endParaRPr lang="en-US" dirty="0"/>
          </a:p>
        </p:txBody>
      </p:sp>
      <p:pic>
        <p:nvPicPr>
          <p:cNvPr id="5" name="Picture 2" descr="Easy Notes On 【Pons】Learn in Just 4 Minutes! – Earth's Lab">
            <a:extLst>
              <a:ext uri="{FF2B5EF4-FFF2-40B4-BE49-F238E27FC236}">
                <a16:creationId xmlns:a16="http://schemas.microsoft.com/office/drawing/2014/main" xmlns="" id="{F9A48A43-4F42-4BF2-9459-62FC773EE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20083"/>
            <a:ext cx="5076056" cy="3865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C792BB93-B53A-429A-8112-5274973F2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85"/>
          <a:stretch/>
        </p:blipFill>
        <p:spPr bwMode="auto">
          <a:xfrm>
            <a:off x="4965679" y="2453069"/>
            <a:ext cx="4211959" cy="423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0FD26773-FF2C-4E89-8432-5184998D2A32}"/>
                  </a:ext>
                </a:extLst>
              </p14:cNvPr>
              <p14:cNvContentPartPr/>
              <p14:nvPr/>
            </p14:nvContentPartPr>
            <p14:xfrm>
              <a:off x="6724246" y="4614148"/>
              <a:ext cx="360" cy="360"/>
            </p14:xfrm>
          </p:contentPart>
        </mc:Choice>
        <mc:Fallback xmlns="">
          <p:pic>
            <p:nvPicPr>
              <p:cNvPr id="4" name="Ink 3">
                <a:extLst>
                  <a:ext uri="{FF2B5EF4-FFF2-40B4-BE49-F238E27FC236}">
                    <a16:creationId xmlns:a16="http://schemas.microsoft.com/office/drawing/2014/main" id="{0FD26773-FF2C-4E89-8432-5184998D2A32}"/>
                  </a:ext>
                </a:extLst>
              </p:cNvPr>
              <p:cNvPicPr/>
              <p:nvPr/>
            </p:nvPicPr>
            <p:blipFill>
              <a:blip r:embed="rId5"/>
              <a:stretch>
                <a:fillRect/>
              </a:stretch>
            </p:blipFill>
            <p:spPr>
              <a:xfrm>
                <a:off x="6718126" y="46080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xmlns="" id="{4530BE0B-6D0A-4FD5-A040-B80486A4050C}"/>
                  </a:ext>
                </a:extLst>
              </p14:cNvPr>
              <p14:cNvContentPartPr/>
              <p14:nvPr/>
            </p14:nvContentPartPr>
            <p14:xfrm>
              <a:off x="6696166" y="4572028"/>
              <a:ext cx="99000" cy="98640"/>
            </p14:xfrm>
          </p:contentPart>
        </mc:Choice>
        <mc:Fallback xmlns="">
          <p:pic>
            <p:nvPicPr>
              <p:cNvPr id="11" name="Ink 10">
                <a:extLst>
                  <a:ext uri="{FF2B5EF4-FFF2-40B4-BE49-F238E27FC236}">
                    <a16:creationId xmlns:a16="http://schemas.microsoft.com/office/drawing/2014/main" id="{4530BE0B-6D0A-4FD5-A040-B80486A4050C}"/>
                  </a:ext>
                </a:extLst>
              </p:cNvPr>
              <p:cNvPicPr/>
              <p:nvPr/>
            </p:nvPicPr>
            <p:blipFill>
              <a:blip r:embed="rId7"/>
              <a:stretch>
                <a:fillRect/>
              </a:stretch>
            </p:blipFill>
            <p:spPr>
              <a:xfrm>
                <a:off x="6678166" y="4554028"/>
                <a:ext cx="134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xmlns="" id="{CB3A1B9A-386F-46A7-A478-9A782F873900}"/>
                  </a:ext>
                </a:extLst>
              </p14:cNvPr>
              <p14:cNvContentPartPr/>
              <p14:nvPr/>
            </p14:nvContentPartPr>
            <p14:xfrm>
              <a:off x="3635896" y="1513853"/>
              <a:ext cx="99000" cy="360"/>
            </p14:xfrm>
          </p:contentPart>
        </mc:Choice>
        <mc:Fallback xmlns="">
          <p:pic>
            <p:nvPicPr>
              <p:cNvPr id="13" name="Ink 12">
                <a:extLst>
                  <a:ext uri="{FF2B5EF4-FFF2-40B4-BE49-F238E27FC236}">
                    <a16:creationId xmlns:a16="http://schemas.microsoft.com/office/drawing/2014/main" id="{CB3A1B9A-386F-46A7-A478-9A782F873900}"/>
                  </a:ext>
                </a:extLst>
              </p:cNvPr>
              <p:cNvPicPr/>
              <p:nvPr/>
            </p:nvPicPr>
            <p:blipFill>
              <a:blip r:embed="rId9"/>
              <a:stretch>
                <a:fillRect/>
              </a:stretch>
            </p:blipFill>
            <p:spPr>
              <a:xfrm>
                <a:off x="3617896" y="1495853"/>
                <a:ext cx="13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xmlns="" id="{7DD9309C-8C70-4841-9B00-DD13FFB565FC}"/>
                  </a:ext>
                </a:extLst>
              </p14:cNvPr>
              <p14:cNvContentPartPr/>
              <p14:nvPr/>
            </p14:nvContentPartPr>
            <p14:xfrm>
              <a:off x="6738286" y="4487428"/>
              <a:ext cx="127080" cy="70920"/>
            </p14:xfrm>
          </p:contentPart>
        </mc:Choice>
        <mc:Fallback xmlns="">
          <p:pic>
            <p:nvPicPr>
              <p:cNvPr id="14" name="Ink 13">
                <a:extLst>
                  <a:ext uri="{FF2B5EF4-FFF2-40B4-BE49-F238E27FC236}">
                    <a16:creationId xmlns:a16="http://schemas.microsoft.com/office/drawing/2014/main" id="{7DD9309C-8C70-4841-9B00-DD13FFB565FC}"/>
                  </a:ext>
                </a:extLst>
              </p:cNvPr>
              <p:cNvPicPr/>
              <p:nvPr/>
            </p:nvPicPr>
            <p:blipFill>
              <a:blip r:embed="rId11"/>
              <a:stretch>
                <a:fillRect/>
              </a:stretch>
            </p:blipFill>
            <p:spPr>
              <a:xfrm>
                <a:off x="6720286" y="4469428"/>
                <a:ext cx="162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xmlns="" id="{D27DC843-5F20-4F0D-B60F-22D1CAA8C011}"/>
                  </a:ext>
                </a:extLst>
              </p14:cNvPr>
              <p14:cNvContentPartPr/>
              <p14:nvPr/>
            </p14:nvContentPartPr>
            <p14:xfrm>
              <a:off x="6724246" y="4375108"/>
              <a:ext cx="183240" cy="127080"/>
            </p14:xfrm>
          </p:contentPart>
        </mc:Choice>
        <mc:Fallback xmlns="">
          <p:pic>
            <p:nvPicPr>
              <p:cNvPr id="18" name="Ink 17">
                <a:extLst>
                  <a:ext uri="{FF2B5EF4-FFF2-40B4-BE49-F238E27FC236}">
                    <a16:creationId xmlns:a16="http://schemas.microsoft.com/office/drawing/2014/main" id="{D27DC843-5F20-4F0D-B60F-22D1CAA8C011}"/>
                  </a:ext>
                </a:extLst>
              </p:cNvPr>
              <p:cNvPicPr/>
              <p:nvPr/>
            </p:nvPicPr>
            <p:blipFill>
              <a:blip r:embed="rId15"/>
              <a:stretch>
                <a:fillRect/>
              </a:stretch>
            </p:blipFill>
            <p:spPr>
              <a:xfrm>
                <a:off x="6706246" y="4357108"/>
                <a:ext cx="218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xmlns="" id="{31C6C1C9-57CB-4BC1-9586-E7610C99351D}"/>
                  </a:ext>
                </a:extLst>
              </p14:cNvPr>
              <p14:cNvContentPartPr/>
              <p14:nvPr/>
            </p14:nvContentPartPr>
            <p14:xfrm>
              <a:off x="5868144" y="2375363"/>
              <a:ext cx="253440" cy="360"/>
            </p14:xfrm>
          </p:contentPart>
        </mc:Choice>
        <mc:Fallback xmlns="">
          <p:pic>
            <p:nvPicPr>
              <p:cNvPr id="19" name="Ink 18">
                <a:extLst>
                  <a:ext uri="{FF2B5EF4-FFF2-40B4-BE49-F238E27FC236}">
                    <a16:creationId xmlns:a16="http://schemas.microsoft.com/office/drawing/2014/main" id="{31C6C1C9-57CB-4BC1-9586-E7610C99351D}"/>
                  </a:ext>
                </a:extLst>
              </p:cNvPr>
              <p:cNvPicPr/>
              <p:nvPr/>
            </p:nvPicPr>
            <p:blipFill>
              <a:blip r:embed="rId17"/>
              <a:stretch>
                <a:fillRect/>
              </a:stretch>
            </p:blipFill>
            <p:spPr>
              <a:xfrm>
                <a:off x="5850144" y="2357363"/>
                <a:ext cx="289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xmlns="" id="{382493A4-2846-4E90-90C6-7C0165A086E7}"/>
                  </a:ext>
                </a:extLst>
              </p14:cNvPr>
              <p14:cNvContentPartPr/>
              <p14:nvPr/>
            </p14:nvContentPartPr>
            <p14:xfrm>
              <a:off x="-2757794" y="1927108"/>
              <a:ext cx="360" cy="360"/>
            </p14:xfrm>
          </p:contentPart>
        </mc:Choice>
        <mc:Fallback xmlns="">
          <p:pic>
            <p:nvPicPr>
              <p:cNvPr id="7" name="Ink 6">
                <a:extLst>
                  <a:ext uri="{FF2B5EF4-FFF2-40B4-BE49-F238E27FC236}">
                    <a16:creationId xmlns:a16="http://schemas.microsoft.com/office/drawing/2014/main" id="{382493A4-2846-4E90-90C6-7C0165A086E7}"/>
                  </a:ext>
                </a:extLst>
              </p:cNvPr>
              <p:cNvPicPr/>
              <p:nvPr/>
            </p:nvPicPr>
            <p:blipFill>
              <a:blip r:embed="rId19"/>
              <a:stretch>
                <a:fillRect/>
              </a:stretch>
            </p:blipFill>
            <p:spPr>
              <a:xfrm>
                <a:off x="-2766434" y="19181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Ink 7">
                <a:extLst>
                  <a:ext uri="{FF2B5EF4-FFF2-40B4-BE49-F238E27FC236}">
                    <a16:creationId xmlns:a16="http://schemas.microsoft.com/office/drawing/2014/main" xmlns="" id="{6C1CECA5-4679-4498-8EF6-24ABF2424BE0}"/>
                  </a:ext>
                </a:extLst>
              </p14:cNvPr>
              <p14:cNvContentPartPr/>
              <p14:nvPr/>
            </p14:nvContentPartPr>
            <p14:xfrm>
              <a:off x="5134126" y="1927108"/>
              <a:ext cx="195840" cy="360"/>
            </p14:xfrm>
          </p:contentPart>
        </mc:Choice>
        <mc:Fallback xmlns="">
          <p:pic>
            <p:nvPicPr>
              <p:cNvPr id="8" name="Ink 7">
                <a:extLst>
                  <a:ext uri="{FF2B5EF4-FFF2-40B4-BE49-F238E27FC236}">
                    <a16:creationId xmlns:a16="http://schemas.microsoft.com/office/drawing/2014/main" id="{6C1CECA5-4679-4498-8EF6-24ABF2424BE0}"/>
                  </a:ext>
                </a:extLst>
              </p:cNvPr>
              <p:cNvPicPr/>
              <p:nvPr/>
            </p:nvPicPr>
            <p:blipFill>
              <a:blip r:embed="rId21"/>
              <a:stretch>
                <a:fillRect/>
              </a:stretch>
            </p:blipFill>
            <p:spPr>
              <a:xfrm>
                <a:off x="5116486" y="1909108"/>
                <a:ext cx="231480" cy="36000"/>
              </a:xfrm>
              <a:prstGeom prst="rect">
                <a:avLst/>
              </a:prstGeom>
            </p:spPr>
          </p:pic>
        </mc:Fallback>
      </mc:AlternateContent>
    </p:spTree>
    <p:extLst>
      <p:ext uri="{BB962C8B-B14F-4D97-AF65-F5344CB8AC3E}">
        <p14:creationId xmlns:p14="http://schemas.microsoft.com/office/powerpoint/2010/main" val="375721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F3EBE0-1B21-4150-84A3-5F673CF862D0}"/>
              </a:ext>
            </a:extLst>
          </p:cNvPr>
          <p:cNvPicPr/>
          <p:nvPr/>
        </p:nvPicPr>
        <p:blipFill rotWithShape="1">
          <a:blip r:embed="rId2" cstate="print">
            <a:extLst>
              <a:ext uri="{28A0092B-C50C-407E-A947-70E740481C1C}">
                <a14:useLocalDpi xmlns:a14="http://schemas.microsoft.com/office/drawing/2010/main" val="0"/>
              </a:ext>
            </a:extLst>
          </a:blip>
          <a:srcRect l="6891" r="3352" b="3484"/>
          <a:stretch/>
        </p:blipFill>
        <p:spPr bwMode="auto">
          <a:xfrm rot="10800000">
            <a:off x="2110422" y="136525"/>
            <a:ext cx="4923155" cy="6584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62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444CD3-F7E3-43B1-B484-53FC22FB975A}"/>
              </a:ext>
            </a:extLst>
          </p:cNvPr>
          <p:cNvSpPr/>
          <p:nvPr/>
        </p:nvSpPr>
        <p:spPr>
          <a:xfrm>
            <a:off x="0" y="-99392"/>
            <a:ext cx="9144000" cy="1346331"/>
          </a:xfrm>
          <a:prstGeom prst="rect">
            <a:avLst/>
          </a:prstGeom>
        </p:spPr>
        <p:txBody>
          <a:bodyPr wrap="square">
            <a:spAutoFit/>
          </a:bodyPr>
          <a:lstStyle/>
          <a:p>
            <a:pPr marL="228600" algn="justLow">
              <a:lnSpc>
                <a:spcPct val="150000"/>
              </a:lnSpc>
            </a:pPr>
            <a:r>
              <a:rPr lang="en-US" sz="1400" dirty="0">
                <a:latin typeface="Times New Roman" panose="02020603050405020304" pitchFamily="18" charset="0"/>
                <a:ea typeface="Times New Roman" panose="02020603050405020304" pitchFamily="18" charset="0"/>
              </a:rPr>
              <a:t>1- At pontomedullary junction.</a:t>
            </a:r>
          </a:p>
          <a:p>
            <a:pPr marL="228600" algn="justLow">
              <a:lnSpc>
                <a:spcPct val="150000"/>
              </a:lnSpc>
            </a:pPr>
            <a:r>
              <a:rPr lang="en-US" sz="1400" dirty="0">
                <a:latin typeface="Times New Roman" panose="02020603050405020304" pitchFamily="18" charset="0"/>
                <a:ea typeface="Times New Roman" panose="02020603050405020304" pitchFamily="18" charset="0"/>
              </a:rPr>
              <a:t>There are group of nuclei at pontomedullary junction (i.e. part at pons and other part at medulla). These nuclei are:</a:t>
            </a:r>
          </a:p>
          <a:p>
            <a:pPr marL="228600" algn="justLow">
              <a:lnSpc>
                <a:spcPct val="150000"/>
              </a:lnSpc>
            </a:pPr>
            <a:r>
              <a:rPr lang="en-US" sz="1400" dirty="0">
                <a:latin typeface="Times New Roman" panose="02020603050405020304" pitchFamily="18" charset="0"/>
                <a:ea typeface="Times New Roman" panose="02020603050405020304" pitchFamily="18" charset="0"/>
              </a:rPr>
              <a:t>1- Cochlear nuclei and</a:t>
            </a:r>
          </a:p>
          <a:p>
            <a:pPr marL="228600" algn="justLow">
              <a:lnSpc>
                <a:spcPct val="150000"/>
              </a:lnSpc>
            </a:pPr>
            <a:r>
              <a:rPr lang="en-US" sz="1400" dirty="0">
                <a:latin typeface="Times New Roman" panose="02020603050405020304" pitchFamily="18" charset="0"/>
                <a:ea typeface="Times New Roman" panose="02020603050405020304" pitchFamily="18" charset="0"/>
              </a:rPr>
              <a:t>2- Vestibular nuclei.</a:t>
            </a:r>
            <a:endParaRPr lang="en-US" sz="1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2FAC6E6C-2782-4A54-893F-C258A858C345}"/>
              </a:ext>
            </a:extLst>
          </p:cNvPr>
          <p:cNvSpPr/>
          <p:nvPr/>
        </p:nvSpPr>
        <p:spPr>
          <a:xfrm>
            <a:off x="0" y="1124744"/>
            <a:ext cx="9144000" cy="1996765"/>
          </a:xfrm>
          <a:prstGeom prst="rect">
            <a:avLst/>
          </a:prstGeom>
        </p:spPr>
        <p:txBody>
          <a:bodyPr wrap="square">
            <a:spAutoFit/>
          </a:bodyPr>
          <a:lstStyle/>
          <a:p>
            <a:pPr marL="228600" algn="justLow">
              <a:lnSpc>
                <a:spcPct val="150000"/>
              </a:lnSpc>
            </a:pPr>
            <a:r>
              <a:rPr lang="en-US" sz="1400" b="1" dirty="0">
                <a:latin typeface="Times New Roman" panose="02020603050405020304" pitchFamily="18" charset="0"/>
                <a:ea typeface="Times New Roman" panose="02020603050405020304" pitchFamily="18" charset="0"/>
              </a:rPr>
              <a:t> </a:t>
            </a:r>
            <a:r>
              <a:rPr lang="en-US" sz="1400" b="1" u="sng" dirty="0">
                <a:latin typeface="Times New Roman" panose="02020603050405020304" pitchFamily="18" charset="0"/>
                <a:ea typeface="Times New Roman" panose="02020603050405020304" pitchFamily="18" charset="0"/>
              </a:rPr>
              <a:t>The cochlear nuclei:</a:t>
            </a:r>
            <a:endParaRPr lang="en-US" sz="1400" dirty="0">
              <a:latin typeface="Times New Roman" panose="02020603050405020304" pitchFamily="18" charset="0"/>
              <a:ea typeface="Times New Roman" panose="02020603050405020304" pitchFamily="18" charset="0"/>
            </a:endParaRPr>
          </a:p>
          <a:p>
            <a:pPr marL="228600" algn="justLow">
              <a:lnSpc>
                <a:spcPct val="150000"/>
              </a:lnSpc>
            </a:pPr>
            <a:r>
              <a:rPr lang="en-US" sz="1400" b="1"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They are divided by the inferior cerebellar peduncle into:</a:t>
            </a:r>
          </a:p>
          <a:p>
            <a:pPr marL="228600" algn="justLow">
              <a:lnSpc>
                <a:spcPct val="150000"/>
              </a:lnSpc>
            </a:pPr>
            <a:r>
              <a:rPr lang="en-US" sz="1400" dirty="0">
                <a:latin typeface="Times New Roman" panose="02020603050405020304" pitchFamily="18" charset="0"/>
                <a:ea typeface="Times New Roman" panose="02020603050405020304" pitchFamily="18" charset="0"/>
              </a:rPr>
              <a:t>Posterior (dorsal) cochlear nucleus and anterior (ventral) cochlear nucleus. These dorsal &amp; ventral cochlear nuclei are receiving input from the inner ear through the cochlear nerve. The fibers from the cochlear nuclei will pass to both ipsilateral and contralateral superior olivary nucleus (considered as a sensory nucleus for hearing), so the auditory pathway has bilateral presentation, and thus, there is no complete hearing loss, but partial deafness.</a:t>
            </a:r>
            <a:endParaRPr lang="en-US" sz="1400" dirty="0"/>
          </a:p>
        </p:txBody>
      </p:sp>
      <p:pic>
        <p:nvPicPr>
          <p:cNvPr id="4" name="Picture 3">
            <a:extLst>
              <a:ext uri="{FF2B5EF4-FFF2-40B4-BE49-F238E27FC236}">
                <a16:creationId xmlns:a16="http://schemas.microsoft.com/office/drawing/2014/main" xmlns="" id="{CBF1F439-FFC0-499A-9282-2024AE07DDD0}"/>
              </a:ext>
            </a:extLst>
          </p:cNvPr>
          <p:cNvPicPr/>
          <p:nvPr/>
        </p:nvPicPr>
        <p:blipFill rotWithShape="1">
          <a:blip r:embed="rId2" cstate="print">
            <a:extLst>
              <a:ext uri="{BEBA8EAE-BF5A-486C-A8C5-ECC9F3942E4B}">
                <a14:imgProps xmlns:a14="http://schemas.microsoft.com/office/drawing/2010/main">
                  <a14:imgLayer r:embed="rId3">
                    <a14:imgEffect>
                      <a14:brightnessContrast bright="57000"/>
                    </a14:imgEffect>
                  </a14:imgLayer>
                </a14:imgProps>
              </a:ext>
              <a:ext uri="{28A0092B-C50C-407E-A947-70E740481C1C}">
                <a14:useLocalDpi xmlns:a14="http://schemas.microsoft.com/office/drawing/2010/main" val="0"/>
              </a:ext>
            </a:extLst>
          </a:blip>
          <a:srcRect l="22304" t="57250" r="25587"/>
          <a:stretch/>
        </p:blipFill>
        <p:spPr bwMode="auto">
          <a:xfrm rot="16200000">
            <a:off x="24730" y="3137669"/>
            <a:ext cx="3735957" cy="3744416"/>
          </a:xfrm>
          <a:prstGeom prst="rect">
            <a:avLst/>
          </a:prstGeom>
          <a:noFill/>
          <a:ln>
            <a:noFill/>
          </a:ln>
          <a:extLst>
            <a:ext uri="{53640926-AAD7-44D8-BBD7-CCE9431645EC}">
              <a14:shadowObscured xmlns:a14="http://schemas.microsoft.com/office/drawing/2010/main"/>
            </a:ext>
          </a:extLst>
        </p:spPr>
      </p:pic>
      <p:pic>
        <p:nvPicPr>
          <p:cNvPr id="6" name="Picture 2" descr="Image result for superior olivary nucleus | Human body ...">
            <a:extLst>
              <a:ext uri="{FF2B5EF4-FFF2-40B4-BE49-F238E27FC236}">
                <a16:creationId xmlns:a16="http://schemas.microsoft.com/office/drawing/2014/main" xmlns="" id="{8F8DFC00-A74F-4488-A3C8-B1E9C7C70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121508"/>
            <a:ext cx="5076056" cy="373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3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1</cp:revision>
  <dcterms:created xsi:type="dcterms:W3CDTF">2006-08-16T00:00:00Z</dcterms:created>
  <dcterms:modified xsi:type="dcterms:W3CDTF">2021-09-24T19:08:27Z</dcterms:modified>
</cp:coreProperties>
</file>