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91" r:id="rId3"/>
    <p:sldId id="279" r:id="rId4"/>
    <p:sldId id="280" r:id="rId5"/>
    <p:sldId id="277" r:id="rId6"/>
    <p:sldId id="281" r:id="rId7"/>
    <p:sldId id="282" r:id="rId8"/>
    <p:sldId id="283" r:id="rId9"/>
    <p:sldId id="284" r:id="rId10"/>
    <p:sldId id="293" r:id="rId11"/>
    <p:sldId id="285" r:id="rId12"/>
    <p:sldId id="286" r:id="rId13"/>
    <p:sldId id="287" r:id="rId14"/>
    <p:sldId id="288" r:id="rId15"/>
    <p:sldId id="289" r:id="rId16"/>
    <p:sldId id="29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6F3E47-3E74-4574-A1B5-3AF49879B8B9}" type="datetimeFigureOut">
              <a:rPr lang="en-US" smtClean="0"/>
              <a:t>2020-04-19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256906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F3E47-3E74-4574-A1B5-3AF49879B8B9}" type="datetimeFigureOut">
              <a:rPr lang="en-US" smtClean="0"/>
              <a:t>2020-04-19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16880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F3E47-3E74-4574-A1B5-3AF49879B8B9}" type="datetimeFigureOut">
              <a:rPr lang="en-US" smtClean="0"/>
              <a:t>2020-04-19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170756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F3E47-3E74-4574-A1B5-3AF49879B8B9}" type="datetimeFigureOut">
              <a:rPr lang="en-US" smtClean="0"/>
              <a:t>2020-04-19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273077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F3E47-3E74-4574-A1B5-3AF49879B8B9}" type="datetimeFigureOut">
              <a:rPr lang="en-US" smtClean="0"/>
              <a:t>2020-04-19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278350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6F3E47-3E74-4574-A1B5-3AF49879B8B9}" type="datetimeFigureOut">
              <a:rPr lang="en-US" smtClean="0"/>
              <a:t>2020-04-19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225770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F3E47-3E74-4574-A1B5-3AF49879B8B9}" type="datetimeFigureOut">
              <a:rPr lang="en-US" smtClean="0"/>
              <a:t>2020-04-19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379359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F3E47-3E74-4574-A1B5-3AF49879B8B9}" type="datetimeFigureOut">
              <a:rPr lang="en-US" smtClean="0"/>
              <a:t>2020-04-19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329174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F3E47-3E74-4574-A1B5-3AF49879B8B9}" type="datetimeFigureOut">
              <a:rPr lang="en-US" smtClean="0"/>
              <a:t>2020-04-19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263711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F3E47-3E74-4574-A1B5-3AF49879B8B9}" type="datetimeFigureOut">
              <a:rPr lang="en-US" smtClean="0"/>
              <a:t>2020-04-19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47043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F3E47-3E74-4574-A1B5-3AF49879B8B9}" type="datetimeFigureOut">
              <a:rPr lang="en-US" smtClean="0"/>
              <a:t>2020-04-19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9D42A-9F19-4768-BD04-CD5BB5925076}" type="slidenum">
              <a:rPr lang="en-US" smtClean="0"/>
              <a:t>‹#›</a:t>
            </a:fld>
            <a:endParaRPr lang="en-US"/>
          </a:p>
        </p:txBody>
      </p:sp>
    </p:spTree>
    <p:extLst>
      <p:ext uri="{BB962C8B-B14F-4D97-AF65-F5344CB8AC3E}">
        <p14:creationId xmlns:p14="http://schemas.microsoft.com/office/powerpoint/2010/main" val="365398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F3E47-3E74-4574-A1B5-3AF49879B8B9}" type="datetimeFigureOut">
              <a:rPr lang="en-US" smtClean="0"/>
              <a:t>2020-04-19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9D42A-9F19-4768-BD04-CD5BB5925076}" type="slidenum">
              <a:rPr lang="en-US" smtClean="0"/>
              <a:t>‹#›</a:t>
            </a:fld>
            <a:endParaRPr lang="en-US"/>
          </a:p>
        </p:txBody>
      </p:sp>
    </p:spTree>
    <p:extLst>
      <p:ext uri="{BB962C8B-B14F-4D97-AF65-F5344CB8AC3E}">
        <p14:creationId xmlns:p14="http://schemas.microsoft.com/office/powerpoint/2010/main" val="130284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B139AE-4176-4B04-850E-7C510BD80DC9}"/>
              </a:ext>
            </a:extLst>
          </p:cNvPr>
          <p:cNvSpPr/>
          <p:nvPr/>
        </p:nvSpPr>
        <p:spPr>
          <a:xfrm>
            <a:off x="0" y="7212"/>
            <a:ext cx="8244408" cy="646331"/>
          </a:xfrm>
          <a:prstGeom prst="rect">
            <a:avLst/>
          </a:prstGeom>
        </p:spPr>
        <p:txBody>
          <a:bodyPr wrap="square">
            <a:spAutoFit/>
          </a:bodyPr>
          <a:lstStyle/>
          <a:p>
            <a:pPr algn="ctr"/>
            <a:r>
              <a:rPr lang="en-US" sz="3600" b="1" dirty="0"/>
              <a:t>Medulla oblongata</a:t>
            </a:r>
            <a:endParaRPr lang="en-US" sz="3600" dirty="0"/>
          </a:p>
        </p:txBody>
      </p:sp>
      <p:sp>
        <p:nvSpPr>
          <p:cNvPr id="3" name="Rectangle 2">
            <a:extLst>
              <a:ext uri="{FF2B5EF4-FFF2-40B4-BE49-F238E27FC236}">
                <a16:creationId xmlns:a16="http://schemas.microsoft.com/office/drawing/2014/main" id="{9DA551EF-4DC3-430B-AC60-79061B698017}"/>
              </a:ext>
            </a:extLst>
          </p:cNvPr>
          <p:cNvSpPr/>
          <p:nvPr/>
        </p:nvSpPr>
        <p:spPr>
          <a:xfrm>
            <a:off x="0" y="637381"/>
            <a:ext cx="9144000" cy="1200329"/>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 It extends from the pons to the spinal cord at the foramen magnum. The upper part of the medulla oblongata is called the open medulla that forms the lower half of the floor of the fourth ventricle. The lower part of the medulla oblongata is called the closed medulla and the basic structure of it is similar to that of the spinal cord.</a:t>
            </a:r>
            <a:endParaRPr lang="en-US" dirty="0"/>
          </a:p>
        </p:txBody>
      </p:sp>
      <p:pic>
        <p:nvPicPr>
          <p:cNvPr id="4" name="Picture 3">
            <a:extLst>
              <a:ext uri="{FF2B5EF4-FFF2-40B4-BE49-F238E27FC236}">
                <a16:creationId xmlns:a16="http://schemas.microsoft.com/office/drawing/2014/main" id="{FA50A17A-D97C-482A-A090-C0EECCA52A0A}"/>
              </a:ext>
            </a:extLst>
          </p:cNvPr>
          <p:cNvPicPr/>
          <p:nvPr/>
        </p:nvPicPr>
        <p:blipFill rotWithShape="1">
          <a:blip r:embed="rId2">
            <a:extLst>
              <a:ext uri="{28A0092B-C50C-407E-A947-70E740481C1C}">
                <a14:useLocalDpi xmlns:a14="http://schemas.microsoft.com/office/drawing/2010/main" val="0"/>
              </a:ext>
            </a:extLst>
          </a:blip>
          <a:srcRect b="4631"/>
          <a:stretch/>
        </p:blipFill>
        <p:spPr bwMode="auto">
          <a:xfrm>
            <a:off x="0" y="1837710"/>
            <a:ext cx="4876800" cy="356044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19D8DE8-4B73-4217-87EF-EB656A989BF4}"/>
              </a:ext>
            </a:extLst>
          </p:cNvPr>
          <p:cNvPicPr/>
          <p:nvPr/>
        </p:nvPicPr>
        <p:blipFill rotWithShape="1">
          <a:blip r:embed="rId3">
            <a:extLst>
              <a:ext uri="{28A0092B-C50C-407E-A947-70E740481C1C}">
                <a14:useLocalDpi xmlns:a14="http://schemas.microsoft.com/office/drawing/2010/main" val="0"/>
              </a:ext>
            </a:extLst>
          </a:blip>
          <a:srcRect b="6768"/>
          <a:stretch/>
        </p:blipFill>
        <p:spPr bwMode="auto">
          <a:xfrm>
            <a:off x="4876800" y="1837711"/>
            <a:ext cx="4159696" cy="3560444"/>
          </a:xfrm>
          <a:prstGeom prst="rect">
            <a:avLst/>
          </a:prstGeom>
          <a:noFill/>
          <a:ln>
            <a:noFill/>
          </a:ln>
        </p:spPr>
      </p:pic>
    </p:spTree>
    <p:extLst>
      <p:ext uri="{BB962C8B-B14F-4D97-AF65-F5344CB8AC3E}">
        <p14:creationId xmlns:p14="http://schemas.microsoft.com/office/powerpoint/2010/main" val="1974078976"/>
      </p:ext>
    </p:extLst>
  </p:cSld>
  <p:clrMapOvr>
    <a:masterClrMapping/>
  </p:clrMapOvr>
  <mc:AlternateContent xmlns:mc="http://schemas.openxmlformats.org/markup-compatibility/2006" xmlns:p14="http://schemas.microsoft.com/office/powerpoint/2010/main">
    <mc:Choice Requires="p14">
      <p:transition spd="slow" p14:dur="2000" advTm="2267013"/>
    </mc:Choice>
    <mc:Fallback xmlns="">
      <p:transition spd="slow" advTm="22670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FB89A2-80EA-4C94-ADC4-7831BE6431D8}"/>
              </a:ext>
            </a:extLst>
          </p:cNvPr>
          <p:cNvPicPr/>
          <p:nvPr/>
        </p:nvPicPr>
        <p:blipFill rotWithShape="1">
          <a:blip r:embed="rId2">
            <a:extLst>
              <a:ext uri="{28A0092B-C50C-407E-A947-70E740481C1C}">
                <a14:useLocalDpi xmlns:a14="http://schemas.microsoft.com/office/drawing/2010/main" val="0"/>
              </a:ext>
            </a:extLst>
          </a:blip>
          <a:srcRect l="11476" t="4664" r="3274" b="5728"/>
          <a:stretch/>
        </p:blipFill>
        <p:spPr bwMode="auto">
          <a:xfrm rot="5400000">
            <a:off x="1147316" y="-1138683"/>
            <a:ext cx="6849365" cy="9144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337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DB5D72-A35C-429B-8973-57C1402D3D53}"/>
              </a:ext>
            </a:extLst>
          </p:cNvPr>
          <p:cNvSpPr/>
          <p:nvPr/>
        </p:nvSpPr>
        <p:spPr>
          <a:xfrm>
            <a:off x="0" y="0"/>
            <a:ext cx="9144000" cy="5957400"/>
          </a:xfrm>
          <a:prstGeom prst="rect">
            <a:avLst/>
          </a:prstGeom>
        </p:spPr>
        <p:txBody>
          <a:bodyPr wrap="square">
            <a:spAutoFit/>
          </a:bodyPr>
          <a:lstStyle/>
          <a:p>
            <a:pPr marL="228600" algn="justLow">
              <a:lnSpc>
                <a:spcPct val="150000"/>
              </a:lnSpc>
            </a:pPr>
            <a:r>
              <a:rPr lang="en-US" sz="1600" b="1" dirty="0">
                <a:latin typeface="Times New Roman" panose="02020603050405020304" pitchFamily="18" charset="0"/>
                <a:ea typeface="Times New Roman" panose="02020603050405020304" pitchFamily="18" charset="0"/>
              </a:rPr>
              <a:t>Reticular Formation Functions:</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sz="1600" dirty="0">
                <a:latin typeface="Times New Roman" panose="02020603050405020304" pitchFamily="18" charset="0"/>
                <a:ea typeface="Times New Roman" panose="02020603050405020304" pitchFamily="18" charset="0"/>
              </a:rPr>
              <a:t>   There are many functions of reticular formation due to its different afferent and efferent connections. Some of its important functions are the following:</a:t>
            </a:r>
          </a:p>
          <a:p>
            <a:pPr marL="228600" algn="justLow">
              <a:lnSpc>
                <a:spcPct val="150000"/>
              </a:lnSpc>
            </a:pPr>
            <a:r>
              <a:rPr lang="en-US" sz="1600" dirty="0">
                <a:latin typeface="Times New Roman" panose="02020603050405020304" pitchFamily="18" charset="0"/>
                <a:ea typeface="Times New Roman" panose="02020603050405020304" pitchFamily="18" charset="0"/>
              </a:rPr>
              <a:t>1. Arousal and Consciousness:</a:t>
            </a:r>
          </a:p>
          <a:p>
            <a:pPr marL="228600" algn="justLow">
              <a:lnSpc>
                <a:spcPct val="150000"/>
              </a:lnSpc>
            </a:pPr>
            <a:r>
              <a:rPr lang="en-US" sz="1600" dirty="0">
                <a:latin typeface="Times New Roman" panose="02020603050405020304" pitchFamily="18" charset="0"/>
                <a:ea typeface="Times New Roman" panose="02020603050405020304" pitchFamily="18" charset="0"/>
              </a:rPr>
              <a:t>it causes wakefulness. The more the activity of reticular formation, the more sensory signals would send to cerebral cortex and the person would be awake. the most potent sensations that activate the reticular formation and thus cause extreme consciousness of cerebral cortex is pain sensations.</a:t>
            </a:r>
          </a:p>
          <a:p>
            <a:pPr marL="228600" algn="justLow">
              <a:lnSpc>
                <a:spcPct val="150000"/>
              </a:lnSpc>
            </a:pPr>
            <a:r>
              <a:rPr lang="en-US" sz="1600" dirty="0">
                <a:latin typeface="Times New Roman" panose="02020603050405020304" pitchFamily="18" charset="0"/>
                <a:ea typeface="Times New Roman" panose="02020603050405020304" pitchFamily="18" charset="0"/>
              </a:rPr>
              <a:t>2. Control of Somatic and Visceral sensations:</a:t>
            </a:r>
          </a:p>
          <a:p>
            <a:pPr marL="228600" algn="justLow">
              <a:lnSpc>
                <a:spcPct val="150000"/>
              </a:lnSpc>
            </a:pPr>
            <a:r>
              <a:rPr lang="en-US" sz="1600" dirty="0">
                <a:latin typeface="Times New Roman" panose="02020603050405020304" pitchFamily="18" charset="0"/>
                <a:ea typeface="Times New Roman" panose="02020603050405020304" pitchFamily="18" charset="0"/>
              </a:rPr>
              <a:t>3. Control of Skeletal Muscles:</a:t>
            </a:r>
          </a:p>
          <a:p>
            <a:pPr marL="228600" algn="justLow">
              <a:lnSpc>
                <a:spcPct val="150000"/>
              </a:lnSpc>
            </a:pPr>
            <a:r>
              <a:rPr lang="en-US" sz="1600" dirty="0">
                <a:latin typeface="Times New Roman" panose="02020603050405020304" pitchFamily="18" charset="0"/>
                <a:ea typeface="Times New Roman" panose="02020603050405020304" pitchFamily="18" charset="0"/>
              </a:rPr>
              <a:t>4. Biological Rhythms:</a:t>
            </a:r>
          </a:p>
          <a:p>
            <a:pPr marL="228600" algn="justLow">
              <a:lnSpc>
                <a:spcPct val="150000"/>
              </a:lnSpc>
            </a:pPr>
            <a:r>
              <a:rPr lang="en-US" sz="1600" dirty="0">
                <a:latin typeface="Times New Roman" panose="02020603050405020304" pitchFamily="18" charset="0"/>
                <a:ea typeface="Times New Roman" panose="02020603050405020304" pitchFamily="18" charset="0"/>
              </a:rPr>
              <a:t>  Due to its connections with hypothalamus, it has probably a role in biological clocks as well.</a:t>
            </a:r>
          </a:p>
          <a:p>
            <a:pPr marL="228600" algn="justLow">
              <a:lnSpc>
                <a:spcPct val="150000"/>
              </a:lnSpc>
            </a:pPr>
            <a:r>
              <a:rPr lang="en-US" sz="1600" dirty="0">
                <a:latin typeface="Times New Roman" panose="02020603050405020304" pitchFamily="18" charset="0"/>
                <a:ea typeface="Times New Roman" panose="02020603050405020304" pitchFamily="18" charset="0"/>
              </a:rPr>
              <a:t>5. Control of Autonomic System:</a:t>
            </a:r>
          </a:p>
          <a:p>
            <a:pPr marL="228600" algn="justLow">
              <a:lnSpc>
                <a:spcPct val="150000"/>
              </a:lnSpc>
            </a:pPr>
            <a:r>
              <a:rPr lang="en-US" sz="1600" dirty="0">
                <a:latin typeface="Times New Roman" panose="02020603050405020304" pitchFamily="18" charset="0"/>
                <a:ea typeface="Times New Roman" panose="02020603050405020304" pitchFamily="18" charset="0"/>
              </a:rPr>
              <a:t>6. Control of Endocrine System:</a:t>
            </a:r>
          </a:p>
          <a:p>
            <a:pPr marL="228600" algn="justLow">
              <a:lnSpc>
                <a:spcPct val="150000"/>
              </a:lnSpc>
            </a:pPr>
            <a:r>
              <a:rPr lang="en-US" sz="1600" dirty="0">
                <a:latin typeface="Times New Roman" panose="02020603050405020304" pitchFamily="18" charset="0"/>
                <a:ea typeface="Times New Roman" panose="02020603050405020304" pitchFamily="18" charset="0"/>
              </a:rPr>
              <a:t>  it probably influences hypothalamus activity by facilitating or inhibiting the secretion of releasing hormones.</a:t>
            </a:r>
          </a:p>
          <a:p>
            <a:pPr marL="228600" algn="justLow">
              <a:lnSpc>
                <a:spcPct val="150000"/>
              </a:lnSpc>
            </a:pPr>
            <a:r>
              <a:rPr lang="en-US" sz="1600" dirty="0">
                <a:latin typeface="Times New Roman" panose="02020603050405020304" pitchFamily="18" charset="0"/>
                <a:ea typeface="Times New Roman" panose="02020603050405020304" pitchFamily="18" charset="0"/>
              </a:rPr>
              <a:t>7. Pain Modulation:</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19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ticular Activating System Diagram">
            <a:extLst>
              <a:ext uri="{FF2B5EF4-FFF2-40B4-BE49-F238E27FC236}">
                <a16:creationId xmlns:a16="http://schemas.microsoft.com/office/drawing/2014/main" id="{24570CBE-D679-4D07-8E33-712CB6E5E0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294" y="0"/>
            <a:ext cx="3672610" cy="3094990"/>
          </a:xfrm>
          <a:prstGeom prst="rect">
            <a:avLst/>
          </a:prstGeom>
          <a:noFill/>
          <a:ln>
            <a:noFill/>
          </a:ln>
        </p:spPr>
      </p:pic>
      <p:pic>
        <p:nvPicPr>
          <p:cNvPr id="3" name="Picture 2" descr="PPT - MOTOR SYSTEMS:POSTURE AND LOCOMOTION PowerPoint Presentation ...">
            <a:extLst>
              <a:ext uri="{FF2B5EF4-FFF2-40B4-BE49-F238E27FC236}">
                <a16:creationId xmlns:a16="http://schemas.microsoft.com/office/drawing/2014/main" id="{63FA0328-A2A2-47DF-81E0-1C9E05037021}"/>
              </a:ext>
            </a:extLst>
          </p:cNvPr>
          <p:cNvPicPr/>
          <p:nvPr/>
        </p:nvPicPr>
        <p:blipFill rotWithShape="1">
          <a:blip r:embed="rId3">
            <a:extLst>
              <a:ext uri="{28A0092B-C50C-407E-A947-70E740481C1C}">
                <a14:useLocalDpi xmlns:a14="http://schemas.microsoft.com/office/drawing/2010/main" val="0"/>
              </a:ext>
            </a:extLst>
          </a:blip>
          <a:srcRect l="4488" t="19866" r="10403" b="5365"/>
          <a:stretch/>
        </p:blipFill>
        <p:spPr bwMode="auto">
          <a:xfrm>
            <a:off x="3851920" y="20487"/>
            <a:ext cx="4667885" cy="309498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910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4EE94B-B9D8-40AB-9FF8-FB277C213434}"/>
              </a:ext>
            </a:extLst>
          </p:cNvPr>
          <p:cNvSpPr>
            <a:spLocks noChangeArrowheads="1"/>
          </p:cNvSpPr>
          <p:nvPr/>
        </p:nvSpPr>
        <p:spPr bwMode="auto">
          <a:xfrm>
            <a:off x="0" y="0"/>
            <a:ext cx="9144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6725" algn="l"/>
              </a:tabLst>
              <a:defRPr>
                <a:solidFill>
                  <a:schemeClr val="tx1"/>
                </a:solidFill>
                <a:latin typeface="Arial" panose="020B0604020202020204" pitchFamily="34" charset="0"/>
              </a:defRPr>
            </a:lvl1pPr>
            <a:lvl2pPr eaLnBrk="0" fontAlgn="base" hangingPunct="0">
              <a:spcBef>
                <a:spcPct val="0"/>
              </a:spcBef>
              <a:spcAft>
                <a:spcPct val="0"/>
              </a:spcAft>
              <a:tabLst>
                <a:tab pos="466725" algn="l"/>
              </a:tabLst>
              <a:defRPr>
                <a:solidFill>
                  <a:schemeClr val="tx1"/>
                </a:solidFill>
                <a:latin typeface="Arial" panose="020B0604020202020204" pitchFamily="34" charset="0"/>
              </a:defRPr>
            </a:lvl2pPr>
            <a:lvl3pPr eaLnBrk="0" fontAlgn="base" hangingPunct="0">
              <a:spcBef>
                <a:spcPct val="0"/>
              </a:spcBef>
              <a:spcAft>
                <a:spcPct val="0"/>
              </a:spcAft>
              <a:tabLst>
                <a:tab pos="466725" algn="l"/>
              </a:tabLst>
              <a:defRPr>
                <a:solidFill>
                  <a:schemeClr val="tx1"/>
                </a:solidFill>
                <a:latin typeface="Arial" panose="020B0604020202020204" pitchFamily="34" charset="0"/>
              </a:defRPr>
            </a:lvl3pPr>
            <a:lvl4pPr eaLnBrk="0" fontAlgn="base" hangingPunct="0">
              <a:spcBef>
                <a:spcPct val="0"/>
              </a:spcBef>
              <a:spcAft>
                <a:spcPct val="0"/>
              </a:spcAft>
              <a:tabLst>
                <a:tab pos="466725" algn="l"/>
              </a:tabLst>
              <a:defRPr>
                <a:solidFill>
                  <a:schemeClr val="tx1"/>
                </a:solidFill>
                <a:latin typeface="Arial" panose="020B0604020202020204" pitchFamily="34" charset="0"/>
              </a:defRPr>
            </a:lvl4pPr>
            <a:lvl5pPr eaLnBrk="0" fontAlgn="base" hangingPunct="0">
              <a:spcBef>
                <a:spcPct val="0"/>
              </a:spcBef>
              <a:spcAft>
                <a:spcPct val="0"/>
              </a:spcAft>
              <a:tabLst>
                <a:tab pos="466725" algn="l"/>
              </a:tabLst>
              <a:defRPr>
                <a:solidFill>
                  <a:schemeClr val="tx1"/>
                </a:solidFill>
                <a:latin typeface="Arial" panose="020B0604020202020204" pitchFamily="34" charset="0"/>
              </a:defRPr>
            </a:lvl5pPr>
            <a:lvl6pPr eaLnBrk="0" fontAlgn="base" hangingPunct="0">
              <a:spcBef>
                <a:spcPct val="0"/>
              </a:spcBef>
              <a:spcAft>
                <a:spcPct val="0"/>
              </a:spcAft>
              <a:tabLst>
                <a:tab pos="466725" algn="l"/>
              </a:tabLst>
              <a:defRPr>
                <a:solidFill>
                  <a:schemeClr val="tx1"/>
                </a:solidFill>
                <a:latin typeface="Arial" panose="020B0604020202020204" pitchFamily="34" charset="0"/>
              </a:defRPr>
            </a:lvl6pPr>
            <a:lvl7pPr eaLnBrk="0" fontAlgn="base" hangingPunct="0">
              <a:spcBef>
                <a:spcPct val="0"/>
              </a:spcBef>
              <a:spcAft>
                <a:spcPct val="0"/>
              </a:spcAft>
              <a:tabLst>
                <a:tab pos="466725" algn="l"/>
              </a:tabLst>
              <a:defRPr>
                <a:solidFill>
                  <a:schemeClr val="tx1"/>
                </a:solidFill>
                <a:latin typeface="Arial" panose="020B0604020202020204" pitchFamily="34" charset="0"/>
              </a:defRPr>
            </a:lvl7pPr>
            <a:lvl8pPr eaLnBrk="0" fontAlgn="base" hangingPunct="0">
              <a:spcBef>
                <a:spcPct val="0"/>
              </a:spcBef>
              <a:spcAft>
                <a:spcPct val="0"/>
              </a:spcAft>
              <a:tabLst>
                <a:tab pos="466725" algn="l"/>
              </a:tabLst>
              <a:defRPr>
                <a:solidFill>
                  <a:schemeClr val="tx1"/>
                </a:solidFill>
                <a:latin typeface="Arial" panose="020B0604020202020204" pitchFamily="34" charset="0"/>
              </a:defRPr>
            </a:lvl8pPr>
            <a:lvl9pPr eaLnBrk="0" fontAlgn="base" hangingPunct="0">
              <a:spcBef>
                <a:spcPct val="0"/>
              </a:spcBef>
              <a:spcAft>
                <a:spcPct val="0"/>
              </a:spcAft>
              <a:tabLst>
                <a:tab pos="466725"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466725"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4</a:t>
            </a:r>
            <a:r>
              <a:rPr kumimoji="0" lang="en-US" altLang="en-US"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ventricle divides the medulla into an open medulla (forming the floor of the 4</a:t>
            </a:r>
            <a:r>
              <a:rPr kumimoji="0" lang="en-US" altLang="en-US" sz="14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ventricle) and a closed medulla that contain the central canal of CSF and continuous with that of the spinal cord.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66725"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the closed medulla, there are two types of decussation: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66725"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 The sensory or lemniscal decussation at the upper part of the closed medulla oblongata.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66725"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 The motor or pyramidal decussation at the lower part of the closed medulla oblongata.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Cross section at level of lemniscal decussation Internal Structure ...">
            <a:extLst>
              <a:ext uri="{FF2B5EF4-FFF2-40B4-BE49-F238E27FC236}">
                <a16:creationId xmlns:a16="http://schemas.microsoft.com/office/drawing/2014/main" id="{F4429A5E-C560-4766-8F2F-89E2A2ECFB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268761"/>
            <a:ext cx="5486400" cy="3823858"/>
          </a:xfrm>
          <a:prstGeom prst="rect">
            <a:avLst/>
          </a:prstGeom>
          <a:noFill/>
          <a:ln>
            <a:noFill/>
          </a:ln>
        </p:spPr>
      </p:pic>
      <p:pic>
        <p:nvPicPr>
          <p:cNvPr id="4" name="Picture 3" descr="Brain stem | Clinical Gate">
            <a:extLst>
              <a:ext uri="{FF2B5EF4-FFF2-40B4-BE49-F238E27FC236}">
                <a16:creationId xmlns:a16="http://schemas.microsoft.com/office/drawing/2014/main" id="{ABA7D056-7432-4658-B408-4D157AE680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70917" y="1368744"/>
            <a:ext cx="3103245" cy="3723876"/>
          </a:xfrm>
          <a:prstGeom prst="rect">
            <a:avLst/>
          </a:prstGeom>
          <a:noFill/>
          <a:ln>
            <a:noFill/>
          </a:ln>
        </p:spPr>
      </p:pic>
      <p:sp>
        <p:nvSpPr>
          <p:cNvPr id="5" name="Rectangle 4">
            <a:extLst>
              <a:ext uri="{FF2B5EF4-FFF2-40B4-BE49-F238E27FC236}">
                <a16:creationId xmlns:a16="http://schemas.microsoft.com/office/drawing/2014/main" id="{C948A1BB-1818-4FDC-82F1-1AE91219EB7A}"/>
              </a:ext>
            </a:extLst>
          </p:cNvPr>
          <p:cNvSpPr/>
          <p:nvPr/>
        </p:nvSpPr>
        <p:spPr>
          <a:xfrm>
            <a:off x="0" y="5169519"/>
            <a:ext cx="9144000" cy="1765933"/>
          </a:xfrm>
          <a:prstGeom prst="rect">
            <a:avLst/>
          </a:prstGeom>
        </p:spPr>
        <p:txBody>
          <a:bodyPr wrap="square">
            <a:spAutoFit/>
          </a:bodyPr>
          <a:lstStyle/>
          <a:p>
            <a:pPr marL="228600" algn="justLow">
              <a:lnSpc>
                <a:spcPct val="150000"/>
              </a:lnSpc>
            </a:pPr>
            <a:r>
              <a:rPr lang="en-US" sz="1400" dirty="0">
                <a:latin typeface="Times New Roman" panose="02020603050405020304" pitchFamily="18" charset="0"/>
                <a:ea typeface="Times New Roman" panose="02020603050405020304" pitchFamily="18" charset="0"/>
              </a:rPr>
              <a:t> The following figures of the medulla oblongata are at the main features of the medulla oblongata (olivary nucleus, sensory and motor decussations):</a:t>
            </a:r>
            <a:r>
              <a:rPr lang="en-US" dirty="0"/>
              <a:t> the three main levels of the medulla oblongata:</a:t>
            </a:r>
            <a:endParaRPr lang="en-US" sz="1400" dirty="0">
              <a:latin typeface="Times New Roman" panose="02020603050405020304" pitchFamily="18" charset="0"/>
              <a:ea typeface="Times New Roman" panose="02020603050405020304" pitchFamily="18" charset="0"/>
            </a:endParaRPr>
          </a:p>
          <a:p>
            <a:pPr marL="228600" algn="justLow">
              <a:lnSpc>
                <a:spcPct val="150000"/>
              </a:lnSpc>
            </a:pPr>
            <a:r>
              <a:rPr lang="en-US" sz="1400" dirty="0">
                <a:latin typeface="Times New Roman" panose="02020603050405020304" pitchFamily="18" charset="0"/>
                <a:ea typeface="Times New Roman" panose="02020603050405020304" pitchFamily="18" charset="0"/>
              </a:rPr>
              <a:t>● at level of </a:t>
            </a:r>
            <a:r>
              <a:rPr lang="en-US" sz="1400" b="1" dirty="0">
                <a:latin typeface="Times New Roman" panose="02020603050405020304" pitchFamily="18" charset="0"/>
                <a:ea typeface="Times New Roman" panose="02020603050405020304" pitchFamily="18" charset="0"/>
              </a:rPr>
              <a:t>olivary nucleus </a:t>
            </a:r>
            <a:r>
              <a:rPr lang="en-US" sz="1400" dirty="0">
                <a:latin typeface="Times New Roman" panose="02020603050405020304" pitchFamily="18" charset="0"/>
                <a:ea typeface="Times New Roman" panose="02020603050405020304" pitchFamily="18" charset="0"/>
              </a:rPr>
              <a:t>(open medulla).</a:t>
            </a:r>
          </a:p>
          <a:p>
            <a:pPr marL="228600" algn="justLow">
              <a:lnSpc>
                <a:spcPct val="150000"/>
              </a:lnSpc>
            </a:pPr>
            <a:r>
              <a:rPr lang="en-US" sz="1400" dirty="0">
                <a:latin typeface="Times New Roman" panose="02020603050405020304" pitchFamily="18" charset="0"/>
                <a:ea typeface="Times New Roman" panose="02020603050405020304" pitchFamily="18" charset="0"/>
              </a:rPr>
              <a:t>● at level of </a:t>
            </a:r>
            <a:r>
              <a:rPr lang="en-US" sz="1400" b="1" dirty="0">
                <a:latin typeface="Times New Roman" panose="02020603050405020304" pitchFamily="18" charset="0"/>
                <a:ea typeface="Times New Roman" panose="02020603050405020304" pitchFamily="18" charset="0"/>
              </a:rPr>
              <a:t>sensory decussation </a:t>
            </a:r>
            <a:r>
              <a:rPr lang="en-US" sz="1400" dirty="0">
                <a:latin typeface="Times New Roman" panose="02020603050405020304" pitchFamily="18" charset="0"/>
                <a:ea typeface="Times New Roman" panose="02020603050405020304" pitchFamily="18" charset="0"/>
              </a:rPr>
              <a:t>(upper part of closed medulla).</a:t>
            </a:r>
          </a:p>
          <a:p>
            <a:pPr marL="228600" algn="justLow">
              <a:lnSpc>
                <a:spcPct val="150000"/>
              </a:lnSpc>
            </a:pPr>
            <a:r>
              <a:rPr lang="en-US" sz="1400" dirty="0">
                <a:latin typeface="Times New Roman" panose="02020603050405020304" pitchFamily="18" charset="0"/>
                <a:ea typeface="Times New Roman" panose="02020603050405020304" pitchFamily="18" charset="0"/>
              </a:rPr>
              <a:t>● at level of </a:t>
            </a:r>
            <a:r>
              <a:rPr lang="en-US" sz="1400" b="1" dirty="0">
                <a:latin typeface="Times New Roman" panose="02020603050405020304" pitchFamily="18" charset="0"/>
                <a:ea typeface="Times New Roman" panose="02020603050405020304" pitchFamily="18" charset="0"/>
              </a:rPr>
              <a:t>motor decussation </a:t>
            </a:r>
            <a:r>
              <a:rPr lang="en-US" sz="1400" dirty="0">
                <a:latin typeface="Times New Roman" panose="02020603050405020304" pitchFamily="18" charset="0"/>
                <a:ea typeface="Times New Roman" panose="02020603050405020304" pitchFamily="18" charset="0"/>
              </a:rPr>
              <a:t>(lower part of closed medulla).  </a:t>
            </a:r>
            <a:endParaRPr lang="en-US" sz="1400" dirty="0"/>
          </a:p>
        </p:txBody>
      </p:sp>
    </p:spTree>
    <p:extLst>
      <p:ext uri="{BB962C8B-B14F-4D97-AF65-F5344CB8AC3E}">
        <p14:creationId xmlns:p14="http://schemas.microsoft.com/office/powerpoint/2010/main" val="4225302011"/>
      </p:ext>
    </p:extLst>
  </p:cSld>
  <p:clrMapOvr>
    <a:masterClrMapping/>
  </p:clrMapOvr>
  <mc:AlternateContent xmlns:mc="http://schemas.openxmlformats.org/markup-compatibility/2006" xmlns:p14="http://schemas.microsoft.com/office/powerpoint/2010/main">
    <mc:Choice Requires="p14">
      <p:transition spd="slow" p14:dur="2000" advTm="270887"/>
    </mc:Choice>
    <mc:Fallback xmlns="">
      <p:transition spd="slow" advTm="2708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6C0D-3235-4BCB-8D87-A41EF074923A}"/>
              </a:ext>
            </a:extLst>
          </p:cNvPr>
          <p:cNvPicPr/>
          <p:nvPr/>
        </p:nvPicPr>
        <p:blipFill rotWithShape="1">
          <a:blip r:embed="rId2" cstate="print">
            <a:extLst>
              <a:ext uri="{28A0092B-C50C-407E-A947-70E740481C1C}">
                <a14:useLocalDpi xmlns:a14="http://schemas.microsoft.com/office/drawing/2010/main" val="0"/>
              </a:ext>
            </a:extLst>
          </a:blip>
          <a:srcRect l="11284" r="27256" b="255"/>
          <a:stretch/>
        </p:blipFill>
        <p:spPr bwMode="auto">
          <a:xfrm rot="16200000">
            <a:off x="1143000" y="-1143002"/>
            <a:ext cx="6858000" cy="9144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902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46B930-A940-4700-89BC-D00B39A69553}"/>
              </a:ext>
            </a:extLst>
          </p:cNvPr>
          <p:cNvPicPr/>
          <p:nvPr/>
        </p:nvPicPr>
        <p:blipFill rotWithShape="1">
          <a:blip r:embed="rId2" cstate="print">
            <a:extLst>
              <a:ext uri="{28A0092B-C50C-407E-A947-70E740481C1C}">
                <a14:useLocalDpi xmlns:a14="http://schemas.microsoft.com/office/drawing/2010/main" val="0"/>
              </a:ext>
            </a:extLst>
          </a:blip>
          <a:srcRect l="2604" t="14545" r="2084" b="4624"/>
          <a:stretch/>
        </p:blipFill>
        <p:spPr bwMode="auto">
          <a:xfrm>
            <a:off x="-180528" y="0"/>
            <a:ext cx="9324527"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152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39C8A1-E60E-4874-B6AE-AD297171F4C6}"/>
              </a:ext>
            </a:extLst>
          </p:cNvPr>
          <p:cNvPicPr/>
          <p:nvPr/>
        </p:nvPicPr>
        <p:blipFill rotWithShape="1">
          <a:blip r:embed="rId2" cstate="print">
            <a:extLst>
              <a:ext uri="{28A0092B-C50C-407E-A947-70E740481C1C}">
                <a14:useLocalDpi xmlns:a14="http://schemas.microsoft.com/office/drawing/2010/main" val="0"/>
              </a:ext>
            </a:extLst>
          </a:blip>
          <a:srcRect l="3630" t="3291" r="1563" b="7763"/>
          <a:stretch/>
        </p:blipFill>
        <p:spPr bwMode="auto">
          <a:xfrm rot="10800000">
            <a:off x="0" y="-1089660"/>
            <a:ext cx="9144000" cy="7947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426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E58F26-6040-4F17-A46B-8836F81FE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25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E8025-60AA-47B1-BD2F-B3BC18A033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854" y="1956"/>
            <a:ext cx="4790043" cy="3590927"/>
          </a:xfrm>
          <a:prstGeom prst="rect">
            <a:avLst/>
          </a:prstGeom>
          <a:noFill/>
          <a:ln>
            <a:noFill/>
          </a:ln>
        </p:spPr>
      </p:pic>
      <p:pic>
        <p:nvPicPr>
          <p:cNvPr id="3" name="Picture 2">
            <a:extLst>
              <a:ext uri="{FF2B5EF4-FFF2-40B4-BE49-F238E27FC236}">
                <a16:creationId xmlns:a16="http://schemas.microsoft.com/office/drawing/2014/main" id="{A55BC911-4AD5-4165-998A-7ABE5E5D5AC1}"/>
              </a:ext>
            </a:extLst>
          </p:cNvPr>
          <p:cNvPicPr/>
          <p:nvPr/>
        </p:nvPicPr>
        <p:blipFill rotWithShape="1">
          <a:blip r:embed="rId3">
            <a:extLst>
              <a:ext uri="{28A0092B-C50C-407E-A947-70E740481C1C}">
                <a14:useLocalDpi xmlns:a14="http://schemas.microsoft.com/office/drawing/2010/main" val="0"/>
              </a:ext>
            </a:extLst>
          </a:blip>
          <a:srcRect l="11476" t="4664" r="3274" b="5728"/>
          <a:stretch/>
        </p:blipFill>
        <p:spPr bwMode="auto">
          <a:xfrm rot="5400000">
            <a:off x="5191825" y="-359292"/>
            <a:ext cx="3584248" cy="432010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98E42A1D-3213-4239-9FAE-EC64A3810C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854" y="3599561"/>
            <a:ext cx="9110146" cy="3249803"/>
          </a:xfrm>
          <a:prstGeom prst="rect">
            <a:avLst/>
          </a:prstGeom>
          <a:noFill/>
          <a:ln>
            <a:noFill/>
          </a:ln>
        </p:spPr>
      </p:pic>
    </p:spTree>
    <p:extLst>
      <p:ext uri="{BB962C8B-B14F-4D97-AF65-F5344CB8AC3E}">
        <p14:creationId xmlns:p14="http://schemas.microsoft.com/office/powerpoint/2010/main" val="10328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8B2533-7B67-4536-BB23-806A28D2801E}"/>
              </a:ext>
            </a:extLst>
          </p:cNvPr>
          <p:cNvSpPr/>
          <p:nvPr/>
        </p:nvSpPr>
        <p:spPr>
          <a:xfrm>
            <a:off x="0" y="0"/>
            <a:ext cx="9144000" cy="1996765"/>
          </a:xfrm>
          <a:prstGeom prst="rect">
            <a:avLst/>
          </a:prstGeom>
        </p:spPr>
        <p:txBody>
          <a:bodyPr wrap="square">
            <a:spAutoFit/>
          </a:bodyPr>
          <a:lstStyle/>
          <a:p>
            <a:pPr algn="justLow">
              <a:lnSpc>
                <a:spcPct val="150000"/>
              </a:lnSpc>
            </a:pPr>
            <a:r>
              <a:rPr lang="en-US" sz="1400" b="1" u="sng" dirty="0">
                <a:latin typeface="Times New Roman" panose="02020603050405020304" pitchFamily="18" charset="0"/>
                <a:ea typeface="Times New Roman" panose="02020603050405020304" pitchFamily="18" charset="0"/>
              </a:rPr>
              <a:t> The nuclei:</a:t>
            </a:r>
            <a:endParaRPr lang="en-US" sz="12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57200" algn="l"/>
              </a:tabLst>
            </a:pPr>
            <a:r>
              <a:rPr lang="en-US" sz="1400" dirty="0">
                <a:latin typeface="Times New Roman" panose="02020603050405020304" pitchFamily="18" charset="0"/>
                <a:ea typeface="Times New Roman" panose="02020603050405020304" pitchFamily="18" charset="0"/>
              </a:rPr>
              <a:t>The spinal tract and spinal nucleus of the trigeminal nerve:</a:t>
            </a:r>
            <a:endParaRPr lang="en-US" sz="1200" dirty="0">
              <a:latin typeface="Times New Roman" panose="02020603050405020304" pitchFamily="18" charset="0"/>
              <a:ea typeface="Times New Roman" panose="02020603050405020304" pitchFamily="18" charset="0"/>
            </a:endParaRPr>
          </a:p>
          <a:p>
            <a:pPr marL="228600" algn="justLow">
              <a:lnSpc>
                <a:spcPct val="150000"/>
              </a:lnSpc>
            </a:pPr>
            <a:r>
              <a:rPr lang="en-US" sz="1400" dirty="0">
                <a:latin typeface="Times New Roman" panose="02020603050405020304" pitchFamily="18" charset="0"/>
                <a:ea typeface="Times New Roman" panose="02020603050405020304" pitchFamily="18" charset="0"/>
              </a:rPr>
              <a:t>It extends throughout the medulla and inferiorly it is continuous with the posterior horn of the spinal cord. The spinal tract of the trigeminal nerve is the pathway for the pain and temperature from ipsilateral side of the face. </a:t>
            </a:r>
            <a:endParaRPr lang="en-US" sz="1200" dirty="0">
              <a:latin typeface="Times New Roman" panose="02020603050405020304" pitchFamily="18" charset="0"/>
              <a:ea typeface="Times New Roman" panose="02020603050405020304" pitchFamily="18" charset="0"/>
            </a:endParaRPr>
          </a:p>
          <a:p>
            <a:pPr marL="228600" algn="justLow">
              <a:lnSpc>
                <a:spcPct val="150000"/>
              </a:lnSpc>
            </a:pPr>
            <a:r>
              <a:rPr lang="en-US" sz="1400" dirty="0">
                <a:latin typeface="Times New Roman" panose="02020603050405020304" pitchFamily="18" charset="0"/>
                <a:ea typeface="Times New Roman" panose="02020603050405020304" pitchFamily="18" charset="0"/>
              </a:rPr>
              <a:t>  The spinal nucleus of the trigeminal nerve has three parts: (from rostral to caudal parts).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romanUcPeriod"/>
              <a:tabLst>
                <a:tab pos="914400" algn="l"/>
              </a:tabLst>
            </a:pPr>
            <a:r>
              <a:rPr lang="en-US" sz="1400" dirty="0" err="1">
                <a:latin typeface="Times New Roman" panose="02020603050405020304" pitchFamily="18" charset="0"/>
                <a:ea typeface="Times New Roman" panose="02020603050405020304" pitchFamily="18" charset="0"/>
              </a:rPr>
              <a:t>oralis</a:t>
            </a:r>
            <a:r>
              <a:rPr lang="en-US" sz="1400" dirty="0">
                <a:latin typeface="Times New Roman" panose="02020603050405020304" pitchFamily="18" charset="0"/>
                <a:ea typeface="Times New Roman" panose="02020603050405020304" pitchFamily="18" charset="0"/>
              </a:rPr>
              <a:t>. II- </a:t>
            </a:r>
            <a:r>
              <a:rPr lang="en-US" sz="1400" dirty="0" err="1">
                <a:latin typeface="Times New Roman" panose="02020603050405020304" pitchFamily="18" charset="0"/>
                <a:ea typeface="Times New Roman" panose="02020603050405020304" pitchFamily="18" charset="0"/>
              </a:rPr>
              <a:t>interpolaris</a:t>
            </a:r>
            <a:r>
              <a:rPr lang="en-US" sz="1400" dirty="0">
                <a:latin typeface="Times New Roman" panose="02020603050405020304" pitchFamily="18" charset="0"/>
                <a:ea typeface="Times New Roman" panose="02020603050405020304" pitchFamily="18" charset="0"/>
              </a:rPr>
              <a:t>.  III- </a:t>
            </a:r>
            <a:r>
              <a:rPr lang="en-US" sz="1400" dirty="0" err="1">
                <a:latin typeface="Times New Roman" panose="02020603050405020304" pitchFamily="18" charset="0"/>
                <a:ea typeface="Times New Roman" panose="02020603050405020304" pitchFamily="18" charset="0"/>
              </a:rPr>
              <a:t>caudalis</a:t>
            </a:r>
            <a:r>
              <a:rPr lang="en-US" sz="1400" dirty="0">
                <a:latin typeface="Times New Roman" panose="02020603050405020304" pitchFamily="18" charset="0"/>
                <a:ea typeface="Times New Roman" panose="02020603050405020304" pitchFamily="18" charset="0"/>
              </a:rPr>
              <a:t>.</a:t>
            </a:r>
            <a:endParaRPr lang="en-US" dirty="0"/>
          </a:p>
        </p:txBody>
      </p:sp>
      <p:pic>
        <p:nvPicPr>
          <p:cNvPr id="3" name="Picture 2">
            <a:extLst>
              <a:ext uri="{FF2B5EF4-FFF2-40B4-BE49-F238E27FC236}">
                <a16:creationId xmlns:a16="http://schemas.microsoft.com/office/drawing/2014/main" id="{7610227F-59BF-47C8-9B9F-2EC68AA79BAA}"/>
              </a:ext>
            </a:extLst>
          </p:cNvPr>
          <p:cNvPicPr/>
          <p:nvPr/>
        </p:nvPicPr>
        <p:blipFill rotWithShape="1">
          <a:blip r:embed="rId2"/>
          <a:srcRect l="4039" t="2822" r="2098" b="27180"/>
          <a:stretch/>
        </p:blipFill>
        <p:spPr bwMode="auto">
          <a:xfrm>
            <a:off x="35990" y="1996765"/>
            <a:ext cx="5416755" cy="3172452"/>
          </a:xfrm>
          <a:prstGeom prst="rect">
            <a:avLst/>
          </a:prstGeom>
          <a:ln>
            <a:noFill/>
          </a:ln>
          <a:extLst>
            <a:ext uri="{53640926-AAD7-44D8-BBD7-CCE9431645EC}">
              <a14:shadowObscured xmlns:a14="http://schemas.microsoft.com/office/drawing/2010/main"/>
            </a:ext>
          </a:extLst>
        </p:spPr>
      </p:pic>
      <p:pic>
        <p:nvPicPr>
          <p:cNvPr id="4" name="Picture 3" descr="Sensory nerve fibers from the trigeminal ganglion form the spinal ...">
            <a:extLst>
              <a:ext uri="{FF2B5EF4-FFF2-40B4-BE49-F238E27FC236}">
                <a16:creationId xmlns:a16="http://schemas.microsoft.com/office/drawing/2014/main" id="{E40B57BE-A9D7-4EF7-BC3C-2912C75E7334}"/>
              </a:ext>
            </a:extLst>
          </p:cNvPr>
          <p:cNvPicPr/>
          <p:nvPr/>
        </p:nvPicPr>
        <p:blipFill rotWithShape="1">
          <a:blip r:embed="rId3">
            <a:extLst>
              <a:ext uri="{28A0092B-C50C-407E-A947-70E740481C1C}">
                <a14:useLocalDpi xmlns:a14="http://schemas.microsoft.com/office/drawing/2010/main" val="0"/>
              </a:ext>
            </a:extLst>
          </a:blip>
          <a:srcRect l="1123" t="5355" r="31571" b="2449"/>
          <a:stretch/>
        </p:blipFill>
        <p:spPr bwMode="auto">
          <a:xfrm>
            <a:off x="5358786" y="1671444"/>
            <a:ext cx="3550695" cy="3480435"/>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8B43F90-BE9E-41ED-8110-31C0E96AA633}"/>
              </a:ext>
            </a:extLst>
          </p:cNvPr>
          <p:cNvSpPr txBox="1"/>
          <p:nvPr/>
        </p:nvSpPr>
        <p:spPr>
          <a:xfrm rot="5400000">
            <a:off x="8055184" y="3445538"/>
            <a:ext cx="1540839" cy="5863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5436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33B3A-D208-4574-A168-7B7C864D9020}"/>
              </a:ext>
            </a:extLst>
          </p:cNvPr>
          <p:cNvSpPr txBox="1"/>
          <p:nvPr/>
        </p:nvSpPr>
        <p:spPr>
          <a:xfrm>
            <a:off x="3491879" y="2968283"/>
            <a:ext cx="2937467" cy="914400"/>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463EB45-466C-4FE3-9155-35FAA678B8C1}"/>
              </a:ext>
            </a:extLst>
          </p:cNvPr>
          <p:cNvSpPr txBox="1"/>
          <p:nvPr/>
        </p:nvSpPr>
        <p:spPr>
          <a:xfrm>
            <a:off x="3635895" y="3882683"/>
            <a:ext cx="3075433" cy="635729"/>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834EC9EB-4E8A-4B7E-BFF1-EC86AC84E8DD}"/>
              </a:ext>
            </a:extLst>
          </p:cNvPr>
          <p:cNvSpPr/>
          <p:nvPr/>
        </p:nvSpPr>
        <p:spPr>
          <a:xfrm>
            <a:off x="0" y="0"/>
            <a:ext cx="9144000" cy="873572"/>
          </a:xfrm>
          <a:prstGeom prst="rect">
            <a:avLst/>
          </a:prstGeom>
        </p:spPr>
        <p:txBody>
          <a:bodyPr wrap="square">
            <a:spAutoFit/>
          </a:bodyPr>
          <a:lstStyle/>
          <a:p>
            <a:pPr lvl="0" algn="justLow">
              <a:lnSpc>
                <a:spcPct val="150000"/>
              </a:lnSpc>
              <a:tabLst>
                <a:tab pos="457200" algn="l"/>
              </a:tabLst>
            </a:pPr>
            <a:r>
              <a:rPr lang="en-US" dirty="0">
                <a:latin typeface="Times New Roman" panose="02020603050405020304" pitchFamily="18" charset="0"/>
                <a:ea typeface="Times New Roman" panose="02020603050405020304" pitchFamily="18" charset="0"/>
              </a:rPr>
              <a:t>2- Hypoglossal nucleus (motor nucleus): it lies in the floor of the 4</a:t>
            </a:r>
            <a:r>
              <a:rPr lang="en-US" baseline="30000" dirty="0">
                <a:latin typeface="Times New Roman" panose="02020603050405020304" pitchFamily="18" charset="0"/>
                <a:ea typeface="Times New Roman" panose="02020603050405020304" pitchFamily="18" charset="0"/>
              </a:rPr>
              <a:t>th</a:t>
            </a:r>
            <a:r>
              <a:rPr lang="en-US" dirty="0">
                <a:latin typeface="Times New Roman" panose="02020603050405020304" pitchFamily="18" charset="0"/>
                <a:ea typeface="Times New Roman" panose="02020603050405020304" pitchFamily="18" charset="0"/>
              </a:rPr>
              <a:t> ventricle (open medulla), near the midline and extends into the closed medulla. It supplies the muscles of the tongue.</a:t>
            </a:r>
            <a:endParaRPr lang="en-US" sz="1600" dirty="0">
              <a:effectLst/>
              <a:latin typeface="Times New Roman" panose="02020603050405020304" pitchFamily="18" charset="0"/>
              <a:ea typeface="Times New Roman" panose="02020603050405020304" pitchFamily="18" charset="0"/>
            </a:endParaRPr>
          </a:p>
        </p:txBody>
      </p:sp>
      <p:pic>
        <p:nvPicPr>
          <p:cNvPr id="7" name="Picture 6" descr="Brainstem - Textbook of Clinical Neuroanatomy, 2 ed.">
            <a:extLst>
              <a:ext uri="{FF2B5EF4-FFF2-40B4-BE49-F238E27FC236}">
                <a16:creationId xmlns:a16="http://schemas.microsoft.com/office/drawing/2014/main" id="{A49774DD-F1F5-4795-B8D0-D7730E03EA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873572"/>
            <a:ext cx="9144000" cy="5984428"/>
          </a:xfrm>
          <a:prstGeom prst="rect">
            <a:avLst/>
          </a:prstGeom>
          <a:noFill/>
          <a:ln>
            <a:noFill/>
          </a:ln>
        </p:spPr>
      </p:pic>
    </p:spTree>
    <p:extLst>
      <p:ext uri="{BB962C8B-B14F-4D97-AF65-F5344CB8AC3E}">
        <p14:creationId xmlns:p14="http://schemas.microsoft.com/office/powerpoint/2010/main" val="376716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C2052D-9DCA-40A1-A387-B0F5B8892003}"/>
              </a:ext>
            </a:extLst>
          </p:cNvPr>
          <p:cNvSpPr/>
          <p:nvPr/>
        </p:nvSpPr>
        <p:spPr>
          <a:xfrm>
            <a:off x="0" y="0"/>
            <a:ext cx="9144000" cy="2962158"/>
          </a:xfrm>
          <a:prstGeom prst="rect">
            <a:avLst/>
          </a:prstGeom>
        </p:spPr>
        <p:txBody>
          <a:bodyPr wrap="square">
            <a:spAutoFit/>
          </a:bodyPr>
          <a:lstStyle/>
          <a:p>
            <a:pPr lvl="0" algn="justLow">
              <a:lnSpc>
                <a:spcPct val="150000"/>
              </a:lnSpc>
              <a:tabLst>
                <a:tab pos="457200" algn="l"/>
              </a:tabLst>
            </a:pPr>
            <a:r>
              <a:rPr lang="en-US" sz="1400" dirty="0">
                <a:latin typeface="Times New Roman" panose="02020603050405020304" pitchFamily="18" charset="0"/>
                <a:ea typeface="Times New Roman" panose="02020603050405020304" pitchFamily="18" charset="0"/>
              </a:rPr>
              <a:t>3- Dorsal nucleus of the </a:t>
            </a:r>
            <a:r>
              <a:rPr lang="en-US" sz="1400" dirty="0" err="1">
                <a:latin typeface="Times New Roman" panose="02020603050405020304" pitchFamily="18" charset="0"/>
                <a:ea typeface="Times New Roman" panose="02020603050405020304" pitchFamily="18" charset="0"/>
              </a:rPr>
              <a:t>vagus</a:t>
            </a:r>
            <a:r>
              <a:rPr lang="en-US" sz="1400" dirty="0">
                <a:latin typeface="Times New Roman" panose="02020603050405020304" pitchFamily="18" charset="0"/>
                <a:ea typeface="Times New Roman" panose="02020603050405020304" pitchFamily="18" charset="0"/>
              </a:rPr>
              <a:t>: it considered as a visceral efferent nucleus of parasympathetic activity. It has two important functions: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lphaLcPeriod"/>
              <a:tabLst>
                <a:tab pos="914400" algn="l"/>
              </a:tabLst>
            </a:pPr>
            <a:r>
              <a:rPr lang="en-US" sz="1400" dirty="0">
                <a:latin typeface="Times New Roman" panose="02020603050405020304" pitchFamily="18" charset="0"/>
                <a:ea typeface="Times New Roman" panose="02020603050405020304" pitchFamily="18" charset="0"/>
              </a:rPr>
              <a:t>Motor action to the smooth muscles of the gastrointestinal tract and respiratory tracts (lead to contraction of these smooth muscles).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lphaLcPeriod"/>
              <a:tabLst>
                <a:tab pos="914400" algn="l"/>
              </a:tabLst>
            </a:pPr>
            <a:r>
              <a:rPr lang="en-US" sz="1400" dirty="0">
                <a:latin typeface="Times New Roman" panose="02020603050405020304" pitchFamily="18" charset="0"/>
                <a:ea typeface="Times New Roman" panose="02020603050405020304" pitchFamily="18" charset="0"/>
              </a:rPr>
              <a:t>Secretomotor action to the glands (induce their secretion) of the GIT and respiratory tracts.  </a:t>
            </a:r>
            <a:endParaRPr lang="en-US" sz="1200" dirty="0">
              <a:latin typeface="Times New Roman" panose="02020603050405020304" pitchFamily="18" charset="0"/>
              <a:ea typeface="Times New Roman" panose="02020603050405020304" pitchFamily="18" charset="0"/>
            </a:endParaRPr>
          </a:p>
          <a:p>
            <a:pPr lvl="0" algn="justLow">
              <a:lnSpc>
                <a:spcPct val="150000"/>
              </a:lnSpc>
              <a:tabLst>
                <a:tab pos="457200" algn="l"/>
              </a:tabLst>
            </a:pPr>
            <a:r>
              <a:rPr lang="en-US" sz="1400" dirty="0">
                <a:latin typeface="Times New Roman" panose="02020603050405020304" pitchFamily="18" charset="0"/>
                <a:ea typeface="Times New Roman" panose="02020603050405020304" pitchFamily="18" charset="0"/>
              </a:rPr>
              <a:t>4- nucleus ambiguous (visceral efferent):</a:t>
            </a:r>
            <a:endParaRPr lang="en-US" sz="1200" dirty="0">
              <a:latin typeface="Times New Roman" panose="02020603050405020304" pitchFamily="18" charset="0"/>
              <a:ea typeface="Times New Roman" panose="02020603050405020304" pitchFamily="18" charset="0"/>
            </a:endParaRPr>
          </a:p>
          <a:p>
            <a:pPr marL="457200" algn="justLow">
              <a:lnSpc>
                <a:spcPct val="150000"/>
              </a:lnSpc>
            </a:pPr>
            <a:r>
              <a:rPr lang="en-US" sz="1400" dirty="0">
                <a:latin typeface="Times New Roman" panose="02020603050405020304" pitchFamily="18" charset="0"/>
                <a:ea typeface="Times New Roman" panose="02020603050405020304" pitchFamily="18" charset="0"/>
              </a:rPr>
              <a:t>It is motor nucleus; it is responsible for supplying the striated muscles of the pharynx, larynx and the palate.</a:t>
            </a:r>
            <a:endParaRPr lang="en-US" sz="1200" dirty="0">
              <a:latin typeface="Times New Roman" panose="02020603050405020304" pitchFamily="18" charset="0"/>
              <a:ea typeface="Times New Roman" panose="02020603050405020304" pitchFamily="18" charset="0"/>
            </a:endParaRPr>
          </a:p>
          <a:p>
            <a:pPr marL="457200" algn="justLow">
              <a:lnSpc>
                <a:spcPct val="150000"/>
              </a:lnSpc>
            </a:pPr>
            <a:r>
              <a:rPr lang="en-US" sz="1400" dirty="0">
                <a:latin typeface="Times New Roman" panose="02020603050405020304" pitchFamily="18" charset="0"/>
                <a:ea typeface="Times New Roman" panose="02020603050405020304" pitchFamily="18" charset="0"/>
              </a:rPr>
              <a:t> Nucleus ambiguous gives fibers to glossopharyngeal nerve, </a:t>
            </a:r>
            <a:r>
              <a:rPr lang="en-US" sz="1400" dirty="0" err="1">
                <a:latin typeface="Times New Roman" panose="02020603050405020304" pitchFamily="18" charset="0"/>
                <a:ea typeface="Times New Roman" panose="02020603050405020304" pitchFamily="18" charset="0"/>
              </a:rPr>
              <a:t>vagus</a:t>
            </a:r>
            <a:r>
              <a:rPr lang="en-US" sz="1400" dirty="0">
                <a:latin typeface="Times New Roman" panose="02020603050405020304" pitchFamily="18" charset="0"/>
                <a:ea typeface="Times New Roman" panose="02020603050405020304" pitchFamily="18" charset="0"/>
              </a:rPr>
              <a:t> nerve, cranial part of the accessory nerve and recurrent laryngeal nerve.</a:t>
            </a:r>
            <a:endParaRPr lang="en-US" sz="1200" dirty="0">
              <a:effectLst/>
              <a:latin typeface="Times New Roman" panose="02020603050405020304" pitchFamily="18" charset="0"/>
              <a:ea typeface="Times New Roman" panose="02020603050405020304" pitchFamily="18" charset="0"/>
            </a:endParaRPr>
          </a:p>
        </p:txBody>
      </p:sp>
      <p:pic>
        <p:nvPicPr>
          <p:cNvPr id="3" name="Picture 2" descr="Anatomy of The Brain Stem - ppt download">
            <a:extLst>
              <a:ext uri="{FF2B5EF4-FFF2-40B4-BE49-F238E27FC236}">
                <a16:creationId xmlns:a16="http://schemas.microsoft.com/office/drawing/2014/main" id="{F8327827-EF6E-458D-81AA-4CF4F4D160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26208"/>
            <a:ext cx="5486400" cy="3931792"/>
          </a:xfrm>
          <a:prstGeom prst="rect">
            <a:avLst/>
          </a:prstGeom>
          <a:noFill/>
          <a:ln>
            <a:noFill/>
          </a:ln>
        </p:spPr>
      </p:pic>
    </p:spTree>
    <p:extLst>
      <p:ext uri="{BB962C8B-B14F-4D97-AF65-F5344CB8AC3E}">
        <p14:creationId xmlns:p14="http://schemas.microsoft.com/office/powerpoint/2010/main" val="195745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D8F35B-20F5-496C-A366-2A62161CE57E}"/>
              </a:ext>
            </a:extLst>
          </p:cNvPr>
          <p:cNvSpPr/>
          <p:nvPr/>
        </p:nvSpPr>
        <p:spPr>
          <a:xfrm>
            <a:off x="0" y="0"/>
            <a:ext cx="9144000" cy="3931654"/>
          </a:xfrm>
          <a:prstGeom prst="rect">
            <a:avLst/>
          </a:prstGeom>
        </p:spPr>
        <p:txBody>
          <a:bodyPr wrap="square">
            <a:spAutoFit/>
          </a:bodyPr>
          <a:lstStyle/>
          <a:p>
            <a:pPr lvl="0" algn="justLow">
              <a:lnSpc>
                <a:spcPct val="150000"/>
              </a:lnSpc>
              <a:tabLst>
                <a:tab pos="457200" algn="l"/>
              </a:tabLst>
            </a:pPr>
            <a:r>
              <a:rPr lang="en-US" sz="1400" dirty="0">
                <a:latin typeface="Times New Roman" panose="02020603050405020304" pitchFamily="18" charset="0"/>
                <a:ea typeface="Times New Roman" panose="02020603050405020304" pitchFamily="18" charset="0"/>
              </a:rPr>
              <a:t>5- nucleus of </a:t>
            </a:r>
            <a:r>
              <a:rPr lang="en-US" sz="1400" dirty="0" err="1">
                <a:latin typeface="Times New Roman" panose="02020603050405020304" pitchFamily="18" charset="0"/>
                <a:ea typeface="Times New Roman" panose="02020603050405020304" pitchFamily="18" charset="0"/>
              </a:rPr>
              <a:t>tractus</a:t>
            </a:r>
            <a:r>
              <a:rPr lang="en-US" sz="1400" dirty="0">
                <a:latin typeface="Times New Roman" panose="02020603050405020304" pitchFamily="18" charset="0"/>
                <a:ea typeface="Times New Roman" panose="02020603050405020304" pitchFamily="18" charset="0"/>
              </a:rPr>
              <a:t> solitaries:</a:t>
            </a:r>
          </a:p>
          <a:p>
            <a:pPr marL="457200" algn="justLow">
              <a:lnSpc>
                <a:spcPct val="150000"/>
              </a:lnSpc>
            </a:pPr>
            <a:r>
              <a:rPr lang="en-US" sz="1400" dirty="0">
                <a:latin typeface="Times New Roman" panose="02020603050405020304" pitchFamily="18" charset="0"/>
                <a:ea typeface="Times New Roman" panose="02020603050405020304" pitchFamily="18" charset="0"/>
              </a:rPr>
              <a:t>It is sensory nucleus made up of two parts; caudal part and rostral part.</a:t>
            </a:r>
          </a:p>
          <a:p>
            <a:pPr marL="457200" algn="justLow">
              <a:lnSpc>
                <a:spcPct val="150000"/>
              </a:lnSpc>
            </a:pPr>
            <a:r>
              <a:rPr lang="en-US" sz="1400" dirty="0">
                <a:latin typeface="Times New Roman" panose="02020603050405020304" pitchFamily="18" charset="0"/>
                <a:ea typeface="Times New Roman" panose="02020603050405020304" pitchFamily="18" charset="0"/>
              </a:rPr>
              <a:t>  The caudal part of this nucleus is considered as general visceral afferent nucleus that responsible for oral cavity general sensation.</a:t>
            </a:r>
          </a:p>
          <a:p>
            <a:pPr marL="457200" algn="justLow">
              <a:lnSpc>
                <a:spcPct val="150000"/>
              </a:lnSpc>
            </a:pPr>
            <a:r>
              <a:rPr lang="en-US" sz="1400" dirty="0">
                <a:latin typeface="Times New Roman" panose="02020603050405020304" pitchFamily="18" charset="0"/>
                <a:ea typeface="Times New Roman" panose="02020603050405020304" pitchFamily="18" charset="0"/>
              </a:rPr>
              <a:t>  The rostral part of the nucleus is considered as special visceral afferent nucleus that responsible for special sense of the oral region (taste or gustatory function).</a:t>
            </a:r>
          </a:p>
          <a:p>
            <a:pPr marL="457200" algn="justLow">
              <a:lnSpc>
                <a:spcPct val="150000"/>
              </a:lnSpc>
            </a:pPr>
            <a:r>
              <a:rPr lang="en-US" sz="1400" dirty="0">
                <a:latin typeface="Times New Roman" panose="02020603050405020304" pitchFamily="18" charset="0"/>
                <a:ea typeface="Times New Roman" panose="02020603050405020304" pitchFamily="18" charset="0"/>
              </a:rPr>
              <a:t>  Thus the nucleus of the </a:t>
            </a:r>
            <a:r>
              <a:rPr lang="en-US" sz="1400" dirty="0" err="1">
                <a:latin typeface="Times New Roman" panose="02020603050405020304" pitchFamily="18" charset="0"/>
                <a:ea typeface="Times New Roman" panose="02020603050405020304" pitchFamily="18" charset="0"/>
              </a:rPr>
              <a:t>tractus</a:t>
            </a:r>
            <a:r>
              <a:rPr lang="en-US" sz="1400" dirty="0">
                <a:latin typeface="Times New Roman" panose="02020603050405020304" pitchFamily="18" charset="0"/>
                <a:ea typeface="Times New Roman" panose="02020603050405020304" pitchFamily="18" charset="0"/>
              </a:rPr>
              <a:t> solitaries has a sensory input from the oral region.</a:t>
            </a:r>
          </a:p>
          <a:p>
            <a:pPr marL="228600" algn="justLow">
              <a:lnSpc>
                <a:spcPct val="150000"/>
              </a:lnSpc>
            </a:pPr>
            <a:r>
              <a:rPr lang="en-US" sz="1400" dirty="0">
                <a:latin typeface="Times New Roman" panose="02020603050405020304" pitchFamily="18" charset="0"/>
                <a:ea typeface="Times New Roman" panose="02020603050405020304" pitchFamily="18" charset="0"/>
              </a:rPr>
              <a:t>Nucleus solitarius receives all of the following:</a:t>
            </a:r>
          </a:p>
          <a:p>
            <a:pPr marL="228600" algn="justLow">
              <a:lnSpc>
                <a:spcPct val="150000"/>
              </a:lnSpc>
            </a:pPr>
            <a:r>
              <a:rPr lang="en-US" sz="1400" dirty="0">
                <a:latin typeface="Times New Roman" panose="02020603050405020304" pitchFamily="18" charset="0"/>
                <a:ea typeface="Times New Roman" panose="02020603050405020304" pitchFamily="18" charset="0"/>
              </a:rPr>
              <a:t>a. Taste sensation from the anterior two thirds of the tongue via the chorda tympani. </a:t>
            </a:r>
          </a:p>
          <a:p>
            <a:pPr marL="228600" algn="justLow">
              <a:lnSpc>
                <a:spcPct val="150000"/>
              </a:lnSpc>
            </a:pPr>
            <a:r>
              <a:rPr lang="en-US" sz="1400" dirty="0">
                <a:latin typeface="Times New Roman" panose="02020603050405020304" pitchFamily="18" charset="0"/>
                <a:ea typeface="Times New Roman" panose="02020603050405020304" pitchFamily="18" charset="0"/>
              </a:rPr>
              <a:t>b. Taste sensation from the posterior third of the tongue via the glossopharyngeal nerve. </a:t>
            </a:r>
          </a:p>
          <a:p>
            <a:pPr marL="228600" algn="justLow">
              <a:lnSpc>
                <a:spcPct val="150000"/>
              </a:lnSpc>
            </a:pPr>
            <a:r>
              <a:rPr lang="en-US" sz="1400" dirty="0">
                <a:latin typeface="Times New Roman" panose="02020603050405020304" pitchFamily="18" charset="0"/>
                <a:ea typeface="Times New Roman" panose="02020603050405020304" pitchFamily="18" charset="0"/>
              </a:rPr>
              <a:t>c. Taste sensation from the epiglottis via the </a:t>
            </a:r>
            <a:r>
              <a:rPr lang="en-US" sz="1400" dirty="0" err="1">
                <a:latin typeface="Times New Roman" panose="02020603050405020304" pitchFamily="18" charset="0"/>
                <a:ea typeface="Times New Roman" panose="02020603050405020304" pitchFamily="18" charset="0"/>
              </a:rPr>
              <a:t>vagus</a:t>
            </a:r>
            <a:r>
              <a:rPr lang="en-US" sz="1400" dirty="0">
                <a:latin typeface="Times New Roman" panose="02020603050405020304" pitchFamily="18" charset="0"/>
                <a:ea typeface="Times New Roman" panose="02020603050405020304" pitchFamily="18" charset="0"/>
              </a:rPr>
              <a:t> nerve. </a:t>
            </a:r>
          </a:p>
          <a:p>
            <a:pPr marL="228600" algn="justLow">
              <a:lnSpc>
                <a:spcPct val="150000"/>
              </a:lnSpc>
            </a:pPr>
            <a:r>
              <a:rPr lang="en-US" sz="1400" dirty="0">
                <a:latin typeface="Times New Roman" panose="02020603050405020304" pitchFamily="18" charset="0"/>
                <a:ea typeface="Times New Roman" panose="02020603050405020304" pitchFamily="18" charset="0"/>
              </a:rPr>
              <a:t>d. General sensation from the oral cavity and viscera supplied by the </a:t>
            </a:r>
            <a:r>
              <a:rPr lang="en-US" sz="1400" dirty="0" err="1">
                <a:latin typeface="Times New Roman" panose="02020603050405020304" pitchFamily="18" charset="0"/>
                <a:ea typeface="Times New Roman" panose="02020603050405020304" pitchFamily="18" charset="0"/>
              </a:rPr>
              <a:t>vagus</a:t>
            </a:r>
            <a:r>
              <a:rPr lang="en-US" sz="1400" dirty="0">
                <a:latin typeface="Times New Roman" panose="02020603050405020304" pitchFamily="18" charset="0"/>
                <a:ea typeface="Times New Roman" panose="02020603050405020304" pitchFamily="18" charset="0"/>
              </a:rPr>
              <a:t> nerve. </a:t>
            </a:r>
            <a:endParaRPr lang="en-US" sz="1400" dirty="0">
              <a:effectLst/>
              <a:latin typeface="Times New Roman" panose="02020603050405020304" pitchFamily="18" charset="0"/>
              <a:ea typeface="Times New Roman" panose="02020603050405020304" pitchFamily="18" charset="0"/>
            </a:endParaRPr>
          </a:p>
        </p:txBody>
      </p:sp>
      <p:pic>
        <p:nvPicPr>
          <p:cNvPr id="3" name="Picture 2" descr="Brainstem - Textbook of Clinical Neuroanatomy, 2 ed.">
            <a:extLst>
              <a:ext uri="{FF2B5EF4-FFF2-40B4-BE49-F238E27FC236}">
                <a16:creationId xmlns:a16="http://schemas.microsoft.com/office/drawing/2014/main" id="{79C28C4F-789E-46DA-8B59-91FD42D7E0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31654"/>
            <a:ext cx="7560840" cy="2926346"/>
          </a:xfrm>
          <a:prstGeom prst="rect">
            <a:avLst/>
          </a:prstGeom>
          <a:noFill/>
          <a:ln>
            <a:noFill/>
          </a:ln>
        </p:spPr>
      </p:pic>
    </p:spTree>
    <p:extLst>
      <p:ext uri="{BB962C8B-B14F-4D97-AF65-F5344CB8AC3E}">
        <p14:creationId xmlns:p14="http://schemas.microsoft.com/office/powerpoint/2010/main" val="231397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1D25B9-0130-4228-9320-013E9CB5801A}"/>
              </a:ext>
            </a:extLst>
          </p:cNvPr>
          <p:cNvSpPr/>
          <p:nvPr/>
        </p:nvSpPr>
        <p:spPr>
          <a:xfrm>
            <a:off x="0" y="0"/>
            <a:ext cx="9144000" cy="1346331"/>
          </a:xfrm>
          <a:prstGeom prst="rect">
            <a:avLst/>
          </a:prstGeom>
        </p:spPr>
        <p:txBody>
          <a:bodyPr wrap="square">
            <a:spAutoFit/>
          </a:bodyPr>
          <a:lstStyle/>
          <a:p>
            <a:pPr lvl="0" algn="justLow">
              <a:lnSpc>
                <a:spcPct val="150000"/>
              </a:lnSpc>
              <a:tabLst>
                <a:tab pos="457200" algn="l"/>
              </a:tabLst>
            </a:pPr>
            <a:r>
              <a:rPr lang="en-US" sz="1400" dirty="0">
                <a:latin typeface="Times New Roman" panose="02020603050405020304" pitchFamily="18" charset="0"/>
                <a:ea typeface="Times New Roman" panose="02020603050405020304" pitchFamily="18" charset="0"/>
              </a:rPr>
              <a:t>6- The gracile and cuneate nuclei:</a:t>
            </a:r>
          </a:p>
          <a:p>
            <a:pPr marL="228600" algn="justLow">
              <a:lnSpc>
                <a:spcPct val="150000"/>
              </a:lnSpc>
            </a:pPr>
            <a:r>
              <a:rPr lang="en-US" sz="1400" dirty="0">
                <a:latin typeface="Times New Roman" panose="02020603050405020304" pitchFamily="18" charset="0"/>
                <a:ea typeface="Times New Roman" panose="02020603050405020304" pitchFamily="18" charset="0"/>
              </a:rPr>
              <a:t>  They are situated posteriorly in the closed medulla, the gracile being the more medially placed, while the cuneate being the lateral one. Their efferents pass ventrally and cross the midline as the internal arcuate fiber and then they will form the medial lemniscus that passes upward to end in the ventroposterior nucleus of the thalamus. </a:t>
            </a:r>
            <a:endParaRPr lang="en-US" sz="1400" dirty="0">
              <a:effectLst/>
              <a:latin typeface="Times New Roman" panose="02020603050405020304" pitchFamily="18" charset="0"/>
              <a:ea typeface="Times New Roman" panose="02020603050405020304" pitchFamily="18" charset="0"/>
            </a:endParaRPr>
          </a:p>
        </p:txBody>
      </p:sp>
      <p:pic>
        <p:nvPicPr>
          <p:cNvPr id="3" name="Picture 2" descr="Ascending &amp; Descending tracts of spinal cord | Medatrio">
            <a:extLst>
              <a:ext uri="{FF2B5EF4-FFF2-40B4-BE49-F238E27FC236}">
                <a16:creationId xmlns:a16="http://schemas.microsoft.com/office/drawing/2014/main" id="{AF047907-D0B1-404F-AC74-E6CFABF4AE0C}"/>
              </a:ext>
            </a:extLst>
          </p:cNvPr>
          <p:cNvPicPr/>
          <p:nvPr/>
        </p:nvPicPr>
        <p:blipFill rotWithShape="1">
          <a:blip r:embed="rId2">
            <a:extLst>
              <a:ext uri="{28A0092B-C50C-407E-A947-70E740481C1C}">
                <a14:useLocalDpi xmlns:a14="http://schemas.microsoft.com/office/drawing/2010/main" val="0"/>
              </a:ext>
            </a:extLst>
          </a:blip>
          <a:srcRect r="1796" b="1326"/>
          <a:stretch/>
        </p:blipFill>
        <p:spPr bwMode="auto">
          <a:xfrm>
            <a:off x="279802" y="1346331"/>
            <a:ext cx="4292198" cy="2839831"/>
          </a:xfrm>
          <a:prstGeom prst="rect">
            <a:avLst/>
          </a:prstGeom>
          <a:noFill/>
          <a:ln>
            <a:noFill/>
          </a:ln>
          <a:extLst>
            <a:ext uri="{53640926-AAD7-44D8-BBD7-CCE9431645EC}">
              <a14:shadowObscured xmlns:a14="http://schemas.microsoft.com/office/drawing/2010/main"/>
            </a:ext>
          </a:extLst>
        </p:spPr>
      </p:pic>
      <p:pic>
        <p:nvPicPr>
          <p:cNvPr id="4" name="Picture 3" descr="Day #161: Know your spinal cord – The medial lemniscus tract ...">
            <a:extLst>
              <a:ext uri="{FF2B5EF4-FFF2-40B4-BE49-F238E27FC236}">
                <a16:creationId xmlns:a16="http://schemas.microsoft.com/office/drawing/2014/main" id="{9E74921C-DD47-4BB3-A564-F64CED26F1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46330"/>
            <a:ext cx="4292198" cy="2839831"/>
          </a:xfrm>
          <a:prstGeom prst="rect">
            <a:avLst/>
          </a:prstGeom>
          <a:noFill/>
          <a:ln>
            <a:noFill/>
          </a:ln>
        </p:spPr>
      </p:pic>
      <p:pic>
        <p:nvPicPr>
          <p:cNvPr id="5" name="Picture 4" descr="Dorsal Root - an overview | ScienceDirect Topics">
            <a:extLst>
              <a:ext uri="{FF2B5EF4-FFF2-40B4-BE49-F238E27FC236}">
                <a16:creationId xmlns:a16="http://schemas.microsoft.com/office/drawing/2014/main" id="{881E87EE-2885-48FE-8BD6-A5306FA9D8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186161"/>
            <a:ext cx="2880320" cy="263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9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62457-35EE-4D66-B083-F7AA67846F92}"/>
              </a:ext>
            </a:extLst>
          </p:cNvPr>
          <p:cNvSpPr/>
          <p:nvPr/>
        </p:nvSpPr>
        <p:spPr>
          <a:xfrm>
            <a:off x="0" y="0"/>
            <a:ext cx="9144000" cy="4613058"/>
          </a:xfrm>
          <a:prstGeom prst="rect">
            <a:avLst/>
          </a:prstGeom>
        </p:spPr>
        <p:txBody>
          <a:bodyPr wrap="square">
            <a:spAutoFit/>
          </a:bodyPr>
          <a:lstStyle/>
          <a:p>
            <a:pPr lvl="0" algn="justLow">
              <a:lnSpc>
                <a:spcPct val="150000"/>
              </a:lnSpc>
              <a:tabLst>
                <a:tab pos="457200" algn="l"/>
              </a:tabLst>
            </a:pPr>
            <a:r>
              <a:rPr lang="en-US" dirty="0">
                <a:latin typeface="Times New Roman" panose="02020603050405020304" pitchFamily="18" charset="0"/>
                <a:ea typeface="Times New Roman" panose="02020603050405020304" pitchFamily="18" charset="0"/>
              </a:rPr>
              <a:t>7- Accessory cuneate nucleus:</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It is situated more laterally and involved in the </a:t>
            </a:r>
            <a:r>
              <a:rPr lang="en-US" dirty="0" err="1">
                <a:latin typeface="Times New Roman" panose="02020603050405020304" pitchFamily="18" charset="0"/>
                <a:ea typeface="Times New Roman" panose="02020603050405020304" pitchFamily="18" charset="0"/>
              </a:rPr>
              <a:t>cuneocerebellum</a:t>
            </a:r>
            <a:r>
              <a:rPr lang="en-US" dirty="0">
                <a:latin typeface="Times New Roman" panose="02020603050405020304" pitchFamily="18" charset="0"/>
                <a:ea typeface="Times New Roman" panose="02020603050405020304" pitchFamily="18" charset="0"/>
              </a:rPr>
              <a:t> tract (for unconscious proprioception).</a:t>
            </a:r>
            <a:endParaRPr lang="en-US" sz="1600" dirty="0">
              <a:latin typeface="Times New Roman" panose="02020603050405020304" pitchFamily="18" charset="0"/>
              <a:ea typeface="Times New Roman" panose="02020603050405020304" pitchFamily="18" charset="0"/>
            </a:endParaRPr>
          </a:p>
          <a:p>
            <a:pPr lvl="0" algn="justLow">
              <a:lnSpc>
                <a:spcPct val="150000"/>
              </a:lnSpc>
              <a:tabLst>
                <a:tab pos="457200" algn="l"/>
              </a:tabLst>
            </a:pPr>
            <a:r>
              <a:rPr lang="en-US" dirty="0">
                <a:latin typeface="Times New Roman" panose="02020603050405020304" pitchFamily="18" charset="0"/>
                <a:ea typeface="Times New Roman" panose="02020603050405020304" pitchFamily="18" charset="0"/>
              </a:rPr>
              <a:t>8- The olivary nucleus (inferior olivary nucleus):</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It is motor nucleus and has a very characteristic shape as crumpled bag in open medulla. It is considered as the motor coordinate center. </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The main afferent (input) to the inferior olivary nucleus is from:  </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457200" algn="l"/>
              </a:tabLst>
            </a:pPr>
            <a:r>
              <a:rPr lang="en-US" dirty="0">
                <a:latin typeface="Times New Roman" panose="02020603050405020304" pitchFamily="18" charset="0"/>
                <a:ea typeface="Times New Roman" panose="02020603050405020304" pitchFamily="18" charset="0"/>
              </a:rPr>
              <a:t>Cerebral cortex, b- Basal ganglia, c- Red nucleus, d- Spinal cord.</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dirty="0">
                <a:latin typeface="Times New Roman" panose="02020603050405020304" pitchFamily="18" charset="0"/>
                <a:ea typeface="Times New Roman" panose="02020603050405020304" pitchFamily="18" charset="0"/>
              </a:rPr>
              <a:t>  The olivary nucleus will send efferent fibers (output) to the contralateral side of the cerebellum (as climbing fibers).</a:t>
            </a:r>
            <a:endParaRPr lang="en-US" sz="1600" dirty="0">
              <a:latin typeface="Times New Roman" panose="02020603050405020304" pitchFamily="18" charset="0"/>
              <a:ea typeface="Times New Roman" panose="02020603050405020304" pitchFamily="18" charset="0"/>
            </a:endParaRPr>
          </a:p>
          <a:p>
            <a:pPr lvl="0" algn="justLow">
              <a:lnSpc>
                <a:spcPct val="150000"/>
              </a:lnSpc>
              <a:tabLst>
                <a:tab pos="457200" algn="l"/>
              </a:tabLst>
            </a:pPr>
            <a:r>
              <a:rPr lang="en-US" dirty="0">
                <a:latin typeface="Times New Roman" panose="02020603050405020304" pitchFamily="18" charset="0"/>
                <a:ea typeface="Times New Roman" panose="02020603050405020304" pitchFamily="18" charset="0"/>
              </a:rPr>
              <a:t>9- Lateral and medial reticular nuclei.</a:t>
            </a:r>
            <a:endParaRPr lang="en-US" sz="1600" dirty="0">
              <a:effectLst/>
              <a:latin typeface="Times New Roman" panose="02020603050405020304" pitchFamily="18" charset="0"/>
              <a:ea typeface="Times New Roman" panose="02020603050405020304" pitchFamily="18" charset="0"/>
            </a:endParaRPr>
          </a:p>
        </p:txBody>
      </p:sp>
      <p:pic>
        <p:nvPicPr>
          <p:cNvPr id="3" name="Picture 2" descr="Day #161: Know your spinal cord – The medial lemniscus tract ...">
            <a:extLst>
              <a:ext uri="{FF2B5EF4-FFF2-40B4-BE49-F238E27FC236}">
                <a16:creationId xmlns:a16="http://schemas.microsoft.com/office/drawing/2014/main" id="{54EACDB0-1F38-427B-B0F8-706EB633BD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17032"/>
            <a:ext cx="5436096" cy="3140968"/>
          </a:xfrm>
          <a:prstGeom prst="rect">
            <a:avLst/>
          </a:prstGeom>
          <a:noFill/>
          <a:ln>
            <a:noFill/>
          </a:ln>
        </p:spPr>
      </p:pic>
      <p:pic>
        <p:nvPicPr>
          <p:cNvPr id="4" name="Picture 3" descr="Brainstem - Textbook of Clinical Neuroanatomy, 2 ed.">
            <a:extLst>
              <a:ext uri="{FF2B5EF4-FFF2-40B4-BE49-F238E27FC236}">
                <a16:creationId xmlns:a16="http://schemas.microsoft.com/office/drawing/2014/main" id="{22B24DFD-EA56-4F89-BD2B-A0EF778DB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4613058"/>
            <a:ext cx="3707904" cy="2237302"/>
          </a:xfrm>
          <a:prstGeom prst="rect">
            <a:avLst/>
          </a:prstGeom>
          <a:noFill/>
          <a:ln>
            <a:noFill/>
          </a:ln>
        </p:spPr>
      </p:pic>
    </p:spTree>
    <p:extLst>
      <p:ext uri="{BB962C8B-B14F-4D97-AF65-F5344CB8AC3E}">
        <p14:creationId xmlns:p14="http://schemas.microsoft.com/office/powerpoint/2010/main" val="227681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965</Words>
  <Application>Microsoft Office PowerPoint</Application>
  <PresentationFormat>On-screen Show (4:3)</PresentationFormat>
  <Paragraphs>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DR.mustafa mohammed</dc:creator>
  <cp:lastModifiedBy>Taha Mustafa</cp:lastModifiedBy>
  <cp:revision>36</cp:revision>
  <dcterms:created xsi:type="dcterms:W3CDTF">2015-04-11T18:33:50Z</dcterms:created>
  <dcterms:modified xsi:type="dcterms:W3CDTF">2020-04-19T19:45:21Z</dcterms:modified>
</cp:coreProperties>
</file>