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14T22:40:07.186"/>
    </inkml:context>
    <inkml:brush xml:id="br0">
      <inkml:brushProperty name="width" value="0.035" units="cm"/>
      <inkml:brushProperty name="height" value="0.035" units="cm"/>
      <inkml:brushProperty name="color" value="#ED1C24"/>
      <inkml:brushProperty name="fitToCurve" value="1"/>
    </inkml:brush>
  </inkml:definitions>
  <inkml:trace contextRef="#ctx0" brushRef="#br0">43 0 0,'39'0'219,"0"0"-188,0 0 32,-39 39 62,39-39-94,-39 39 63,39-39 62,-39 39-125,39-39 78,0 0-77,-39 39-1,40-39 0,-1 0 63,-78 0 422,-1 0-423,1 0-15,0 0-46,39-39-17,-39 39 17,0-39 77,0 0-78,0 0 32,78 39 327,0 0-358,0 0 46,0 0 94,-39 39 46,39-39-202,0 0 0,-39 39 46,-39-39 297,0 0-327,0 0 46,0 0-31,0 0 0,0 0-32,0 0 1,0 0 31,39-39 218,39 39-171,0 0-47,0 0-16,0 0 79,0 0-64,-78 0 392,0 0-329,0 0 1,0 0-63,39-39-32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5T20:48:16.668"/>
    </inkml:context>
    <inkml:brush xml:id="br0">
      <inkml:brushProperty name="width" value="0.1" units="cm"/>
      <inkml:brushProperty name="height" value="0.1" units="cm"/>
      <inkml:brushProperty name="color" value="#66CC00"/>
      <inkml:brushProperty name="ignorePressure" value="1"/>
    </inkml:brush>
  </inkml:definitions>
  <inkml:trace contextRef="#ctx0" brushRef="#br0">1 46,'0'-1,"1"0,-1-1,0 1,1-1,0 1,-1 0,1 0,0-1,-1 1,1 0,0 0,0 0,0 0,0 0,0 0,0 0,1 0,-1 0,0 1,0-1,1 0,-1 1,0-1,1 1,-1-1,0 1,2 0,43-9,-42 8,101-6,0 4,39 7,13-1,-71-5,-17 1,48 5,-23 14,-70-11,1-2,-1-1,6 0,312-2,-176-4,-130 0,0-1,-1-2,13-4,-7 1,1 1,9 2,518 2,-294 5,1873-2,-2114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5T20:52:35.663"/>
    </inkml:context>
    <inkml:brush xml:id="br0">
      <inkml:brushProperty name="width" value="0.1" units="cm"/>
      <inkml:brushProperty name="height" value="0.1" units="cm"/>
      <inkml:brushProperty name="color" value="#66CC00"/>
      <inkml:brushProperty name="ignorePressure" value="1"/>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15T22:12:24.220"/>
    </inkml:context>
    <inkml:brush xml:id="br0">
      <inkml:brushProperty name="width" value="0.25" units="cm"/>
      <inkml:brushProperty name="height" value="0.5" units="cm"/>
      <inkml:brushProperty name="color" value="#B51DFC"/>
      <inkml:brushProperty name="tip" value="rectangle"/>
      <inkml:brushProperty name="rasterOp" value="maskPen"/>
      <inkml:brushProperty name="fitToCurve" value="1"/>
    </inkml:brush>
  </inkml:definitions>
  <inkml:trace contextRef="#ctx0" brushRef="#br0">0 161 0,'39'0'218,"0"0"-124,0 0-78,0 0 78,0 0-1,0 0-61,0 0 155,0 0-93,0 0-63,1 0 16,-1 0 94,0 0-126,0 0 1,0 0 359,0 0-360,0 0 1,0 0 15,0 0 1,0 0-1,0 0-16,0 0 17,0 0 15,1 0-1,-1 0-30,0 0 15,0 0 32,0 0-63,0 0 15,0 0 1,0 0 0,0 0-1,0 0 1,0 0 15,0 0 0,0 0-15,1 0 0,-1 0 46,0 0-31,0 0-31,0 0 16,0 0 15,0 0 1,39 0-1,-39 0-31,0 0 15,0 0 1,0 0 15,1 0 360,-1 0-375,0 0-1,-39-39-15,39 39 16,0 0-1,0 0-15,0 0 16,0 0 15,0 0-15,0 0 15,0 0-31,-39-39 16,39 39-16,0 0 15,1 0 1,-1 0 47,0 0-32,0 0-31,0 0 31,0-39 0,0 39-15,0-39 0,0 39-1,0 0 1,0 0-1,0 0 64,0 0-64,1 0 32,-1 0 31,0 0-62,0 0 93,0 0-46,0 0-16,0 0-16,0 0 63,0 0-48,0 0-30,0 0 0,0 0 187</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15T22:12:31.483"/>
    </inkml:context>
    <inkml:brush xml:id="br0">
      <inkml:brushProperty name="width" value="0.25" units="cm"/>
      <inkml:brushProperty name="height" value="0.5" units="cm"/>
      <inkml:brushProperty name="color" value="#B51DFC"/>
      <inkml:brushProperty name="tip" value="rectangle"/>
      <inkml:brushProperty name="rasterOp" value="maskPen"/>
      <inkml:brushProperty name="fitToCurve" value="1"/>
    </inkml:brush>
  </inkml:definitions>
  <inkml:trace contextRef="#ctx0" brushRef="#br0">0 0 0,'39'0'203,"0"0"-203,40 0 47,-40 0-32,0 0 142,0 0-126,0 0 31,0 0-46,0 0 125,0 0-95,0 0-30,0 0 15,0 0 282,0 0-298,40 0-15,-40 0 16,0 0 31,0 39 0,0-39-47,0 0 31,0 0 94,0 0-109,0 0-1,0 0 79,39 0-63,1 0-15,-1 39 0,-39-39-16,0 0 15,0 0 1,0 0-1,-39 39 48,39-39-47,39 0-1,-78 39 1,39-39-1,40 0 1,-40 0 0,0 0 296,0 0-296,0 0 15,-39 39-31,39-39 16,0 0-1,0 39 1,0-39 0,0 39-16,0-39 15,0 0 16,0 39 16,1-39-31,-1 0 0,0 0-1,0 0 79,39 0-78,0 0-1,-39 0 1,0 0-1,0 0 32,39 0-15,-38 0-17,-1 0 1,0 0-16,0 0 31,0 0-15,0 0 218,0 0-218,0 0 15,0 0-15,0 0 15,0 0 47,0 0-47,0 0 32,1 0 46,-1 0-62,0 0 406,0 0-344,0 0-15,0 0-31,-39-39-32,39 39-15,-39-39 15,39 39 16,0 0 125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14T22:40:31.828"/>
    </inkml:context>
    <inkml:brush xml:id="br0">
      <inkml:brushProperty name="width" value="0.035" units="cm"/>
      <inkml:brushProperty name="height" value="0.035" units="cm"/>
      <inkml:brushProperty name="color" value="#ED1C24"/>
      <inkml:brushProperty name="fitToCurve" value="1"/>
    </inkml:brush>
  </inkml:definitions>
  <inkml:trace contextRef="#ctx0" brushRef="#br0">0 76 0,'39'0'156,"0"0"-140,0 0 0,1 0 15,-1 0 63,0 0-16,0 0-63,0 0 1,0 0 93,0 0 1,0 0-95,0 0 1,0 0 47,0 0 77,0 0-124,0 0-1,1 0 517,-1 0-329,0 0-172,0 0-15,0 0 31,0 0 171,0 0-186,0 0-17,0 0 126,-39-39-126,39 39 1,0 0 62,0 0-62,0 0 15,1 0 0,-1 0 79,0 0-95,0 0 63,0 0-62,0 0 453,0 0-454,0 0 32,0 0 94,0 0-94,0 0 15,0 0-30,0 0 30,1 0 1,-1 0-48,0 0-15,0 0 31,0 0-31,0 0 16,0 0 15,0 0 1,0 0-32,0 0 31,0 0 0,0 0 16,0 0 328,1 0-344,-1 0 0,0 0-15,0 0 47,0 0-63,0 0 46,0 0-14,0 0 15,0 0-32,0 0 16,0 0 1,0 0-17,0 0 1,1 0 31,-1 0-16,39 0-15,-39 0 15,0 0-31,0 0 16,0 0-1,0 0 48,0 0-32,0 0 16,0 0-32,0 0 1,40 39 0,-40-39-1,0 0 345,0 0-345,0 0 17,0 0-17,0 0 1,0 0-1,0 0 1,0 0 15,0 0-15,0 0 78,1 0-63,-1 0 31</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14T22:40:44.039"/>
    </inkml:context>
    <inkml:brush xml:id="br0">
      <inkml:brushProperty name="width" value="0.035" units="cm"/>
      <inkml:brushProperty name="height" value="0.035" units="cm"/>
      <inkml:brushProperty name="color" value="#3165BB"/>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14T22:40:51.799"/>
    </inkml:context>
    <inkml:brush xml:id="br0">
      <inkml:brushProperty name="width" value="0.035" units="cm"/>
      <inkml:brushProperty name="height" value="0.035" units="cm"/>
      <inkml:brushProperty name="color" value="#3165BB"/>
      <inkml:brushProperty name="fitToCurve" value="1"/>
    </inkml:brush>
  </inkml:definitions>
  <inkml:trace contextRef="#ctx0" brushRef="#br0">79 6 0,'39'0'391,"0"0"-297,0 0-32,0 0 1,0 0 30,0 0 1,0 0-47,-39 40-16,39-40 32,-39 39 109,0 0-110,-39-39 16,0 0-62,0 0 0,0 0 46,0 0-15,0 0-16,0 0 0,78 0 376,0 0-298,0 0-78,-78 0 266,0 0-172,0-39-94,0 39 1,78 0 233,0 0-233,0 0 46,-39-39 125,-39 39-94,78 0 94,0 0-203,0 0 63,-78 0 109,0 0-157,0 0 17,0 0-1,0 0 31,78 0 204,0 0-157,0 0-15,-78 0 187,78 0-124,0 0-126,-78 0 188,0 0-173,0 0 48,0 0-63,0 0-15,-1 0 47,40-40 30,40 40-30,-1 0-48,0 0 17,0 0 46,0 0-16,0 0 48,0 0-1,0 0 125,-39 40-187,0-1 156,0 0-93,0 0 15,-39-39-78,0 0-16,0 0-15,0 0 46,0 0 16,39-39-47,0 0 32,0 0 46,39 39 1,0 0-79,0 0 0,0 0 79</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14T22:41:03.219"/>
    </inkml:context>
    <inkml:brush xml:id="br0">
      <inkml:brushProperty name="width" value="0.035" units="cm"/>
      <inkml:brushProperty name="height" value="0.035" units="cm"/>
      <inkml:brushProperty name="color" value="#3165BB"/>
      <inkml:brushProperty name="fitToCurve" value="1"/>
    </inkml:brush>
  </inkml:definitions>
  <inkml:trace contextRef="#ctx0" brushRef="#br0">0 0 0,'39'0'391,"0"0"-344,39 0 31,-38 0-62,-1 0 31,0 0 31,0 0-63,0 0 17,0 0 46,0 0-16,0 0-15,0 0 31,0 0-15,39 0 15,-39 0-63,1 0 454,-1 0-438,0 0 16,0 0-15,0 0 202,0 0-187,0 0 0,0 0 31,0 0 0,-39 39-62,39-39 15,0 0-16,0 0 32,0 0 0,1 39-16,-1-39-31,0 0 16,0 0 31,39 0 437,-39 0-452,0 0 30,0 0-46,0 0 31,0 0-16,0 0 16,0 0-32,1 0 32,-1 0-16,0 0 1,0 0-17,0 0-15,0 0 16,0 0 0,0 0-1,0 0 1,0 0-1,0 0 1,0 0 31,0 0-16,1 0-15,-1 0-1,0 0 1,0 0 437,0 0-437,0 0-1,0 0-15,0 0 47,0 0-31,0 0 0,0 0 15,0 0-16,0 0 17,1 0-32,-1 0 15,0 0 17,0 0 30,0 0-46,0 0-1,0 0 1,0 0 0,0 0-16,0 0 15,0 0 1,0 0 374,0 0-358,1 0-32,-1 0 31,0 0-31,0 0 16,0 0 30,0 0-30,0 0 15,0 0-31,0 0 32,0 0-17,0 0 16,0 0 1,0 0 15,1 0-32,-1 0 1,39 0-16,39 0 15,-39 0 1,-39 0-16,0 0 16,39 0-1,-38 0 1,-1 0 0,39 0 421,-78-39-437,39 39 16,0 0 31,0 0-1,0 0-30,0 0 0,0 0-1,0 0 1,0 0-16,0 0 47,1 0-32,-1 0 17,0 0-32,0 0 15,0 0 17,0 0 61,0 0-77,0 0 0,0 0 15,0 0-16,0 0 1,0 0 31,0 0-16,1 0-15,-1 0 93,0 0 79,0 0-173,0 0 17,0 0 77</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14T22:41:32.555"/>
    </inkml:context>
    <inkml:brush xml:id="br0">
      <inkml:brushProperty name="width" value="0.035" units="cm"/>
      <inkml:brushProperty name="height" value="0.035" units="cm"/>
      <inkml:brushProperty name="color" value="#57D200"/>
      <inkml:brushProperty name="fitToCurve" value="1"/>
    </inkml:brush>
  </inkml:definitions>
  <inkml:trace contextRef="#ctx0" brushRef="#br0">294 116 0,'-39'0'422,"39"39"-360,0 0 79,0 1-94,-39-40-32,39 39 16,-39-39-15,39 39 15,0 0 16,-39-39-31,0 0 31,39 39-16,-39-39 141,39 39-157,-39-39 1,0 0 31,78 0 422,-39-78-469,0 39 31,39 39-15,-39-39-1,0 0 95,39-1-79,-39 1-31,39 39 31,-39-39-31,0 0 63,0 0 15,39 39 31,-39-39-62,39 39-31,-39 39 343,0 0-328,0 0 0,0 0-15,0 0 0,0 1-1,0-1 17,0 0-1,0 0-16,0 0 17,0 0 30,-39-39-46,39-39 218,0 0-234,0 0 31,0 0 79,39-40-48,-39 40-30,0 0 61,39 0 79,0 39-172,1-39 47,-1 39 328,-39 39-328,0 0-47,0 0 31,0 0-31,0 1 16,0-1-1,0 0 48,0 0-1,0 0-15,0 0 0,0 0 16,-39-39-32,-1 0 16,1 0-16,0 0 0,0 0 79,39-39 46,0 0-140,0 0 15,0 0 328,0 0-328,0 0-31,0-1 16,0 1 0,39 39-1,0 0 32,-78 0 172,39 39-94,0 1-78,39-1-16,-39 0-15,0 0 62,0 0-31,0 0-32,39-39 204,1 0-188,-1 0 16,-78 0 297,39-39-282,0 0-46,0 0 47,0 0 30,0 0-77,0-1 0,0 1 30,-40 39 267,40 39-188,-39 1-47,39-1-47,-39 0 1,0 0 46,0 0-16,0-39-62,39 39 47,-39-39-16,0 0 204,39-39-48,0 0-77,39 39-48,-39-39-31,0 0-15,0 0 15,0-1 0,0 1 63,39 39-16,-39-39-78,0 0 32,39 39-17,-39-39 48,39 39 30,0 0-61,0 0 155,0 0-140,1 0 47,-40 39 0,0 0-79,0 0 1,0 0 15,0 1 32,0-1-32,0 0 0,0 0 47,0 0 0,-40-39 188,1 0-235,0 0 47,0 0 0,39-39 94,0 0-78,0 0-63,-39 0-15,0 39 15,39-40 16,39 40 297,0 0-297</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14T22:41:38.665"/>
    </inkml:context>
    <inkml:brush xml:id="br0">
      <inkml:brushProperty name="width" value="0.035" units="cm"/>
      <inkml:brushProperty name="height" value="0.035" units="cm"/>
      <inkml:brushProperty name="color" value="#57D200"/>
      <inkml:brushProperty name="fitToCurve" value="1"/>
    </inkml:brush>
  </inkml:definitions>
  <inkml:trace contextRef="#ctx0" brushRef="#br0">235 0 0,'-39'0'343,"39"39"-311,-40-39-32,40 40 47,-39-40 15,0 39-46,39 0-1,-39 0 1,39 0 46,-39-39-46</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14T22:41:52.333"/>
    </inkml:context>
    <inkml:brush xml:id="br0">
      <inkml:brushProperty name="width" value="0.035" units="cm"/>
      <inkml:brushProperty name="height" value="0.035" units="cm"/>
      <inkml:brushProperty name="color" value="#57D200"/>
      <inkml:brushProperty name="fitToCurve" value="1"/>
    </inkml:brush>
  </inkml:definitions>
  <inkml:trace contextRef="#ctx0" brushRef="#br0">0 50 0,'39'0'609,"0"0"-515,0 0-31,0 0-17,1 0 126,-1 0-140,0 0-17,0 0 63,0 0-15,0 0-32,0 0 16,0 0 15,0 0 17,0 0-64,0 0 48,0 0 30,0 0-46,1 0-15,-1 0 421,0 0-438,0 0 1,0 0 15,0 0 0,0 0-15,0 0 62,0 0-62,0 0 31,0 0 15,0 0-31,0 0 32,1 0 31,-1 0-94,0 0 78,0 0-31,0 0-32,0 0 17,0 0 30,0 0-31,0 0 1,0 0-17,0 0 16,0 0 1,0 0-17,1 0 360,-1 0-343,0 0-17,0 0 1,0 0-1,0 0-15,0 0 32,0 0-1,0 0 16,0 0 47,0 0-94,0 0 15,0 0 16,1 0 32,-1-39-47,0 39-1,0 0 16,0 0 32,0 0-1,0 0-30,0 0-17,0 0 1,0 0 31,0 0 281,0 0-328,0 0 31,1 0-15,-1 0-1,0 0-15,0 39 32,0-39-17,0 0 1,0 0-16,0 0 16,0 40 15,0-40-31,0 0 31,0 0 0,0 0 1,1 0-17,-1 0 48,0 0-48,0 0 17,0 0-1,0 0 16,0 0-16,0 0 16,0 0-32,0 0 1,0 0 15,0 0 1,0 0-1,1 0 0,-1 0 0,0 0 1,0 0-17,0 0 16,0 0-15,0 0 0,0 0 296,0 0-296,0-40-16,39 40 15,-39 0 1,1 0 0,-1 0-16,0 0 31,0 0 47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5T20:47:05.635"/>
    </inkml:context>
    <inkml:brush xml:id="br0">
      <inkml:brushProperty name="width" value="0.1" units="cm"/>
      <inkml:brushProperty name="height" value="0.1" units="cm"/>
      <inkml:brushProperty name="color" value="#66CC00"/>
      <inkml:brushProperty name="ignorePressure" value="1"/>
    </inkml:brush>
  </inkml:definitions>
  <inkml:trace contextRef="#ctx0" brushRef="#br0">1332 1,'4'5,"0"1,0 0,1-1,0 0,0 0,0 0,1 0,0-1,0 0,0 0,0-1,0 0,1 0,-1 0,1-1,0 0,0 0,0-1,7 1,-1 1,1-2,-1 0,1 0,-1-1,1-1,0 0,-1-1,0-1,1 0,1-1,9-5,28-9,42-10,-76 24,0 1,0 1,0 0,0 1,0 1,0 1,9 1,48 10,-9-1,0-4,1-2,-13 0,0 1,21 8,-3-2,-19 0,0 3,-1 1,-1 3,39 21,6 0,-83-34,0 0,0 0,-1 1,0 1,-1 0,1 0,-2 1,1 1,-1 0,-1 0,0 1,0 0,-1 0,0 1,-1 0,-1 1,0 0,-1 0,0 0,2 9,6 30,-2 2,-2 0,-2 0,-3 0,-3 1,-2 8,-1 817,3-509,-3-346,-2 0,0 0,-2 0,-1-1,-1 0,0 0,-2 0,-2 0,-26 75,13-22,4 1,4 1,2 0,5 1,2 1,4 51,7-4,1-9,-10 77,4-176,-2 1,0 0,-1-1,-1 0,-1 0,-1-1,-1 0,0 0,-2-1,-8 12,13-20,1 0,1 1,0 0,0 0,1 0,0 0,1 1,0-1,0 8,0 25,4 41,-1-39,0-6,-2-1,-1 1,-3-1,-1 0,-2 4,-1-6,-5 14,3 1,2 0,2 0,1 36,7 20,1-26,-4 0,-3 0,-5 8,-6 57,6 1,7 0,7 20,-2 26,-3-177,0-1,-1 1,-1-1,0 0,-2 0,1 0,-2-1,0 1,-1-1,-1 0,0-1,-1 0,-6 7,6-5,1 0,0 1,1 0,1 0,-4 18,3-12,0 0,-12 22,9-23,4-8,0 0,-1-1,0 0,-1 0,0-1,-1 1,0-2,-1 0,-1 0,0-1,0 0,-6 4,-2-2,1 0,-2-1,1-1,-1-1,-1-1,0-1,0 0,0-2,-1 0,0-2,-12 1,-376-3,185-4,147 3,1-3,0-3,-73-17,126 16,0-2,0 0,1-2,0 0,-6-6,-20-9,26 15,-1 0,1 0,1-2,0 0,0-2,1 0,1-2,-6-6,-16-17,33 33,0-1,0-1,1 0,0 0,0 0,1-1,1 0,-1 0,2-1,-1-1,-35-83,14 36,4 0,2-1,-3-19,-13-46,21 80,3-1,-2-19,2 14,-2 0,-2 1,-2 1,-10-15,3 6,3 0,-12-50,-78-366,103 421,3-2,1 1,3-1,5-51,-4-61,-4 108,-7-28,4 35,3 0,1-12,3-42,10-79,-4 144,2-1,2 1,2 0,1 1,17-39,-2 10,-2 0,-4-2,-3-1,-2-8,34-295,-26 175,2 21,7 2,17-36,2-8,3-17,-14 103,4 2,49-95,33-45,-117 257,1 0,0 0,2 0,0 2,0-1,1 2,7-6,9-5,0 1,1 1,11-4,-27 19,0 0,1 0,0 2,1 0,-1 1,7-1,-4 1,-1-1,0 0,0-1,14-7,59-35,-68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BD9D440-A563-4EBC-ABE4-1E1CF56AA2C0}" type="datetimeFigureOut">
              <a:rPr lang="ar-IQ" smtClean="0"/>
              <a:t>17/02/1443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CE49B40-09B7-4F7E-AF89-0BA572DB0B17}" type="slidenum">
              <a:rPr lang="ar-IQ" smtClean="0"/>
              <a:t>‹#›</a:t>
            </a:fld>
            <a:endParaRPr lang="ar-IQ"/>
          </a:p>
        </p:txBody>
      </p:sp>
    </p:spTree>
    <p:extLst>
      <p:ext uri="{BB962C8B-B14F-4D97-AF65-F5344CB8AC3E}">
        <p14:creationId xmlns:p14="http://schemas.microsoft.com/office/powerpoint/2010/main" val="20630102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A2941-89A8-4751-863F-E1C3F10C42D7}" type="slidenum">
              <a:rPr lang="en-US" smtClean="0"/>
              <a:t>2</a:t>
            </a:fld>
            <a:endParaRPr lang="en-US"/>
          </a:p>
        </p:txBody>
      </p:sp>
    </p:spTree>
    <p:extLst>
      <p:ext uri="{BB962C8B-B14F-4D97-AF65-F5344CB8AC3E}">
        <p14:creationId xmlns:p14="http://schemas.microsoft.com/office/powerpoint/2010/main" val="136211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A2941-89A8-4751-863F-E1C3F10C42D7}" type="slidenum">
              <a:rPr lang="en-US" smtClean="0"/>
              <a:t>4</a:t>
            </a:fld>
            <a:endParaRPr lang="en-US"/>
          </a:p>
        </p:txBody>
      </p:sp>
    </p:spTree>
    <p:extLst>
      <p:ext uri="{BB962C8B-B14F-4D97-AF65-F5344CB8AC3E}">
        <p14:creationId xmlns:p14="http://schemas.microsoft.com/office/powerpoint/2010/main" val="317463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customXml" Target="../ink/ink13.xml"/><Relationship Id="rId5" Type="http://schemas.openxmlformats.org/officeDocument/2006/relationships/image" Target="NULL"/><Relationship Id="rId4" Type="http://schemas.openxmlformats.org/officeDocument/2006/relationships/customXml" Target="../ink/ink12.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NULL"/><Relationship Id="rId18" Type="http://schemas.openxmlformats.org/officeDocument/2006/relationships/customXml" Target="../ink/ink8.xml"/><Relationship Id="rId3" Type="http://schemas.openxmlformats.org/officeDocument/2006/relationships/image" Target="../media/image3.png"/><Relationship Id="rId7" Type="http://schemas.openxmlformats.org/officeDocument/2006/relationships/image" Target="NULL"/><Relationship Id="rId12" Type="http://schemas.openxmlformats.org/officeDocument/2006/relationships/customXml" Target="../ink/ink5.xml"/><Relationship Id="rId17" Type="http://schemas.openxmlformats.org/officeDocument/2006/relationships/image" Target="NULL"/><Relationship Id="rId2" Type="http://schemas.openxmlformats.org/officeDocument/2006/relationships/notesSlide" Target="../notesSlides/notesSlide1.xml"/><Relationship Id="rId16" Type="http://schemas.openxmlformats.org/officeDocument/2006/relationships/customXml" Target="../ink/ink7.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4.xml"/><Relationship Id="rId19" Type="http://schemas.openxmlformats.org/officeDocument/2006/relationships/image" Target="NULL"/><Relationship Id="rId4" Type="http://schemas.openxmlformats.org/officeDocument/2006/relationships/customXml" Target="../ink/ink1.xml"/><Relationship Id="rId9" Type="http://schemas.openxmlformats.org/officeDocument/2006/relationships/image" Target="NULL"/><Relationship Id="rId14" Type="http://schemas.openxmlformats.org/officeDocument/2006/relationships/customXml" Target="../ink/ink6.xml"/></Relationships>
</file>

<file path=ppt/slides/_rels/slide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customXml" Target="../ink/ink10.xm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customXml" Target="../ink/ink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5BB15E7-E516-435B-A69D-365690A2BD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75702" y="12936"/>
            <a:ext cx="4652645" cy="5004050"/>
          </a:xfrm>
          <a:prstGeom prst="rect">
            <a:avLst/>
          </a:prstGeom>
          <a:noFill/>
          <a:ln>
            <a:noFill/>
          </a:ln>
        </p:spPr>
      </p:pic>
      <p:pic>
        <p:nvPicPr>
          <p:cNvPr id="3" name="Picture 2">
            <a:extLst>
              <a:ext uri="{FF2B5EF4-FFF2-40B4-BE49-F238E27FC236}">
                <a16:creationId xmlns:a16="http://schemas.microsoft.com/office/drawing/2014/main" xmlns="" id="{422EBE27-E2FE-4D22-AA94-8AA9941B28A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99188"/>
            <a:ext cx="3516630" cy="4453947"/>
          </a:xfrm>
          <a:prstGeom prst="rect">
            <a:avLst/>
          </a:prstGeom>
          <a:noFill/>
          <a:ln>
            <a:noFill/>
          </a:ln>
        </p:spPr>
      </p:pic>
    </p:spTree>
    <p:extLst>
      <p:ext uri="{BB962C8B-B14F-4D97-AF65-F5344CB8AC3E}">
        <p14:creationId xmlns:p14="http://schemas.microsoft.com/office/powerpoint/2010/main" val="1959454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96014E1-8C9E-4D04-B992-46C4D4FF162A}"/>
              </a:ext>
            </a:extLst>
          </p:cNvPr>
          <p:cNvSpPr/>
          <p:nvPr/>
        </p:nvSpPr>
        <p:spPr>
          <a:xfrm>
            <a:off x="0" y="0"/>
            <a:ext cx="9144000" cy="1704569"/>
          </a:xfrm>
          <a:prstGeom prst="rect">
            <a:avLst/>
          </a:prstGeom>
        </p:spPr>
        <p:txBody>
          <a:bodyPr wrap="square">
            <a:spAutoFit/>
          </a:bodyPr>
          <a:lstStyle/>
          <a:p>
            <a:pPr marL="342900" lvl="0" indent="-342900" algn="justLow">
              <a:lnSpc>
                <a:spcPct val="150000"/>
              </a:lnSpc>
              <a:buFont typeface="+mj-lt"/>
              <a:buAutoNum type="alphaLcPeriod"/>
              <a:tabLst>
                <a:tab pos="685800" algn="l"/>
              </a:tabLst>
            </a:pPr>
            <a:r>
              <a:rPr lang="en-US" dirty="0">
                <a:latin typeface="Times New Roman" panose="02020603050405020304" pitchFamily="18" charset="0"/>
                <a:ea typeface="Times New Roman" panose="02020603050405020304" pitchFamily="18" charset="0"/>
              </a:rPr>
              <a:t>Pontine reticulospinal tract: these are uncrossed fibers from the reticular formation of the pons.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lphaLcPeriod"/>
              <a:tabLst>
                <a:tab pos="685800" algn="l"/>
              </a:tabLst>
            </a:pPr>
            <a:r>
              <a:rPr lang="en-US" dirty="0">
                <a:latin typeface="Times New Roman" panose="02020603050405020304" pitchFamily="18" charset="0"/>
                <a:ea typeface="Times New Roman" panose="02020603050405020304" pitchFamily="18" charset="0"/>
              </a:rPr>
              <a:t>Medullary reticulospinal tract: these fibers contain both crossed and uncrossed fibers. </a:t>
            </a:r>
            <a:endParaRPr lang="en-US" sz="1600" dirty="0">
              <a:latin typeface="Times New Roman" panose="02020603050405020304" pitchFamily="18" charset="0"/>
              <a:ea typeface="Times New Roman" panose="02020603050405020304" pitchFamily="18" charset="0"/>
            </a:endParaRPr>
          </a:p>
          <a:p>
            <a:pPr marL="457200" algn="justLow">
              <a:lnSpc>
                <a:spcPct val="150000"/>
              </a:lnSpc>
            </a:pPr>
            <a:r>
              <a:rPr lang="en-US" dirty="0">
                <a:latin typeface="Times New Roman" panose="02020603050405020304" pitchFamily="18" charset="0"/>
                <a:ea typeface="Times New Roman" panose="02020603050405020304" pitchFamily="18" charset="0"/>
              </a:rPr>
              <a:t>  The function of the reticulospinal tract is for the control of the posture unconsciously.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355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IG. 3. | Journal of Virology">
            <a:extLst>
              <a:ext uri="{FF2B5EF4-FFF2-40B4-BE49-F238E27FC236}">
                <a16:creationId xmlns:a16="http://schemas.microsoft.com/office/drawing/2014/main" xmlns="" id="{F9D0665E-268B-4E9C-8CEE-C727C855F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066"/>
            <a:ext cx="48545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b 5 Page 10A">
            <a:extLst>
              <a:ext uri="{FF2B5EF4-FFF2-40B4-BE49-F238E27FC236}">
                <a16:creationId xmlns:a16="http://schemas.microsoft.com/office/drawing/2014/main" xmlns="" id="{7AE9D0DB-3D95-4325-9904-D44AC44CE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079" y="15066"/>
            <a:ext cx="3936598" cy="682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36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E7BC034-8018-4BB3-AD67-928539873652}"/>
              </a:ext>
            </a:extLst>
          </p:cNvPr>
          <p:cNvSpPr/>
          <p:nvPr/>
        </p:nvSpPr>
        <p:spPr>
          <a:xfrm>
            <a:off x="-252536" y="-33104"/>
            <a:ext cx="9144000" cy="2638992"/>
          </a:xfrm>
          <a:prstGeom prst="rect">
            <a:avLst/>
          </a:prstGeom>
        </p:spPr>
        <p:txBody>
          <a:bodyPr wrap="square">
            <a:spAutoFit/>
          </a:bodyPr>
          <a:lstStyle/>
          <a:p>
            <a:pPr marL="457200" algn="justLow">
              <a:lnSpc>
                <a:spcPct val="150000"/>
              </a:lnSpc>
            </a:pPr>
            <a:r>
              <a:rPr lang="en-US" sz="1400" b="1" u="sng" dirty="0">
                <a:latin typeface="Times New Roman" panose="02020603050405020304" pitchFamily="18" charset="0"/>
                <a:ea typeface="Times New Roman" panose="02020603050405020304" pitchFamily="18" charset="0"/>
              </a:rPr>
              <a:t>Ascending tracts (sensory):</a:t>
            </a:r>
            <a:endParaRPr lang="en-US" sz="1400" dirty="0">
              <a:latin typeface="Times New Roman" panose="02020603050405020304" pitchFamily="18" charset="0"/>
              <a:ea typeface="Times New Roman" panose="02020603050405020304" pitchFamily="18" charset="0"/>
            </a:endParaRPr>
          </a:p>
          <a:p>
            <a:pPr marL="457200" algn="justLow">
              <a:lnSpc>
                <a:spcPct val="150000"/>
              </a:lnSpc>
            </a:pPr>
            <a:r>
              <a:rPr lang="en-US" sz="1400" dirty="0">
                <a:latin typeface="Times New Roman" panose="02020603050405020304" pitchFamily="18" charset="0"/>
                <a:ea typeface="Times New Roman" panose="02020603050405020304" pitchFamily="18" charset="0"/>
              </a:rPr>
              <a:t>1- The pathway for pain and temperature is the </a:t>
            </a:r>
            <a:r>
              <a:rPr lang="en-US" sz="1400" i="1" dirty="0">
                <a:latin typeface="Times New Roman" panose="02020603050405020304" pitchFamily="18" charset="0"/>
                <a:ea typeface="Times New Roman" panose="02020603050405020304" pitchFamily="18" charset="0"/>
              </a:rPr>
              <a:t>lateral spinothalamic tract.</a:t>
            </a:r>
            <a:endParaRPr lang="en-US" sz="1400" dirty="0">
              <a:latin typeface="Times New Roman" panose="02020603050405020304" pitchFamily="18" charset="0"/>
              <a:ea typeface="Times New Roman" panose="02020603050405020304" pitchFamily="18" charset="0"/>
            </a:endParaRPr>
          </a:p>
          <a:p>
            <a:pPr marL="457200" algn="justLow">
              <a:lnSpc>
                <a:spcPct val="150000"/>
              </a:lnSpc>
            </a:pPr>
            <a:r>
              <a:rPr lang="en-US" sz="1400" dirty="0">
                <a:latin typeface="Times New Roman" panose="02020603050405020304" pitchFamily="18" charset="0"/>
                <a:ea typeface="Times New Roman" panose="02020603050405020304" pitchFamily="18" charset="0"/>
              </a:rPr>
              <a:t>  The first order neuron is the neuron in the dorsal root ganglia → nucleus </a:t>
            </a:r>
            <a:r>
              <a:rPr lang="en-US" sz="1400" dirty="0" err="1">
                <a:latin typeface="Times New Roman" panose="02020603050405020304" pitchFamily="18" charset="0"/>
                <a:ea typeface="Times New Roman" panose="02020603050405020304" pitchFamily="18" charset="0"/>
              </a:rPr>
              <a:t>proprius</a:t>
            </a:r>
            <a:r>
              <a:rPr lang="en-US" sz="1400" dirty="0">
                <a:latin typeface="Times New Roman" panose="02020603050405020304" pitchFamily="18" charset="0"/>
                <a:ea typeface="Times New Roman" panose="02020603050405020304" pitchFamily="18" charset="0"/>
              </a:rPr>
              <a:t> of the dorsal horn of the spinal cord → fibers cross to other side to form the lateral spinothalamic tract → thalamus (3</a:t>
            </a:r>
            <a:r>
              <a:rPr lang="en-US" sz="1400" baseline="30000" dirty="0">
                <a:latin typeface="Times New Roman" panose="02020603050405020304" pitchFamily="18" charset="0"/>
                <a:ea typeface="Times New Roman" panose="02020603050405020304" pitchFamily="18" charset="0"/>
              </a:rPr>
              <a:t>rd</a:t>
            </a:r>
            <a:r>
              <a:rPr lang="en-US" sz="1400" dirty="0">
                <a:latin typeface="Times New Roman" panose="02020603050405020304" pitchFamily="18" charset="0"/>
                <a:ea typeface="Times New Roman" panose="02020603050405020304" pitchFamily="18" charset="0"/>
              </a:rPr>
              <a:t> order neuron) → sensory cortex of the cerebral hemisphere.</a:t>
            </a:r>
          </a:p>
          <a:p>
            <a:pPr marL="457200" algn="justLow">
              <a:lnSpc>
                <a:spcPct val="150000"/>
              </a:lnSpc>
            </a:pPr>
            <a:r>
              <a:rPr lang="en-US" sz="1400" dirty="0">
                <a:latin typeface="Times New Roman" panose="02020603050405020304" pitchFamily="18" charset="0"/>
                <a:ea typeface="Times New Roman" panose="02020603050405020304" pitchFamily="18" charset="0"/>
              </a:rPr>
              <a:t>2- The pathway for light touch and pressure is the </a:t>
            </a:r>
            <a:r>
              <a:rPr lang="en-US" sz="1400" i="1" dirty="0">
                <a:latin typeface="Times New Roman" panose="02020603050405020304" pitchFamily="18" charset="0"/>
                <a:ea typeface="Times New Roman" panose="02020603050405020304" pitchFamily="18" charset="0"/>
              </a:rPr>
              <a:t>anterior spinothalamic tract.</a:t>
            </a:r>
            <a:r>
              <a:rPr lang="en-US" sz="1400" dirty="0">
                <a:latin typeface="Times New Roman" panose="02020603050405020304" pitchFamily="18" charset="0"/>
                <a:ea typeface="Times New Roman" panose="02020603050405020304" pitchFamily="18" charset="0"/>
              </a:rPr>
              <a:t> </a:t>
            </a:r>
          </a:p>
          <a:p>
            <a:pPr marL="457200" algn="justLow">
              <a:lnSpc>
                <a:spcPct val="150000"/>
              </a:lnSpc>
            </a:pPr>
            <a:r>
              <a:rPr lang="en-US" sz="1400" dirty="0">
                <a:latin typeface="Times New Roman" panose="02020603050405020304" pitchFamily="18" charset="0"/>
                <a:ea typeface="Times New Roman" panose="02020603050405020304" pitchFamily="18" charset="0"/>
              </a:rPr>
              <a:t>  The first order neuron is in the dorsal root ganglia → nucleus </a:t>
            </a:r>
            <a:r>
              <a:rPr lang="en-US" sz="1400" dirty="0" err="1">
                <a:latin typeface="Times New Roman" panose="02020603050405020304" pitchFamily="18" charset="0"/>
                <a:ea typeface="Times New Roman" panose="02020603050405020304" pitchFamily="18" charset="0"/>
              </a:rPr>
              <a:t>proprius</a:t>
            </a:r>
            <a:r>
              <a:rPr lang="en-US" sz="1400" dirty="0">
                <a:latin typeface="Times New Roman" panose="02020603050405020304" pitchFamily="18" charset="0"/>
                <a:ea typeface="Times New Roman" panose="02020603050405020304" pitchFamily="18" charset="0"/>
              </a:rPr>
              <a:t> of dorsal horn of the spinal cord → cross the midline → anterior spinothalamic tract → thalamus → sensory cortex of the cerebral hemisphere.</a:t>
            </a:r>
            <a:endParaRPr lang="en-US" sz="1400" dirty="0">
              <a:effectLst/>
              <a:latin typeface="Times New Roman" panose="02020603050405020304" pitchFamily="18" charset="0"/>
              <a:ea typeface="Times New Roman" panose="02020603050405020304" pitchFamily="18" charset="0"/>
            </a:endParaRPr>
          </a:p>
        </p:txBody>
      </p:sp>
      <p:pic>
        <p:nvPicPr>
          <p:cNvPr id="5124" name="Picture 4" descr="The Ascending Tracts - DCML - Anterolateral - TeachMeAnatomy">
            <a:extLst>
              <a:ext uri="{FF2B5EF4-FFF2-40B4-BE49-F238E27FC236}">
                <a16:creationId xmlns:a16="http://schemas.microsoft.com/office/drawing/2014/main" xmlns="" id="{ABB74486-B04A-4F59-8095-FC44C720C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2605888"/>
            <a:ext cx="8091487" cy="4252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47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510D13F-82F7-49F1-BBD1-4B4C6EA3BE71}"/>
              </a:ext>
            </a:extLst>
          </p:cNvPr>
          <p:cNvSpPr/>
          <p:nvPr/>
        </p:nvSpPr>
        <p:spPr>
          <a:xfrm>
            <a:off x="0" y="-99392"/>
            <a:ext cx="9144000" cy="2962158"/>
          </a:xfrm>
          <a:prstGeom prst="rect">
            <a:avLst/>
          </a:prstGeom>
        </p:spPr>
        <p:txBody>
          <a:bodyPr wrap="square">
            <a:spAutoFit/>
          </a:bodyPr>
          <a:lstStyle/>
          <a:p>
            <a:pPr lvl="0" algn="justLow">
              <a:lnSpc>
                <a:spcPct val="150000"/>
              </a:lnSpc>
              <a:tabLst>
                <a:tab pos="685800" algn="l"/>
              </a:tabLst>
            </a:pPr>
            <a:r>
              <a:rPr lang="en-US" sz="1400" dirty="0">
                <a:latin typeface="Times New Roman" panose="02020603050405020304" pitchFamily="18" charset="0"/>
                <a:ea typeface="Times New Roman" panose="02020603050405020304" pitchFamily="18" charset="0"/>
              </a:rPr>
              <a:t>3- Pathway for discriminative touch (two points discrimination) (</a:t>
            </a:r>
            <a:r>
              <a:rPr lang="en-US" sz="1400" i="1" dirty="0">
                <a:latin typeface="Times New Roman" panose="02020603050405020304" pitchFamily="18" charset="0"/>
                <a:ea typeface="Times New Roman" panose="02020603050405020304" pitchFamily="18" charset="0"/>
              </a:rPr>
              <a:t>fasciculus </a:t>
            </a:r>
            <a:r>
              <a:rPr lang="en-US" sz="1400" i="1" dirty="0" err="1">
                <a:latin typeface="Times New Roman" panose="02020603050405020304" pitchFamily="18" charset="0"/>
                <a:ea typeface="Times New Roman" panose="02020603050405020304" pitchFamily="18" charset="0"/>
              </a:rPr>
              <a:t>gracilis</a:t>
            </a:r>
            <a:r>
              <a:rPr lang="en-US" sz="1400" dirty="0">
                <a:latin typeface="Times New Roman" panose="02020603050405020304" pitchFamily="18" charset="0"/>
                <a:ea typeface="Times New Roman" panose="02020603050405020304" pitchFamily="18" charset="0"/>
              </a:rPr>
              <a:t>) and conscious proprioception (</a:t>
            </a:r>
            <a:r>
              <a:rPr lang="en-US" sz="1400" i="1" dirty="0">
                <a:latin typeface="Times New Roman" panose="02020603050405020304" pitchFamily="18" charset="0"/>
                <a:ea typeface="Times New Roman" panose="02020603050405020304" pitchFamily="18" charset="0"/>
              </a:rPr>
              <a:t>fasciculus cuneatus</a:t>
            </a:r>
            <a:r>
              <a:rPr lang="en-US" sz="1400" dirty="0">
                <a:latin typeface="Times New Roman" panose="02020603050405020304" pitchFamily="18" charset="0"/>
                <a:ea typeface="Times New Roman" panose="02020603050405020304" pitchFamily="18" charset="0"/>
              </a:rPr>
              <a:t>). </a:t>
            </a:r>
          </a:p>
          <a:p>
            <a:pPr marL="457200" algn="justLow">
              <a:lnSpc>
                <a:spcPct val="150000"/>
              </a:lnSpc>
            </a:pPr>
            <a:r>
              <a:rPr lang="en-US" sz="1400" dirty="0">
                <a:latin typeface="Times New Roman" panose="02020603050405020304" pitchFamily="18" charset="0"/>
                <a:ea typeface="Times New Roman" panose="02020603050405020304" pitchFamily="18" charset="0"/>
              </a:rPr>
              <a:t>  The proprioception is the sense of position. The first order neuron is in the dorsal root ganglia → nucleus </a:t>
            </a:r>
            <a:r>
              <a:rPr lang="en-US" sz="1400" dirty="0" err="1">
                <a:latin typeface="Times New Roman" panose="02020603050405020304" pitchFamily="18" charset="0"/>
                <a:ea typeface="Times New Roman" panose="02020603050405020304" pitchFamily="18" charset="0"/>
              </a:rPr>
              <a:t>gracilis</a:t>
            </a:r>
            <a:r>
              <a:rPr lang="en-US" sz="1400" dirty="0">
                <a:latin typeface="Times New Roman" panose="02020603050405020304" pitchFamily="18" charset="0"/>
                <a:ea typeface="Times New Roman" panose="02020603050405020304" pitchFamily="18" charset="0"/>
              </a:rPr>
              <a:t> or cuneatus of the medulla oblongata → cross to other side → forming the medial lemniscus → ascend to the thalamus (</a:t>
            </a:r>
            <a:r>
              <a:rPr lang="en-US" sz="1400" dirty="0" err="1">
                <a:latin typeface="Times New Roman" panose="02020603050405020304" pitchFamily="18" charset="0"/>
                <a:ea typeface="Times New Roman" panose="02020603050405020304" pitchFamily="18" charset="0"/>
              </a:rPr>
              <a:t>ventro</a:t>
            </a:r>
            <a:r>
              <a:rPr lang="en-US" sz="1400" dirty="0">
                <a:latin typeface="Times New Roman" panose="02020603050405020304" pitchFamily="18" charset="0"/>
                <a:ea typeface="Times New Roman" panose="02020603050405020304" pitchFamily="18" charset="0"/>
              </a:rPr>
              <a:t>-posterior nucleus of the thalamus) → cerebral cortex.</a:t>
            </a:r>
          </a:p>
          <a:p>
            <a:pPr lvl="0" algn="justLow">
              <a:lnSpc>
                <a:spcPct val="150000"/>
              </a:lnSpc>
              <a:tabLst>
                <a:tab pos="685800" algn="l"/>
              </a:tabLst>
            </a:pPr>
            <a:r>
              <a:rPr lang="en-US" sz="1400" dirty="0">
                <a:latin typeface="Times New Roman" panose="02020603050405020304" pitchFamily="18" charset="0"/>
                <a:ea typeface="Times New Roman" panose="02020603050405020304" pitchFamily="18" charset="0"/>
              </a:rPr>
              <a:t>4- Pathway for unconscious proprioception: it is through</a:t>
            </a:r>
          </a:p>
          <a:p>
            <a:pPr marL="342900" lvl="0" indent="-342900" algn="justLow">
              <a:lnSpc>
                <a:spcPct val="150000"/>
              </a:lnSpc>
              <a:buFont typeface="+mj-lt"/>
              <a:buAutoNum type="alphaLcPeriod"/>
              <a:tabLst>
                <a:tab pos="733425" algn="l"/>
              </a:tabLst>
            </a:pPr>
            <a:r>
              <a:rPr lang="en-US" sz="1400" dirty="0">
                <a:latin typeface="Times New Roman" panose="02020603050405020304" pitchFamily="18" charset="0"/>
                <a:ea typeface="Times New Roman" panose="02020603050405020304" pitchFamily="18" charset="0"/>
              </a:rPr>
              <a:t>Anterior (ventral) spinocerebellar tract.</a:t>
            </a:r>
          </a:p>
          <a:p>
            <a:pPr marL="342900" lvl="0" indent="-342900" algn="justLow">
              <a:lnSpc>
                <a:spcPct val="150000"/>
              </a:lnSpc>
              <a:buFont typeface="+mj-lt"/>
              <a:buAutoNum type="alphaLcPeriod"/>
              <a:tabLst>
                <a:tab pos="733425" algn="l"/>
              </a:tabLst>
            </a:pPr>
            <a:r>
              <a:rPr lang="en-US" sz="1400" dirty="0">
                <a:latin typeface="Times New Roman" panose="02020603050405020304" pitchFamily="18" charset="0"/>
                <a:ea typeface="Times New Roman" panose="02020603050405020304" pitchFamily="18" charset="0"/>
              </a:rPr>
              <a:t>Posterior (dorsal) spinocerebellar tract.</a:t>
            </a:r>
          </a:p>
          <a:p>
            <a:pPr marL="342900" lvl="0" indent="-342900" algn="justLow">
              <a:lnSpc>
                <a:spcPct val="150000"/>
              </a:lnSpc>
              <a:buFont typeface="+mj-lt"/>
              <a:buAutoNum type="alphaLcPeriod"/>
              <a:tabLst>
                <a:tab pos="733425" algn="l"/>
              </a:tabLst>
            </a:pPr>
            <a:r>
              <a:rPr lang="en-US" sz="1400" dirty="0">
                <a:latin typeface="Times New Roman" panose="02020603050405020304" pitchFamily="18" charset="0"/>
                <a:ea typeface="Times New Roman" panose="02020603050405020304" pitchFamily="18" charset="0"/>
              </a:rPr>
              <a:t>Cuneocerebellar tract. </a:t>
            </a:r>
            <a:endParaRPr lang="en-US" sz="1400" dirty="0">
              <a:effectLst/>
              <a:latin typeface="Times New Roman" panose="02020603050405020304" pitchFamily="18" charset="0"/>
              <a:ea typeface="Times New Roman" panose="02020603050405020304" pitchFamily="18" charset="0"/>
            </a:endParaRPr>
          </a:p>
        </p:txBody>
      </p:sp>
      <p:pic>
        <p:nvPicPr>
          <p:cNvPr id="6146" name="Picture 2" descr="Dorsal Root - an overview | ScienceDirect Topics">
            <a:extLst>
              <a:ext uri="{FF2B5EF4-FFF2-40B4-BE49-F238E27FC236}">
                <a16:creationId xmlns:a16="http://schemas.microsoft.com/office/drawing/2014/main" xmlns="" id="{881E87EE-2885-48FE-8BD6-A5306FA9D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551" y="1484784"/>
            <a:ext cx="4536504" cy="521937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PT - Ascending tracts PowerPoint Presentation, free download - ID ...">
            <a:extLst>
              <a:ext uri="{FF2B5EF4-FFF2-40B4-BE49-F238E27FC236}">
                <a16:creationId xmlns:a16="http://schemas.microsoft.com/office/drawing/2014/main" xmlns="" id="{2930E517-983C-4426-A96B-33D3A67C9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62766"/>
            <a:ext cx="4932040" cy="399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03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0883A42-F446-4085-9933-8CDC46662AF0}"/>
              </a:ext>
            </a:extLst>
          </p:cNvPr>
          <p:cNvSpPr/>
          <p:nvPr/>
        </p:nvSpPr>
        <p:spPr>
          <a:xfrm>
            <a:off x="0" y="-99392"/>
            <a:ext cx="9036496" cy="2812565"/>
          </a:xfrm>
          <a:prstGeom prst="rect">
            <a:avLst/>
          </a:prstGeom>
        </p:spPr>
        <p:txBody>
          <a:bodyPr wrap="square">
            <a:spAutoFit/>
          </a:bodyPr>
          <a:lstStyle/>
          <a:p>
            <a:pPr lvl="0" algn="justLow">
              <a:lnSpc>
                <a:spcPct val="150000"/>
              </a:lnSpc>
              <a:tabLst>
                <a:tab pos="828675" algn="l"/>
              </a:tabLst>
            </a:pPr>
            <a:r>
              <a:rPr lang="en-US" sz="1400" dirty="0">
                <a:latin typeface="Times New Roman" panose="02020603050405020304" pitchFamily="18" charset="0"/>
                <a:ea typeface="Times New Roman" panose="02020603050405020304" pitchFamily="18" charset="0"/>
              </a:rPr>
              <a:t>A- Anterior spinocerebellar tract: </a:t>
            </a:r>
          </a:p>
          <a:p>
            <a:pPr marL="600075" algn="justLow">
              <a:lnSpc>
                <a:spcPct val="150000"/>
              </a:lnSpc>
            </a:pPr>
            <a:r>
              <a:rPr lang="en-US" sz="1400" dirty="0">
                <a:latin typeface="Times New Roman" panose="02020603050405020304" pitchFamily="18" charset="0"/>
                <a:ea typeface="Times New Roman" panose="02020603050405020304" pitchFamily="18" charset="0"/>
              </a:rPr>
              <a:t>  Dorsal root ganglia (first order neuron) → spinal cord (2</a:t>
            </a:r>
            <a:r>
              <a:rPr lang="en-US" sz="1400" baseline="30000" dirty="0">
                <a:latin typeface="Times New Roman" panose="02020603050405020304" pitchFamily="18" charset="0"/>
                <a:ea typeface="Times New Roman" panose="02020603050405020304" pitchFamily="18" charset="0"/>
              </a:rPr>
              <a:t>nd</a:t>
            </a:r>
            <a:r>
              <a:rPr lang="en-US" sz="1400" dirty="0">
                <a:latin typeface="Times New Roman" panose="02020603050405020304" pitchFamily="18" charset="0"/>
                <a:ea typeface="Times New Roman" panose="02020603050405020304" pitchFamily="18" charset="0"/>
              </a:rPr>
              <a:t> order neuron) → go to the same side of the cerebellum.</a:t>
            </a:r>
          </a:p>
          <a:p>
            <a:pPr lvl="0" algn="justLow">
              <a:lnSpc>
                <a:spcPct val="150000"/>
              </a:lnSpc>
              <a:tabLst>
                <a:tab pos="828675" algn="l"/>
              </a:tabLst>
            </a:pPr>
            <a:r>
              <a:rPr lang="en-US" sz="1400" dirty="0">
                <a:latin typeface="Times New Roman" panose="02020603050405020304" pitchFamily="18" charset="0"/>
                <a:ea typeface="Times New Roman" panose="02020603050405020304" pitchFamily="18" charset="0"/>
              </a:rPr>
              <a:t>B- Posterior spinocerebellar tract:</a:t>
            </a:r>
          </a:p>
          <a:p>
            <a:pPr marL="600075" algn="justLow">
              <a:lnSpc>
                <a:spcPct val="150000"/>
              </a:lnSpc>
            </a:pPr>
            <a:r>
              <a:rPr lang="en-US" sz="1400" dirty="0">
                <a:latin typeface="Times New Roman" panose="02020603050405020304" pitchFamily="18" charset="0"/>
                <a:ea typeface="Times New Roman" panose="02020603050405020304" pitchFamily="18" charset="0"/>
              </a:rPr>
              <a:t>  The first order neuron in the dorsal root ganglia → 2</a:t>
            </a:r>
            <a:r>
              <a:rPr lang="en-US" sz="1400" baseline="30000" dirty="0">
                <a:latin typeface="Times New Roman" panose="02020603050405020304" pitchFamily="18" charset="0"/>
                <a:ea typeface="Times New Roman" panose="02020603050405020304" pitchFamily="18" charset="0"/>
              </a:rPr>
              <a:t>nd</a:t>
            </a:r>
            <a:r>
              <a:rPr lang="en-US" sz="1400" dirty="0">
                <a:latin typeface="Times New Roman" panose="02020603050405020304" pitchFamily="18" charset="0"/>
                <a:ea typeface="Times New Roman" panose="02020603050405020304" pitchFamily="18" charset="0"/>
              </a:rPr>
              <a:t> order neuron in the nucleus dorsalis of Clarke → same side of the cerebellum (no cross).</a:t>
            </a:r>
          </a:p>
          <a:p>
            <a:pPr lvl="0" algn="justLow">
              <a:lnSpc>
                <a:spcPct val="150000"/>
              </a:lnSpc>
              <a:tabLst>
                <a:tab pos="828675" algn="l"/>
              </a:tabLst>
            </a:pPr>
            <a:r>
              <a:rPr lang="en-US" sz="1400" dirty="0">
                <a:latin typeface="Times New Roman" panose="02020603050405020304" pitchFamily="18" charset="0"/>
                <a:ea typeface="Times New Roman" panose="02020603050405020304" pitchFamily="18" charset="0"/>
              </a:rPr>
              <a:t>C- Cuneocerebellar tract:</a:t>
            </a:r>
          </a:p>
          <a:p>
            <a:pPr marL="600075" algn="justLow">
              <a:lnSpc>
                <a:spcPct val="150000"/>
              </a:lnSpc>
            </a:pPr>
            <a:r>
              <a:rPr lang="en-US" sz="1400" dirty="0">
                <a:latin typeface="Times New Roman" panose="02020603050405020304" pitchFamily="18" charset="0"/>
                <a:ea typeface="Times New Roman" panose="02020603050405020304" pitchFamily="18" charset="0"/>
              </a:rPr>
              <a:t>  It is a small tract, start from the accessory cuneate nucleus of the medulla oblongata, and pass through the brain stem, then to the cerebellum (of the same side). If these unconscious </a:t>
            </a:r>
            <a:r>
              <a:rPr lang="en-US" sz="1400" dirty="0" err="1">
                <a:latin typeface="Times New Roman" panose="02020603050405020304" pitchFamily="18" charset="0"/>
                <a:ea typeface="Times New Roman" panose="02020603050405020304" pitchFamily="18" charset="0"/>
              </a:rPr>
              <a:t>proproceptive</a:t>
            </a:r>
            <a:r>
              <a:rPr lang="en-US" sz="1400" dirty="0">
                <a:latin typeface="Times New Roman" panose="02020603050405020304" pitchFamily="18" charset="0"/>
                <a:ea typeface="Times New Roman" panose="02020603050405020304" pitchFamily="18" charset="0"/>
              </a:rPr>
              <a:t> tracts damage → ataxia</a:t>
            </a:r>
            <a:r>
              <a:rPr lang="en-US" dirty="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pic>
        <p:nvPicPr>
          <p:cNvPr id="7170" name="Picture 2" descr="Neuro Tracts- Spinal Cord (Neuro) Flashcards | Memorang">
            <a:extLst>
              <a:ext uri="{FF2B5EF4-FFF2-40B4-BE49-F238E27FC236}">
                <a16:creationId xmlns:a16="http://schemas.microsoft.com/office/drawing/2014/main" xmlns="" id="{7640464C-7815-4C46-85CF-EDE509CF89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63" b="6072"/>
          <a:stretch/>
        </p:blipFill>
        <p:spPr bwMode="auto">
          <a:xfrm>
            <a:off x="0" y="2564904"/>
            <a:ext cx="9143999"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0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6D3E4DA-D553-44A0-8C17-2CFECA5ECE1F}"/>
              </a:ext>
            </a:extLst>
          </p:cNvPr>
          <p:cNvSpPr/>
          <p:nvPr/>
        </p:nvSpPr>
        <p:spPr>
          <a:xfrm>
            <a:off x="0" y="1245"/>
            <a:ext cx="9144000" cy="1346331"/>
          </a:xfrm>
          <a:prstGeom prst="rect">
            <a:avLst/>
          </a:prstGeom>
        </p:spPr>
        <p:txBody>
          <a:bodyPr wrap="square">
            <a:spAutoFit/>
          </a:bodyPr>
          <a:lstStyle/>
          <a:p>
            <a:pPr marL="457200" algn="justLow">
              <a:lnSpc>
                <a:spcPct val="150000"/>
              </a:lnSpc>
            </a:pPr>
            <a:r>
              <a:rPr lang="en-US" sz="1400" b="1" dirty="0">
                <a:latin typeface="Times New Roman" panose="02020603050405020304" pitchFamily="18" charset="0"/>
                <a:ea typeface="Times New Roman" panose="02020603050405020304" pitchFamily="18" charset="0"/>
              </a:rPr>
              <a:t> Intersegmental tracts:  </a:t>
            </a:r>
            <a:endParaRPr lang="en-US" sz="1200" dirty="0">
              <a:latin typeface="Times New Roman" panose="02020603050405020304" pitchFamily="18" charset="0"/>
              <a:ea typeface="Times New Roman" panose="02020603050405020304" pitchFamily="18" charset="0"/>
            </a:endParaRPr>
          </a:p>
          <a:p>
            <a:pPr algn="justLow">
              <a:lnSpc>
                <a:spcPct val="150000"/>
              </a:lnSpc>
            </a:pPr>
            <a:r>
              <a:rPr lang="en-US" sz="1400" dirty="0">
                <a:latin typeface="Times New Roman" panose="02020603050405020304" pitchFamily="18" charset="0"/>
                <a:ea typeface="Times New Roman" panose="02020603050405020304" pitchFamily="18" charset="0"/>
              </a:rPr>
              <a:t>      These tracts communicate the spinal cord parts together:</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rabicPeriod"/>
              <a:tabLst>
                <a:tab pos="1190625" algn="l"/>
              </a:tabLst>
            </a:pPr>
            <a:r>
              <a:rPr lang="en-US" sz="1400" dirty="0" err="1">
                <a:latin typeface="Times New Roman" panose="02020603050405020304" pitchFamily="18" charset="0"/>
                <a:ea typeface="Times New Roman" panose="02020603050405020304" pitchFamily="18" charset="0"/>
              </a:rPr>
              <a:t>Dorso</a:t>
            </a:r>
            <a:r>
              <a:rPr lang="en-US" sz="1400" dirty="0">
                <a:latin typeface="Times New Roman" panose="02020603050405020304" pitchFamily="18" charset="0"/>
                <a:ea typeface="Times New Roman" panose="02020603050405020304" pitchFamily="18" charset="0"/>
              </a:rPr>
              <a:t>-lateral tract that lie between tip of the posterior horn and surface of the spinal cord.</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rabicPeriod"/>
              <a:tabLst>
                <a:tab pos="1190625" algn="l"/>
              </a:tabLst>
            </a:pPr>
            <a:r>
              <a:rPr lang="en-US" sz="1400" dirty="0">
                <a:latin typeface="Times New Roman" panose="02020603050405020304" pitchFamily="18" charset="0"/>
                <a:ea typeface="Times New Roman" panose="02020603050405020304" pitchFamily="18" charset="0"/>
              </a:rPr>
              <a:t>Fasciculus </a:t>
            </a:r>
            <a:r>
              <a:rPr lang="en-US" sz="1400" dirty="0" err="1">
                <a:latin typeface="Times New Roman" panose="02020603050405020304" pitchFamily="18" charset="0"/>
                <a:ea typeface="Times New Roman" panose="02020603050405020304" pitchFamily="18" charset="0"/>
              </a:rPr>
              <a:t>proprius</a:t>
            </a:r>
            <a:r>
              <a:rPr lang="en-US" sz="1400" dirty="0">
                <a:latin typeface="Times New Roman" panose="02020603050405020304" pitchFamily="18" charset="0"/>
                <a:ea typeface="Times New Roman" panose="02020603050405020304" pitchFamily="18" charset="0"/>
              </a:rPr>
              <a:t> which is around the gray matter of the spinal cord.</a:t>
            </a:r>
            <a:endParaRPr lang="en-US" sz="1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xmlns="" id="{5646CF76-0DB4-4A0A-ACC7-A7F5D9D15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47576"/>
            <a:ext cx="4427983" cy="551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xmlns="" id="{D8DDBA93-CB5C-400B-BF17-E42A7DCBC311}"/>
              </a:ext>
            </a:extLst>
          </p:cNvPr>
          <p:cNvPicPr/>
          <p:nvPr/>
        </p:nvPicPr>
        <p:blipFill rotWithShape="1">
          <a:blip r:embed="rId3" cstate="print">
            <a:extLst>
              <a:ext uri="{28A0092B-C50C-407E-A947-70E740481C1C}">
                <a14:useLocalDpi xmlns:a14="http://schemas.microsoft.com/office/drawing/2010/main" val="0"/>
              </a:ext>
            </a:extLst>
          </a:blip>
          <a:srcRect l="21365"/>
          <a:stretch/>
        </p:blipFill>
        <p:spPr bwMode="auto">
          <a:xfrm rot="16200000">
            <a:off x="3570780" y="1347660"/>
            <a:ext cx="5314808" cy="5328592"/>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xmlns="" id="{3565F74A-C907-4164-A68C-1AD82B790897}"/>
                  </a:ext>
                </a:extLst>
              </p14:cNvPr>
              <p14:cNvContentPartPr/>
              <p14:nvPr/>
            </p14:nvContentPartPr>
            <p14:xfrm>
              <a:off x="3882766" y="2052028"/>
              <a:ext cx="1209960" cy="58320"/>
            </p14:xfrm>
          </p:contentPart>
        </mc:Choice>
        <mc:Fallback xmlns="">
          <p:pic>
            <p:nvPicPr>
              <p:cNvPr id="6" name="Ink 5">
                <a:extLst>
                  <a:ext uri="{FF2B5EF4-FFF2-40B4-BE49-F238E27FC236}">
                    <a16:creationId xmlns:a16="http://schemas.microsoft.com/office/drawing/2014/main" id="{3565F74A-C907-4164-A68C-1AD82B790897}"/>
                  </a:ext>
                </a:extLst>
              </p:cNvPr>
              <p:cNvPicPr/>
              <p:nvPr/>
            </p:nvPicPr>
            <p:blipFill>
              <a:blip r:embed="rId5"/>
              <a:stretch>
                <a:fillRect/>
              </a:stretch>
            </p:blipFill>
            <p:spPr>
              <a:xfrm>
                <a:off x="3837766" y="1962028"/>
                <a:ext cx="1299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xmlns="" id="{FAEFE264-A882-42F1-B9FD-CF2381704E20}"/>
                  </a:ext>
                </a:extLst>
              </p14:cNvPr>
              <p14:cNvContentPartPr/>
              <p14:nvPr/>
            </p14:nvContentPartPr>
            <p14:xfrm>
              <a:off x="7638646" y="4923748"/>
              <a:ext cx="1252440" cy="115200"/>
            </p14:xfrm>
          </p:contentPart>
        </mc:Choice>
        <mc:Fallback xmlns="">
          <p:pic>
            <p:nvPicPr>
              <p:cNvPr id="7" name="Ink 6">
                <a:extLst>
                  <a:ext uri="{FF2B5EF4-FFF2-40B4-BE49-F238E27FC236}">
                    <a16:creationId xmlns:a16="http://schemas.microsoft.com/office/drawing/2014/main" id="{FAEFE264-A882-42F1-B9FD-CF2381704E20}"/>
                  </a:ext>
                </a:extLst>
              </p:cNvPr>
              <p:cNvPicPr/>
              <p:nvPr/>
            </p:nvPicPr>
            <p:blipFill>
              <a:blip r:embed="rId7"/>
              <a:stretch>
                <a:fillRect/>
              </a:stretch>
            </p:blipFill>
            <p:spPr>
              <a:xfrm>
                <a:off x="7593646" y="4833748"/>
                <a:ext cx="1342080" cy="294840"/>
              </a:xfrm>
              <a:prstGeom prst="rect">
                <a:avLst/>
              </a:prstGeom>
            </p:spPr>
          </p:pic>
        </mc:Fallback>
      </mc:AlternateContent>
    </p:spTree>
    <p:extLst>
      <p:ext uri="{BB962C8B-B14F-4D97-AF65-F5344CB8AC3E}">
        <p14:creationId xmlns:p14="http://schemas.microsoft.com/office/powerpoint/2010/main" val="388454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AD2FD6D-4B4F-4470-9758-FF6DA55D9A50}"/>
              </a:ext>
            </a:extLst>
          </p:cNvPr>
          <p:cNvSpPr/>
          <p:nvPr/>
        </p:nvSpPr>
        <p:spPr>
          <a:xfrm>
            <a:off x="0" y="0"/>
            <a:ext cx="9144000" cy="4247317"/>
          </a:xfrm>
          <a:prstGeom prst="rect">
            <a:avLst/>
          </a:prstGeom>
        </p:spPr>
        <p:txBody>
          <a:bodyPr wrap="square">
            <a:spAutoFit/>
          </a:bodyPr>
          <a:lstStyle/>
          <a:p>
            <a:r>
              <a:rPr lang="en-US" b="1" dirty="0"/>
              <a:t>Posterior (dorsal) horn: </a:t>
            </a:r>
            <a:r>
              <a:rPr lang="en-US" dirty="0"/>
              <a:t>It has a sensory function.</a:t>
            </a:r>
          </a:p>
          <a:p>
            <a:r>
              <a:rPr lang="en-US" u="sng" dirty="0"/>
              <a:t>The regions of the dorsal horns:</a:t>
            </a:r>
            <a:r>
              <a:rPr lang="en-US" dirty="0"/>
              <a:t> the nuclei of the dorsal gray column are sensory in nature and are arranged in four groups from dorsal to ventral:</a:t>
            </a:r>
          </a:p>
          <a:p>
            <a:r>
              <a:rPr lang="en-US" dirty="0">
                <a:latin typeface="Times New Roman" panose="02020603050405020304" pitchFamily="18" charset="0"/>
                <a:ea typeface="Times New Roman" panose="02020603050405020304" pitchFamily="18" charset="0"/>
              </a:rPr>
              <a:t>1-Dorsomarginal nucleus: extends the entire length of the spinal cord, capping the dorsal horn, and receives afferent fibers carrying pain, temperature and light touch sensation.</a:t>
            </a:r>
          </a:p>
          <a:p>
            <a:r>
              <a:rPr lang="en-US" dirty="0"/>
              <a:t>2-Substantia </a:t>
            </a:r>
            <a:r>
              <a:rPr lang="en-US" dirty="0" err="1"/>
              <a:t>gelatinosa</a:t>
            </a:r>
            <a:r>
              <a:rPr lang="en-US" dirty="0"/>
              <a:t> of Rolando: It is situated next to </a:t>
            </a:r>
            <a:r>
              <a:rPr lang="en-US" dirty="0" err="1"/>
              <a:t>dorsomarginal</a:t>
            </a:r>
            <a:r>
              <a:rPr lang="en-US" dirty="0"/>
              <a:t> group of nuclei and it presents throughout the length of the spinal cord. It acts as an editor of the sensory input (modifying the arriving pain and temperature sensation).</a:t>
            </a:r>
          </a:p>
          <a:p>
            <a:r>
              <a:rPr lang="en-US" dirty="0"/>
              <a:t>3-Nucleus </a:t>
            </a:r>
            <a:r>
              <a:rPr lang="en-US" dirty="0" err="1"/>
              <a:t>proprius</a:t>
            </a:r>
            <a:r>
              <a:rPr lang="en-US" dirty="0"/>
              <a:t> (it is the main sensory nucleus): It receives nerve fibers from the substantia </a:t>
            </a:r>
            <a:r>
              <a:rPr lang="en-US" dirty="0" err="1"/>
              <a:t>gelatinosa</a:t>
            </a:r>
            <a:r>
              <a:rPr lang="en-US" dirty="0"/>
              <a:t>. It also presents throughout the length of the spinal cord. Nucleus </a:t>
            </a:r>
            <a:r>
              <a:rPr lang="en-US" dirty="0" err="1"/>
              <a:t>proprius</a:t>
            </a:r>
            <a:r>
              <a:rPr lang="en-US" dirty="0"/>
              <a:t> receives pain, temperature and light touch sensations and provides input to the lateral and ventral (anterior) spinothalamic tracts.</a:t>
            </a:r>
            <a:r>
              <a:rPr lang="en-US" b="1" dirty="0"/>
              <a:t> </a:t>
            </a:r>
          </a:p>
          <a:p>
            <a:r>
              <a:rPr lang="en-US" dirty="0"/>
              <a:t>4-Nucleus dorsalis of Clark: It is situated near the base of the dorsal horn and it presents only between (C8 and L3). It concerns with the posterior spinocerebellar tract for proprioceptive sensation. </a:t>
            </a:r>
          </a:p>
        </p:txBody>
      </p:sp>
      <p:pic>
        <p:nvPicPr>
          <p:cNvPr id="3" name="Picture 2">
            <a:extLst>
              <a:ext uri="{FF2B5EF4-FFF2-40B4-BE49-F238E27FC236}">
                <a16:creationId xmlns:a16="http://schemas.microsoft.com/office/drawing/2014/main" xmlns="" id="{56D50DE1-0465-45B1-A37E-D89B9F90128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691677" y="3861048"/>
            <a:ext cx="5493385" cy="2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xmlns="" id="{E13C9277-0A8E-4E14-A305-0CC631D30CF0}"/>
                  </a:ext>
                </a:extLst>
              </p14:cNvPr>
              <p14:cNvContentPartPr/>
              <p14:nvPr/>
            </p14:nvContentPartPr>
            <p14:xfrm>
              <a:off x="5541286" y="4557988"/>
              <a:ext cx="140760" cy="56520"/>
            </p14:xfrm>
          </p:contentPart>
        </mc:Choice>
        <mc:Fallback xmlns="">
          <p:pic>
            <p:nvPicPr>
              <p:cNvPr id="5" name="Ink 4">
                <a:extLst>
                  <a:ext uri="{FF2B5EF4-FFF2-40B4-BE49-F238E27FC236}">
                    <a16:creationId xmlns:a16="http://schemas.microsoft.com/office/drawing/2014/main" id="{E13C9277-0A8E-4E14-A305-0CC631D30CF0}"/>
                  </a:ext>
                </a:extLst>
              </p:cNvPr>
              <p:cNvPicPr/>
              <p:nvPr/>
            </p:nvPicPr>
            <p:blipFill>
              <a:blip r:embed="rId5"/>
              <a:stretch>
                <a:fillRect/>
              </a:stretch>
            </p:blipFill>
            <p:spPr>
              <a:xfrm>
                <a:off x="5535166" y="4551868"/>
                <a:ext cx="153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xmlns="" id="{9641F7C3-E29B-4285-A2B3-5C3C58E5478A}"/>
                  </a:ext>
                </a:extLst>
              </p14:cNvPr>
              <p14:cNvContentPartPr/>
              <p14:nvPr/>
            </p14:nvContentPartPr>
            <p14:xfrm>
              <a:off x="309406" y="1098028"/>
              <a:ext cx="1351080" cy="32040"/>
            </p14:xfrm>
          </p:contentPart>
        </mc:Choice>
        <mc:Fallback xmlns="">
          <p:pic>
            <p:nvPicPr>
              <p:cNvPr id="7" name="Ink 6">
                <a:extLst>
                  <a:ext uri="{FF2B5EF4-FFF2-40B4-BE49-F238E27FC236}">
                    <a16:creationId xmlns:a16="http://schemas.microsoft.com/office/drawing/2014/main" id="{9641F7C3-E29B-4285-A2B3-5C3C58E5478A}"/>
                  </a:ext>
                </a:extLst>
              </p:cNvPr>
              <p:cNvPicPr/>
              <p:nvPr/>
            </p:nvPicPr>
            <p:blipFill>
              <a:blip r:embed="rId7"/>
              <a:stretch>
                <a:fillRect/>
              </a:stretch>
            </p:blipFill>
            <p:spPr>
              <a:xfrm>
                <a:off x="303286" y="1091908"/>
                <a:ext cx="1363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xmlns="" id="{A45FDD4B-B98C-40F8-A664-BF57B1F7FD3A}"/>
                  </a:ext>
                </a:extLst>
              </p14:cNvPr>
              <p14:cNvContentPartPr/>
              <p14:nvPr/>
            </p14:nvContentPartPr>
            <p14:xfrm>
              <a:off x="5500606" y="4670308"/>
              <a:ext cx="360" cy="360"/>
            </p14:xfrm>
          </p:contentPart>
        </mc:Choice>
        <mc:Fallback xmlns="">
          <p:pic>
            <p:nvPicPr>
              <p:cNvPr id="8" name="Ink 7">
                <a:extLst>
                  <a:ext uri="{FF2B5EF4-FFF2-40B4-BE49-F238E27FC236}">
                    <a16:creationId xmlns:a16="http://schemas.microsoft.com/office/drawing/2014/main" id="{A45FDD4B-B98C-40F8-A664-BF57B1F7FD3A}"/>
                  </a:ext>
                </a:extLst>
              </p:cNvPr>
              <p:cNvPicPr/>
              <p:nvPr/>
            </p:nvPicPr>
            <p:blipFill>
              <a:blip r:embed="rId9"/>
              <a:stretch>
                <a:fillRect/>
              </a:stretch>
            </p:blipFill>
            <p:spPr>
              <a:xfrm>
                <a:off x="5494486" y="466418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xmlns="" id="{FE8CEFDD-65C2-4F31-B9FA-641972415239}"/>
                  </a:ext>
                </a:extLst>
              </p14:cNvPr>
              <p14:cNvContentPartPr/>
              <p14:nvPr/>
            </p14:nvContentPartPr>
            <p14:xfrm>
              <a:off x="5472166" y="4668148"/>
              <a:ext cx="143280" cy="61200"/>
            </p14:xfrm>
          </p:contentPart>
        </mc:Choice>
        <mc:Fallback xmlns="">
          <p:pic>
            <p:nvPicPr>
              <p:cNvPr id="9" name="Ink 8">
                <a:extLst>
                  <a:ext uri="{FF2B5EF4-FFF2-40B4-BE49-F238E27FC236}">
                    <a16:creationId xmlns:a16="http://schemas.microsoft.com/office/drawing/2014/main" id="{FE8CEFDD-65C2-4F31-B9FA-641972415239}"/>
                  </a:ext>
                </a:extLst>
              </p:cNvPr>
              <p:cNvPicPr/>
              <p:nvPr/>
            </p:nvPicPr>
            <p:blipFill>
              <a:blip r:embed="rId11"/>
              <a:stretch>
                <a:fillRect/>
              </a:stretch>
            </p:blipFill>
            <p:spPr>
              <a:xfrm>
                <a:off x="5466046" y="4662028"/>
                <a:ext cx="155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xmlns="" id="{6DF15A79-2FE6-435E-8359-8E2BE0258F34}"/>
                  </a:ext>
                </a:extLst>
              </p14:cNvPr>
              <p14:cNvContentPartPr/>
              <p14:nvPr/>
            </p14:nvContentPartPr>
            <p14:xfrm>
              <a:off x="295366" y="1674028"/>
              <a:ext cx="1969920" cy="46080"/>
            </p14:xfrm>
          </p:contentPart>
        </mc:Choice>
        <mc:Fallback xmlns="">
          <p:pic>
            <p:nvPicPr>
              <p:cNvPr id="10" name="Ink 9">
                <a:extLst>
                  <a:ext uri="{FF2B5EF4-FFF2-40B4-BE49-F238E27FC236}">
                    <a16:creationId xmlns:a16="http://schemas.microsoft.com/office/drawing/2014/main" id="{6DF15A79-2FE6-435E-8359-8E2BE0258F34}"/>
                  </a:ext>
                </a:extLst>
              </p:cNvPr>
              <p:cNvPicPr/>
              <p:nvPr/>
            </p:nvPicPr>
            <p:blipFill>
              <a:blip r:embed="rId13"/>
              <a:stretch>
                <a:fillRect/>
              </a:stretch>
            </p:blipFill>
            <p:spPr>
              <a:xfrm>
                <a:off x="289246" y="1667908"/>
                <a:ext cx="19821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xmlns="" id="{A3852FA3-9941-4811-9020-4D652398F4F4}"/>
                  </a:ext>
                </a:extLst>
              </p14:cNvPr>
              <p14:cNvContentPartPr/>
              <p14:nvPr/>
            </p14:nvContentPartPr>
            <p14:xfrm>
              <a:off x="5366326" y="4783348"/>
              <a:ext cx="137160" cy="171360"/>
            </p14:xfrm>
          </p:contentPart>
        </mc:Choice>
        <mc:Fallback xmlns="">
          <p:pic>
            <p:nvPicPr>
              <p:cNvPr id="11" name="Ink 10">
                <a:extLst>
                  <a:ext uri="{FF2B5EF4-FFF2-40B4-BE49-F238E27FC236}">
                    <a16:creationId xmlns:a16="http://schemas.microsoft.com/office/drawing/2014/main" id="{A3852FA3-9941-4811-9020-4D652398F4F4}"/>
                  </a:ext>
                </a:extLst>
              </p:cNvPr>
              <p:cNvPicPr/>
              <p:nvPr/>
            </p:nvPicPr>
            <p:blipFill>
              <a:blip r:embed="rId15"/>
              <a:stretch>
                <a:fillRect/>
              </a:stretch>
            </p:blipFill>
            <p:spPr>
              <a:xfrm>
                <a:off x="5360206" y="4777228"/>
                <a:ext cx="1494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xmlns="" id="{E8C4F266-E87C-47F7-BFF6-5C13C315D11A}"/>
                  </a:ext>
                </a:extLst>
              </p14:cNvPr>
              <p14:cNvContentPartPr/>
              <p14:nvPr/>
            </p14:nvContentPartPr>
            <p14:xfrm>
              <a:off x="5416006" y="4839148"/>
              <a:ext cx="84960" cy="86760"/>
            </p14:xfrm>
          </p:contentPart>
        </mc:Choice>
        <mc:Fallback xmlns="">
          <p:pic>
            <p:nvPicPr>
              <p:cNvPr id="12" name="Ink 11">
                <a:extLst>
                  <a:ext uri="{FF2B5EF4-FFF2-40B4-BE49-F238E27FC236}">
                    <a16:creationId xmlns:a16="http://schemas.microsoft.com/office/drawing/2014/main" id="{E8C4F266-E87C-47F7-BFF6-5C13C315D11A}"/>
                  </a:ext>
                </a:extLst>
              </p:cNvPr>
              <p:cNvPicPr/>
              <p:nvPr/>
            </p:nvPicPr>
            <p:blipFill>
              <a:blip r:embed="rId17"/>
              <a:stretch>
                <a:fillRect/>
              </a:stretch>
            </p:blipFill>
            <p:spPr>
              <a:xfrm>
                <a:off x="5409886" y="4833028"/>
                <a:ext cx="97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xmlns="" id="{34E06CCC-F82B-4279-B465-0AB6DD885407}"/>
                  </a:ext>
                </a:extLst>
              </p14:cNvPr>
              <p14:cNvContentPartPr/>
              <p14:nvPr/>
            </p14:nvContentPartPr>
            <p14:xfrm>
              <a:off x="295366" y="2457748"/>
              <a:ext cx="1576080" cy="41760"/>
            </p14:xfrm>
          </p:contentPart>
        </mc:Choice>
        <mc:Fallback xmlns="">
          <p:pic>
            <p:nvPicPr>
              <p:cNvPr id="13" name="Ink 12">
                <a:extLst>
                  <a:ext uri="{FF2B5EF4-FFF2-40B4-BE49-F238E27FC236}">
                    <a16:creationId xmlns:a16="http://schemas.microsoft.com/office/drawing/2014/main" id="{34E06CCC-F82B-4279-B465-0AB6DD885407}"/>
                  </a:ext>
                </a:extLst>
              </p:cNvPr>
              <p:cNvPicPr/>
              <p:nvPr/>
            </p:nvPicPr>
            <p:blipFill>
              <a:blip r:embed="rId19"/>
              <a:stretch>
                <a:fillRect/>
              </a:stretch>
            </p:blipFill>
            <p:spPr>
              <a:xfrm>
                <a:off x="289246" y="2451628"/>
                <a:ext cx="1588320" cy="54000"/>
              </a:xfrm>
              <a:prstGeom prst="rect">
                <a:avLst/>
              </a:prstGeom>
            </p:spPr>
          </p:pic>
        </mc:Fallback>
      </mc:AlternateContent>
    </p:spTree>
    <p:extLst>
      <p:ext uri="{BB962C8B-B14F-4D97-AF65-F5344CB8AC3E}">
        <p14:creationId xmlns:p14="http://schemas.microsoft.com/office/powerpoint/2010/main" val="23905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2830169-3A33-479E-B7D8-1135DE25CF16}"/>
              </a:ext>
            </a:extLst>
          </p:cNvPr>
          <p:cNvSpPr/>
          <p:nvPr/>
        </p:nvSpPr>
        <p:spPr>
          <a:xfrm>
            <a:off x="0" y="34389"/>
            <a:ext cx="9144000" cy="923330"/>
          </a:xfrm>
          <a:prstGeom prst="rect">
            <a:avLst/>
          </a:prstGeom>
        </p:spPr>
        <p:txBody>
          <a:bodyPr wrap="square">
            <a:spAutoFit/>
          </a:bodyPr>
          <a:lstStyle/>
          <a:p>
            <a:r>
              <a:rPr lang="en-US" b="1" dirty="0"/>
              <a:t>Intermediate horn:   </a:t>
            </a:r>
            <a:r>
              <a:rPr lang="en-US" dirty="0"/>
              <a:t>In the thoracic region, it is responsible for sympathetic output (between T1 and L2 segment). While in the sacral region, it is responsible for parasympathetic output (S2-S4 segment).</a:t>
            </a:r>
          </a:p>
        </p:txBody>
      </p:sp>
      <p:pic>
        <p:nvPicPr>
          <p:cNvPr id="3" name="Picture 2">
            <a:extLst>
              <a:ext uri="{FF2B5EF4-FFF2-40B4-BE49-F238E27FC236}">
                <a16:creationId xmlns:a16="http://schemas.microsoft.com/office/drawing/2014/main" xmlns="" id="{D2327652-36CE-47FE-8A77-19655867AE49}"/>
              </a:ext>
            </a:extLst>
          </p:cNvPr>
          <p:cNvPicPr>
            <a:picLocks noChangeAspect="1"/>
          </p:cNvPicPr>
          <p:nvPr/>
        </p:nvPicPr>
        <p:blipFill rotWithShape="1">
          <a:blip r:embed="rId2"/>
          <a:srcRect l="5650" t="501"/>
          <a:stretch/>
        </p:blipFill>
        <p:spPr>
          <a:xfrm>
            <a:off x="1043608" y="957721"/>
            <a:ext cx="5904656" cy="590027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8B605618-5C01-4591-8A21-0CDA15D1EB8B}"/>
                  </a:ext>
                </a:extLst>
              </p14:cNvPr>
              <p14:cNvContentPartPr/>
              <p14:nvPr/>
            </p14:nvContentPartPr>
            <p14:xfrm>
              <a:off x="1517926" y="3460348"/>
              <a:ext cx="1113840" cy="2336760"/>
            </p14:xfrm>
          </p:contentPart>
        </mc:Choice>
        <mc:Fallback xmlns="">
          <p:pic>
            <p:nvPicPr>
              <p:cNvPr id="4" name="Ink 3">
                <a:extLst>
                  <a:ext uri="{FF2B5EF4-FFF2-40B4-BE49-F238E27FC236}">
                    <a16:creationId xmlns:a16="http://schemas.microsoft.com/office/drawing/2014/main" id="{8B605618-5C01-4591-8A21-0CDA15D1EB8B}"/>
                  </a:ext>
                </a:extLst>
              </p:cNvPr>
              <p:cNvPicPr/>
              <p:nvPr/>
            </p:nvPicPr>
            <p:blipFill>
              <a:blip r:embed="rId4"/>
              <a:stretch>
                <a:fillRect/>
              </a:stretch>
            </p:blipFill>
            <p:spPr>
              <a:xfrm>
                <a:off x="1499926" y="3442708"/>
                <a:ext cx="1149480" cy="2372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xmlns="" id="{FC3C4F0C-7455-4CE5-8D2A-442D6BAB9191}"/>
                  </a:ext>
                </a:extLst>
              </p14:cNvPr>
              <p14:cNvContentPartPr/>
              <p14:nvPr/>
            </p14:nvContentPartPr>
            <p14:xfrm>
              <a:off x="69646" y="348868"/>
              <a:ext cx="1757520" cy="17640"/>
            </p14:xfrm>
          </p:contentPart>
        </mc:Choice>
        <mc:Fallback xmlns="">
          <p:pic>
            <p:nvPicPr>
              <p:cNvPr id="6" name="Ink 5">
                <a:extLst>
                  <a:ext uri="{FF2B5EF4-FFF2-40B4-BE49-F238E27FC236}">
                    <a16:creationId xmlns:a16="http://schemas.microsoft.com/office/drawing/2014/main" id="{FC3C4F0C-7455-4CE5-8D2A-442D6BAB9191}"/>
                  </a:ext>
                </a:extLst>
              </p:cNvPr>
              <p:cNvPicPr/>
              <p:nvPr/>
            </p:nvPicPr>
            <p:blipFill>
              <a:blip r:embed="rId6"/>
              <a:stretch>
                <a:fillRect/>
              </a:stretch>
            </p:blipFill>
            <p:spPr>
              <a:xfrm>
                <a:off x="52006" y="330868"/>
                <a:ext cx="1793160" cy="53280"/>
              </a:xfrm>
              <a:prstGeom prst="rect">
                <a:avLst/>
              </a:prstGeom>
            </p:spPr>
          </p:pic>
        </mc:Fallback>
      </mc:AlternateContent>
    </p:spTree>
    <p:extLst>
      <p:ext uri="{BB962C8B-B14F-4D97-AF65-F5344CB8AC3E}">
        <p14:creationId xmlns:p14="http://schemas.microsoft.com/office/powerpoint/2010/main" val="261086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8A8C124-7F69-423B-8BFA-94972820649E}"/>
              </a:ext>
            </a:extLst>
          </p:cNvPr>
          <p:cNvSpPr/>
          <p:nvPr/>
        </p:nvSpPr>
        <p:spPr>
          <a:xfrm>
            <a:off x="17407" y="0"/>
            <a:ext cx="9144000" cy="2120068"/>
          </a:xfrm>
          <a:prstGeom prst="rect">
            <a:avLst/>
          </a:prstGeom>
        </p:spPr>
        <p:txBody>
          <a:bodyPr wrap="square">
            <a:spAutoFit/>
          </a:bodyPr>
          <a:lstStyle/>
          <a:p>
            <a:pPr marL="228600" algn="justLow">
              <a:lnSpc>
                <a:spcPct val="150000"/>
              </a:lnSpc>
            </a:pPr>
            <a:r>
              <a:rPr lang="en-US" b="1" u="sng" dirty="0">
                <a:latin typeface="Times New Roman" panose="02020603050405020304" pitchFamily="18" charset="0"/>
                <a:ea typeface="Times New Roman" panose="02020603050405020304" pitchFamily="18" charset="0"/>
              </a:rPr>
              <a:t>White matter</a:t>
            </a:r>
            <a:r>
              <a:rPr lang="en-US" b="1"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 the spinal cord is outside the gray matter and it divides into: dorsal column, anterior column and lateral column.</a:t>
            </a:r>
            <a:endParaRPr lang="en-US" sz="1600" dirty="0">
              <a:latin typeface="Times New Roman" panose="02020603050405020304" pitchFamily="18" charset="0"/>
              <a:ea typeface="Times New Roman" panose="02020603050405020304" pitchFamily="18" charset="0"/>
            </a:endParaRPr>
          </a:p>
          <a:p>
            <a:pPr marL="228600" indent="228600" algn="justLow">
              <a:lnSpc>
                <a:spcPct val="150000"/>
              </a:lnSpc>
            </a:pPr>
            <a:r>
              <a:rPr lang="en-US" dirty="0">
                <a:latin typeface="Times New Roman" panose="02020603050405020304" pitchFamily="18" charset="0"/>
                <a:ea typeface="Times New Roman" panose="02020603050405020304" pitchFamily="18" charset="0"/>
              </a:rPr>
              <a:t>The white matter of the spinal cord contains two major types of nerve fibers: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685800" algn="l"/>
              </a:tabLst>
            </a:pPr>
            <a:r>
              <a:rPr lang="en-US" dirty="0">
                <a:latin typeface="Times New Roman" panose="02020603050405020304" pitchFamily="18" charset="0"/>
                <a:ea typeface="Times New Roman" panose="02020603050405020304" pitchFamily="18" charset="0"/>
              </a:rPr>
              <a:t>Descending tracts (motor) from high centers of the brain.</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685800" algn="l"/>
              </a:tabLst>
            </a:pPr>
            <a:r>
              <a:rPr lang="en-US" dirty="0">
                <a:latin typeface="Times New Roman" panose="02020603050405020304" pitchFamily="18" charset="0"/>
                <a:ea typeface="Times New Roman" panose="02020603050405020304" pitchFamily="18" charset="0"/>
              </a:rPr>
              <a:t>Ascending tracts (sensory) to high centers of the brain.</a:t>
            </a:r>
            <a:endParaRPr lang="en-US" sz="16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xmlns="" id="{E3872E5A-ED73-4545-9ADF-A546E159DCE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120068"/>
            <a:ext cx="9110856" cy="4621300"/>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xmlns="" id="{5EF89FF5-AC90-4D2E-9309-05F2197138A4}"/>
                  </a:ext>
                </a:extLst>
              </p14:cNvPr>
              <p14:cNvContentPartPr/>
              <p14:nvPr/>
            </p14:nvContentPartPr>
            <p14:xfrm>
              <a:off x="2362846" y="4557268"/>
              <a:ext cx="360" cy="360"/>
            </p14:xfrm>
          </p:contentPart>
        </mc:Choice>
        <mc:Fallback xmlns="">
          <p:pic>
            <p:nvPicPr>
              <p:cNvPr id="10" name="Ink 9">
                <a:extLst>
                  <a:ext uri="{FF2B5EF4-FFF2-40B4-BE49-F238E27FC236}">
                    <a16:creationId xmlns:a16="http://schemas.microsoft.com/office/drawing/2014/main" id="{5EF89FF5-AC90-4D2E-9309-05F2197138A4}"/>
                  </a:ext>
                </a:extLst>
              </p:cNvPr>
              <p:cNvPicPr/>
              <p:nvPr/>
            </p:nvPicPr>
            <p:blipFill>
              <a:blip r:embed="rId5"/>
              <a:stretch>
                <a:fillRect/>
              </a:stretch>
            </p:blipFill>
            <p:spPr>
              <a:xfrm>
                <a:off x="2345206" y="4539268"/>
                <a:ext cx="36000" cy="36000"/>
              </a:xfrm>
              <a:prstGeom prst="rect">
                <a:avLst/>
              </a:prstGeom>
            </p:spPr>
          </p:pic>
        </mc:Fallback>
      </mc:AlternateContent>
    </p:spTree>
    <p:extLst>
      <p:ext uri="{BB962C8B-B14F-4D97-AF65-F5344CB8AC3E}">
        <p14:creationId xmlns:p14="http://schemas.microsoft.com/office/powerpoint/2010/main" val="335387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DCA473-067C-47D3-A154-A073F3EB544E}"/>
              </a:ext>
            </a:extLst>
          </p:cNvPr>
          <p:cNvSpPr/>
          <p:nvPr/>
        </p:nvSpPr>
        <p:spPr>
          <a:xfrm>
            <a:off x="-31721" y="-124024"/>
            <a:ext cx="9144000" cy="3366563"/>
          </a:xfrm>
          <a:prstGeom prst="rect">
            <a:avLst/>
          </a:prstGeom>
        </p:spPr>
        <p:txBody>
          <a:bodyPr wrap="square">
            <a:spAutoFit/>
          </a:bodyPr>
          <a:lstStyle/>
          <a:p>
            <a:pPr marL="457200" algn="justLow">
              <a:lnSpc>
                <a:spcPct val="150000"/>
              </a:lnSpc>
            </a:pPr>
            <a:r>
              <a:rPr lang="en-US" b="1" u="sng" dirty="0">
                <a:latin typeface="Times New Roman" panose="02020603050405020304" pitchFamily="18" charset="0"/>
                <a:ea typeface="Times New Roman" panose="02020603050405020304" pitchFamily="18" charset="0"/>
              </a:rPr>
              <a:t>Descending tracts: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685800" algn="l"/>
              </a:tabLst>
            </a:pPr>
            <a:r>
              <a:rPr lang="en-US" dirty="0">
                <a:latin typeface="Times New Roman" panose="02020603050405020304" pitchFamily="18" charset="0"/>
                <a:ea typeface="Times New Roman" panose="02020603050405020304" pitchFamily="18" charset="0"/>
              </a:rPr>
              <a:t>Corticospinal tract (pyramidal tract).</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685800" algn="l"/>
              </a:tabLst>
            </a:pPr>
            <a:r>
              <a:rPr lang="en-US" dirty="0">
                <a:latin typeface="Times New Roman" panose="02020603050405020304" pitchFamily="18" charset="0"/>
                <a:ea typeface="Times New Roman" panose="02020603050405020304" pitchFamily="18" charset="0"/>
              </a:rPr>
              <a:t>Rubrospinal tract.</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685800" algn="l"/>
              </a:tabLst>
            </a:pPr>
            <a:r>
              <a:rPr lang="en-US" dirty="0">
                <a:latin typeface="Times New Roman" panose="02020603050405020304" pitchFamily="18" charset="0"/>
                <a:ea typeface="Times New Roman" panose="02020603050405020304" pitchFamily="18" charset="0"/>
              </a:rPr>
              <a:t>Vestibulospinal tract. </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685800" algn="l"/>
              </a:tabLst>
            </a:pPr>
            <a:r>
              <a:rPr lang="en-US" dirty="0">
                <a:latin typeface="Times New Roman" panose="02020603050405020304" pitchFamily="18" charset="0"/>
                <a:ea typeface="Times New Roman" panose="02020603050405020304" pitchFamily="18" charset="0"/>
              </a:rPr>
              <a:t>Reticulospinal tract. </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685800" algn="l"/>
              </a:tabLst>
            </a:pPr>
            <a:r>
              <a:rPr lang="en-US" dirty="0">
                <a:latin typeface="Times New Roman" panose="02020603050405020304" pitchFamily="18" charset="0"/>
                <a:ea typeface="Times New Roman" panose="02020603050405020304" pitchFamily="18" charset="0"/>
              </a:rPr>
              <a:t>Tectospinal tract.</a:t>
            </a:r>
            <a:endParaRPr lang="en-US" sz="1600" dirty="0">
              <a:latin typeface="Times New Roman" panose="02020603050405020304" pitchFamily="18" charset="0"/>
              <a:ea typeface="Times New Roman" panose="02020603050405020304" pitchFamily="18" charset="0"/>
            </a:endParaRPr>
          </a:p>
          <a:p>
            <a:pPr marL="228600" marR="269240" indent="228600" algn="justLow">
              <a:lnSpc>
                <a:spcPct val="150000"/>
              </a:lnSpc>
            </a:pPr>
            <a:r>
              <a:rPr lang="en-US" dirty="0">
                <a:latin typeface="Times New Roman" panose="02020603050405020304" pitchFamily="18" charset="0"/>
                <a:ea typeface="Times New Roman" panose="02020603050405020304" pitchFamily="18" charset="0"/>
              </a:rPr>
              <a:t>The rubrospinal, reticulospinal, tectospinal and vestibulospinal tracts are parts of the extrapyramidal tracts or system.</a:t>
            </a:r>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021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E573F1B-0FE9-4506-A1C1-FFB98F625B91}"/>
              </a:ext>
            </a:extLst>
          </p:cNvPr>
          <p:cNvSpPr/>
          <p:nvPr/>
        </p:nvSpPr>
        <p:spPr>
          <a:xfrm>
            <a:off x="0" y="188640"/>
            <a:ext cx="9144000" cy="3787383"/>
          </a:xfrm>
          <a:prstGeom prst="rect">
            <a:avLst/>
          </a:prstGeom>
        </p:spPr>
        <p:txBody>
          <a:bodyPr wrap="square">
            <a:spAutoFit/>
          </a:bodyPr>
          <a:lstStyle/>
          <a:p>
            <a:pPr marL="342900" lvl="0" indent="-342900" algn="justLow">
              <a:lnSpc>
                <a:spcPct val="150000"/>
              </a:lnSpc>
              <a:buFont typeface="+mj-lt"/>
              <a:buAutoNum type="arabicPeriod"/>
              <a:tabLst>
                <a:tab pos="685800" algn="l"/>
              </a:tabLst>
            </a:pPr>
            <a:r>
              <a:rPr lang="en-US" dirty="0">
                <a:latin typeface="Times New Roman" panose="02020603050405020304" pitchFamily="18" charset="0"/>
                <a:ea typeface="Times New Roman" panose="02020603050405020304" pitchFamily="18" charset="0"/>
              </a:rPr>
              <a:t>Corticospinal tract:</a:t>
            </a:r>
            <a:endParaRPr lang="en-US" sz="1600" dirty="0">
              <a:latin typeface="Times New Roman" panose="02020603050405020304" pitchFamily="18" charset="0"/>
              <a:ea typeface="Times New Roman" panose="02020603050405020304" pitchFamily="18" charset="0"/>
            </a:endParaRPr>
          </a:p>
          <a:p>
            <a:pPr marL="457200" algn="justLow">
              <a:lnSpc>
                <a:spcPct val="150000"/>
              </a:lnSpc>
            </a:pPr>
            <a:r>
              <a:rPr lang="en-US" dirty="0">
                <a:latin typeface="Times New Roman" panose="02020603050405020304" pitchFamily="18" charset="0"/>
                <a:ea typeface="Times New Roman" panose="02020603050405020304" pitchFamily="18" charset="0"/>
              </a:rPr>
              <a:t>  It is concerning with the initiation of voluntary movement. This tract begins from the motor area of the cerebral cortex and then down till the medulla oblongata. The majority of these fibers cross to other side in the medulla oblongata in the decussation region that called the pyramid. These crossed fibers are called the </a:t>
            </a:r>
            <a:r>
              <a:rPr lang="en-US" b="1" u="sng" dirty="0">
                <a:latin typeface="Times New Roman" panose="02020603050405020304" pitchFamily="18" charset="0"/>
                <a:ea typeface="Times New Roman" panose="02020603050405020304" pitchFamily="18" charset="0"/>
              </a:rPr>
              <a:t>lateral corticospinal tract</a:t>
            </a:r>
            <a:r>
              <a:rPr lang="en-US"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457200" algn="justLow">
              <a:lnSpc>
                <a:spcPct val="150000"/>
              </a:lnSpc>
            </a:pPr>
            <a:r>
              <a:rPr lang="en-US" dirty="0">
                <a:latin typeface="Times New Roman" panose="02020603050405020304" pitchFamily="18" charset="0"/>
                <a:ea typeface="Times New Roman" panose="02020603050405020304" pitchFamily="18" charset="0"/>
              </a:rPr>
              <a:t>  The rest of the fibers are called the </a:t>
            </a:r>
            <a:r>
              <a:rPr lang="en-US" b="1" u="sng" dirty="0">
                <a:latin typeface="Times New Roman" panose="02020603050405020304" pitchFamily="18" charset="0"/>
                <a:ea typeface="Times New Roman" panose="02020603050405020304" pitchFamily="18" charset="0"/>
              </a:rPr>
              <a:t>anterior corticospinal tract</a:t>
            </a:r>
            <a:r>
              <a:rPr lang="en-US" b="1"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that crossed in the spinal cord. </a:t>
            </a:r>
            <a:r>
              <a:rPr lang="en-US" dirty="0"/>
              <a:t>Thus, the majority of the corticospinal tract is crossed to other side, either as lateral corticospinal tract (90%), or as anterior corticospinal tract (8%), but these two tracts are differed in the level of decussation. 2% of corticospinal tract is uncrossed.</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394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corticospinal tracts. Note the area of decussation of the ...">
            <a:extLst>
              <a:ext uri="{FF2B5EF4-FFF2-40B4-BE49-F238E27FC236}">
                <a16:creationId xmlns:a16="http://schemas.microsoft.com/office/drawing/2014/main" xmlns="" id="{D7C0D6F0-09B9-4E90-BBDA-88D170B88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5" y="199301"/>
            <a:ext cx="4538145" cy="57499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JaypeeDigital | eBook Reader">
            <a:extLst>
              <a:ext uri="{FF2B5EF4-FFF2-40B4-BE49-F238E27FC236}">
                <a16:creationId xmlns:a16="http://schemas.microsoft.com/office/drawing/2014/main" xmlns="" id="{6EF10794-3E71-438F-BB6D-FDC605A01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04664"/>
            <a:ext cx="3672408"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27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JaypeeDigital | eBook Reader">
            <a:extLst>
              <a:ext uri="{FF2B5EF4-FFF2-40B4-BE49-F238E27FC236}">
                <a16:creationId xmlns:a16="http://schemas.microsoft.com/office/drawing/2014/main" xmlns="" id="{E5927CF6-7E3E-4232-B3CB-C6E8F0662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8"/>
            <a:ext cx="4762500" cy="65963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A5B976B5-24A8-4EAD-B588-60CD48781D9D}"/>
              </a:ext>
            </a:extLst>
          </p:cNvPr>
          <p:cNvPicPr/>
          <p:nvPr/>
        </p:nvPicPr>
        <p:blipFill>
          <a:blip r:embed="rId3"/>
          <a:stretch>
            <a:fillRect/>
          </a:stretch>
        </p:blipFill>
        <p:spPr>
          <a:xfrm>
            <a:off x="4499992" y="0"/>
            <a:ext cx="4644008" cy="6596354"/>
          </a:xfrm>
          <a:prstGeom prst="rect">
            <a:avLst/>
          </a:prstGeom>
        </p:spPr>
      </p:pic>
    </p:spTree>
    <p:extLst>
      <p:ext uri="{BB962C8B-B14F-4D97-AF65-F5344CB8AC3E}">
        <p14:creationId xmlns:p14="http://schemas.microsoft.com/office/powerpoint/2010/main" val="264136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E946C64-4554-4972-A1FD-06AA214BC47F}"/>
              </a:ext>
            </a:extLst>
          </p:cNvPr>
          <p:cNvSpPr/>
          <p:nvPr/>
        </p:nvSpPr>
        <p:spPr>
          <a:xfrm>
            <a:off x="13821" y="0"/>
            <a:ext cx="9144000" cy="5859553"/>
          </a:xfrm>
          <a:prstGeom prst="rect">
            <a:avLst/>
          </a:prstGeom>
        </p:spPr>
        <p:txBody>
          <a:bodyPr wrap="square">
            <a:spAutoFit/>
          </a:bodyPr>
          <a:lstStyle/>
          <a:p>
            <a:pPr lvl="0" algn="justLow">
              <a:lnSpc>
                <a:spcPct val="150000"/>
              </a:lnSpc>
              <a:tabLst>
                <a:tab pos="685800" algn="l"/>
              </a:tabLst>
            </a:pPr>
            <a:r>
              <a:rPr lang="en-US" dirty="0">
                <a:latin typeface="Times New Roman" panose="02020603050405020304" pitchFamily="18" charset="0"/>
                <a:ea typeface="Times New Roman" panose="02020603050405020304" pitchFamily="18" charset="0"/>
              </a:rPr>
              <a:t>2- Rubrospinal tract:</a:t>
            </a:r>
            <a:endParaRPr lang="en-US" sz="1600" dirty="0">
              <a:latin typeface="Times New Roman" panose="02020603050405020304" pitchFamily="18" charset="0"/>
              <a:ea typeface="Times New Roman" panose="02020603050405020304" pitchFamily="18" charset="0"/>
            </a:endParaRPr>
          </a:p>
          <a:p>
            <a:pPr marL="457200" algn="justLow">
              <a:lnSpc>
                <a:spcPct val="150000"/>
              </a:lnSpc>
            </a:pPr>
            <a:r>
              <a:rPr lang="en-US" dirty="0">
                <a:latin typeface="Times New Roman" panose="02020603050405020304" pitchFamily="18" charset="0"/>
                <a:ea typeface="Times New Roman" panose="02020603050405020304" pitchFamily="18" charset="0"/>
              </a:rPr>
              <a:t>  It is an alternative pathway of the corticospinal tract and it is responsible for gain or return of the motor activity after damage of the corticospinal tract.</a:t>
            </a:r>
            <a:endParaRPr lang="en-US" sz="1600" dirty="0">
              <a:latin typeface="Times New Roman" panose="02020603050405020304" pitchFamily="18" charset="0"/>
              <a:ea typeface="Times New Roman" panose="02020603050405020304" pitchFamily="18" charset="0"/>
            </a:endParaRPr>
          </a:p>
          <a:p>
            <a:pPr marL="457200" algn="justLow">
              <a:lnSpc>
                <a:spcPct val="150000"/>
              </a:lnSpc>
            </a:pPr>
            <a:r>
              <a:rPr lang="en-US" dirty="0">
                <a:latin typeface="Times New Roman" panose="02020603050405020304" pitchFamily="18" charset="0"/>
                <a:ea typeface="Times New Roman" panose="02020603050405020304" pitchFamily="18" charset="0"/>
              </a:rPr>
              <a:t>  The rubrospinal tract starts from the motor area to red nucleus of the midbrain and then crosses to other side and forming the rubrospinal tract.</a:t>
            </a:r>
            <a:endParaRPr lang="en-US" sz="1600" dirty="0">
              <a:latin typeface="Times New Roman" panose="02020603050405020304" pitchFamily="18" charset="0"/>
              <a:ea typeface="Times New Roman" panose="02020603050405020304" pitchFamily="18" charset="0"/>
            </a:endParaRPr>
          </a:p>
          <a:p>
            <a:pPr lvl="0" algn="justLow">
              <a:lnSpc>
                <a:spcPct val="150000"/>
              </a:lnSpc>
              <a:tabLst>
                <a:tab pos="685800" algn="l"/>
              </a:tabLst>
            </a:pPr>
            <a:r>
              <a:rPr lang="en-US" dirty="0">
                <a:latin typeface="Times New Roman" panose="02020603050405020304" pitchFamily="18" charset="0"/>
                <a:ea typeface="Times New Roman" panose="02020603050405020304" pitchFamily="18" charset="0"/>
              </a:rPr>
              <a:t>3- Tectospinal tract:</a:t>
            </a:r>
            <a:endParaRPr lang="en-US" sz="1600" dirty="0">
              <a:latin typeface="Times New Roman" panose="02020603050405020304" pitchFamily="18" charset="0"/>
              <a:ea typeface="Times New Roman" panose="02020603050405020304" pitchFamily="18" charset="0"/>
            </a:endParaRPr>
          </a:p>
          <a:p>
            <a:pPr marL="457200" algn="justLow">
              <a:lnSpc>
                <a:spcPct val="150000"/>
              </a:lnSpc>
            </a:pPr>
            <a:r>
              <a:rPr lang="en-US" dirty="0">
                <a:latin typeface="Times New Roman" panose="02020603050405020304" pitchFamily="18" charset="0"/>
                <a:ea typeface="Times New Roman" panose="02020603050405020304" pitchFamily="18" charset="0"/>
              </a:rPr>
              <a:t>  It starts from the superior colliculus of the tectum of the midbrain and carry information from the eyes to the spinal tract through the tectospinal tract. It is crossed fibers and its function is to adjust the posture according to the visual stimuli.</a:t>
            </a:r>
            <a:endParaRPr lang="en-US" sz="1600" dirty="0">
              <a:latin typeface="Times New Roman" panose="02020603050405020304" pitchFamily="18" charset="0"/>
              <a:ea typeface="Times New Roman" panose="02020603050405020304" pitchFamily="18" charset="0"/>
            </a:endParaRPr>
          </a:p>
          <a:p>
            <a:pPr lvl="0" algn="justLow">
              <a:lnSpc>
                <a:spcPct val="150000"/>
              </a:lnSpc>
              <a:tabLst>
                <a:tab pos="685800" algn="l"/>
              </a:tabLst>
            </a:pPr>
            <a:r>
              <a:rPr lang="en-US" dirty="0">
                <a:latin typeface="Times New Roman" panose="02020603050405020304" pitchFamily="18" charset="0"/>
                <a:ea typeface="Times New Roman" panose="02020603050405020304" pitchFamily="18" charset="0"/>
              </a:rPr>
              <a:t>4- Vestibulospinal tract:</a:t>
            </a:r>
            <a:endParaRPr lang="en-US" sz="1600" dirty="0">
              <a:latin typeface="Times New Roman" panose="02020603050405020304" pitchFamily="18" charset="0"/>
              <a:ea typeface="Times New Roman" panose="02020603050405020304" pitchFamily="18" charset="0"/>
            </a:endParaRPr>
          </a:p>
          <a:p>
            <a:pPr marL="457200" algn="justLow">
              <a:lnSpc>
                <a:spcPct val="150000"/>
              </a:lnSpc>
            </a:pPr>
            <a:r>
              <a:rPr lang="en-US" dirty="0">
                <a:latin typeface="Times New Roman" panose="02020603050405020304" pitchFamily="18" charset="0"/>
                <a:ea typeface="Times New Roman" panose="02020603050405020304" pitchFamily="18" charset="0"/>
              </a:rPr>
              <a:t>  It is uncrossed tract from the lateral vestibular nucleus to the spinal cord. It is important for maintaining the equilibrium of the posture.</a:t>
            </a:r>
            <a:endParaRPr lang="en-US" sz="1600" dirty="0">
              <a:latin typeface="Times New Roman" panose="02020603050405020304" pitchFamily="18" charset="0"/>
              <a:ea typeface="Times New Roman" panose="02020603050405020304" pitchFamily="18" charset="0"/>
            </a:endParaRPr>
          </a:p>
          <a:p>
            <a:pPr lvl="0" algn="justLow">
              <a:lnSpc>
                <a:spcPct val="150000"/>
              </a:lnSpc>
              <a:tabLst>
                <a:tab pos="685800" algn="l"/>
              </a:tabLst>
            </a:pPr>
            <a:r>
              <a:rPr lang="en-US" dirty="0">
                <a:latin typeface="Times New Roman" panose="02020603050405020304" pitchFamily="18" charset="0"/>
                <a:ea typeface="Times New Roman" panose="02020603050405020304" pitchFamily="18" charset="0"/>
              </a:rPr>
              <a:t>5- Reticulospinal tract:</a:t>
            </a:r>
            <a:endParaRPr lang="en-US" sz="1600" dirty="0">
              <a:latin typeface="Times New Roman" panose="02020603050405020304" pitchFamily="18" charset="0"/>
              <a:ea typeface="Times New Roman" panose="02020603050405020304" pitchFamily="18" charset="0"/>
            </a:endParaRPr>
          </a:p>
          <a:p>
            <a:pPr marL="457200" algn="justLow">
              <a:lnSpc>
                <a:spcPct val="150000"/>
              </a:lnSpc>
            </a:pPr>
            <a:r>
              <a:rPr lang="en-US" dirty="0">
                <a:latin typeface="Times New Roman" panose="02020603050405020304" pitchFamily="18" charset="0"/>
                <a:ea typeface="Times New Roman" panose="02020603050405020304" pitchFamily="18" charset="0"/>
              </a:rPr>
              <a:t>  They are of two types:</a:t>
            </a:r>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3405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1058</Words>
  <Application>Microsoft Office PowerPoint</Application>
  <PresentationFormat>On-screen Show (4:3)</PresentationFormat>
  <Paragraphs>56</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Mustafa Ibraheem</dc:creator>
  <cp:lastModifiedBy>DR.mustafa mohammed</cp:lastModifiedBy>
  <cp:revision>2</cp:revision>
  <dcterms:created xsi:type="dcterms:W3CDTF">2006-08-16T00:00:00Z</dcterms:created>
  <dcterms:modified xsi:type="dcterms:W3CDTF">2021-09-24T18:27:10Z</dcterms:modified>
</cp:coreProperties>
</file>