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17C040-1000-49B2-9A8E-704A5763EF10}" type="datetimeFigureOut">
              <a:rPr lang="ar-IQ" smtClean="0"/>
              <a:t>17/02/1443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B0148A-A56E-4937-8C4F-6D0FB9DC6320}" type="slidenum">
              <a:rPr lang="ar-IQ" smtClean="0"/>
              <a:t>‹#›</a:t>
            </a:fld>
            <a:endParaRPr lang="ar-IQ"/>
          </a:p>
        </p:txBody>
      </p:sp>
    </p:spTree>
    <p:extLst>
      <p:ext uri="{BB962C8B-B14F-4D97-AF65-F5344CB8AC3E}">
        <p14:creationId xmlns:p14="http://schemas.microsoft.com/office/powerpoint/2010/main" val="123452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85323"/>
          </a:xfrm>
          <a:prstGeom prst="rect">
            <a:avLst/>
          </a:prstGeom>
        </p:spPr>
        <p:txBody>
          <a:bodyPr wrap="square">
            <a:spAutoFit/>
          </a:bodyPr>
          <a:lstStyle/>
          <a:p>
            <a:pPr algn="ctr"/>
            <a:r>
              <a:rPr lang="en-US" sz="3600" b="1" dirty="0"/>
              <a:t>Spinal cord</a:t>
            </a:r>
          </a:p>
          <a:p>
            <a:pPr algn="ctr"/>
            <a:r>
              <a:rPr lang="en-US" dirty="0"/>
              <a:t> It is a tube like from the foramen magnum till L1 of the vertebral canal in adult while in children end at level of L3. At level of L1, the spinal cord ends in a cone like structure and is called conus medullaris. The pia mater end at conus medullaris forming the film </a:t>
            </a:r>
            <a:r>
              <a:rPr lang="en-US" dirty="0" err="1"/>
              <a:t>terminalae</a:t>
            </a:r>
            <a:r>
              <a:rPr lang="en-US" dirty="0"/>
              <a:t> which attached to sacrococcygeal region after passing through the sacral hiatus. Below L1, the bundle of nerve fibers is represented by the roots of the spinal nerves of the lower lumbers, sacral and coccygeal nerves. These nerve roots with film </a:t>
            </a:r>
            <a:r>
              <a:rPr lang="en-US" dirty="0" err="1"/>
              <a:t>terminalae</a:t>
            </a:r>
            <a:r>
              <a:rPr lang="en-US" dirty="0"/>
              <a:t> will form the cauda equina.</a:t>
            </a:r>
          </a:p>
          <a:p>
            <a:pPr algn="ctr"/>
            <a:endParaRPr lang="en-US" b="1" dirty="0"/>
          </a:p>
        </p:txBody>
      </p:sp>
      <p:pic>
        <p:nvPicPr>
          <p:cNvPr id="3" name="Picture 2" descr="sacrum, sacrum anatomy, dorsal surface, sacrum image, sacrum bone, anatomy">
            <a:extLst>
              <a:ext uri="{FF2B5EF4-FFF2-40B4-BE49-F238E27FC236}">
                <a16:creationId xmlns="" xmlns:a16="http://schemas.microsoft.com/office/drawing/2014/main" id="{A49E9453-3841-4856-AADA-13659EB37F83}"/>
              </a:ext>
            </a:extLst>
          </p:cNvPr>
          <p:cNvPicPr/>
          <p:nvPr/>
        </p:nvPicPr>
        <p:blipFill rotWithShape="1">
          <a:blip r:embed="rId2">
            <a:extLst>
              <a:ext uri="{28A0092B-C50C-407E-A947-70E740481C1C}">
                <a14:useLocalDpi xmlns:a14="http://schemas.microsoft.com/office/drawing/2010/main" val="0"/>
              </a:ext>
            </a:extLst>
          </a:blip>
          <a:srcRect l="1763" t="1906" r="2226" b="15076"/>
          <a:stretch/>
        </p:blipFill>
        <p:spPr bwMode="auto">
          <a:xfrm>
            <a:off x="1691680" y="2348880"/>
            <a:ext cx="5265420" cy="4209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74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56FFC2E-2F30-48C6-A273-C71D992272F0}"/>
              </a:ext>
            </a:extLst>
          </p:cNvPr>
          <p:cNvSpPr/>
          <p:nvPr/>
        </p:nvSpPr>
        <p:spPr>
          <a:xfrm>
            <a:off x="0" y="-171400"/>
            <a:ext cx="9144000" cy="1289071"/>
          </a:xfrm>
          <a:prstGeom prst="rect">
            <a:avLst/>
          </a:prstGeom>
        </p:spPr>
        <p:txBody>
          <a:bodyPr wrap="square">
            <a:spAutoFit/>
          </a:bodyPr>
          <a:lstStyle/>
          <a:p>
            <a:pPr algn="justLow">
              <a:lnSpc>
                <a:spcPct val="150000"/>
              </a:lnSpc>
            </a:pPr>
            <a:r>
              <a:rPr lang="en-US" dirty="0">
                <a:latin typeface="Times New Roman" panose="02020603050405020304" pitchFamily="18" charset="0"/>
                <a:ea typeface="Times New Roman" panose="02020603050405020304" pitchFamily="18" charset="0"/>
              </a:rPr>
              <a:t>■ Lumber puncture is performed below L1. The dura and arachnoid mater end at the level of second sacral vertebra. The subarachnoid space caudal to the conus medullaris is known as lumbar cistern.</a:t>
            </a:r>
            <a:endParaRPr lang="en-US" sz="1600" dirty="0">
              <a:effectLst/>
              <a:latin typeface="Times New Roman" panose="02020603050405020304" pitchFamily="18" charset="0"/>
              <a:ea typeface="Times New Roman" panose="02020603050405020304" pitchFamily="18" charset="0"/>
            </a:endParaRPr>
          </a:p>
        </p:txBody>
      </p:sp>
      <p:pic>
        <p:nvPicPr>
          <p:cNvPr id="4" name="Picture 3" descr="Lumbar Puncture | Critical Care | AccessAnesthesiology | McGraw ...">
            <a:extLst>
              <a:ext uri="{FF2B5EF4-FFF2-40B4-BE49-F238E27FC236}">
                <a16:creationId xmlns="" xmlns:a16="http://schemas.microsoft.com/office/drawing/2014/main" id="{7C911F3C-7D96-4B06-9093-5D46D73F01BA}"/>
              </a:ext>
            </a:extLst>
          </p:cNvPr>
          <p:cNvPicPr/>
          <p:nvPr/>
        </p:nvPicPr>
        <p:blipFill rotWithShape="1">
          <a:blip r:embed="rId2">
            <a:extLst>
              <a:ext uri="{28A0092B-C50C-407E-A947-70E740481C1C}">
                <a14:useLocalDpi xmlns:a14="http://schemas.microsoft.com/office/drawing/2010/main" val="0"/>
              </a:ext>
            </a:extLst>
          </a:blip>
          <a:srcRect b="10074"/>
          <a:stretch/>
        </p:blipFill>
        <p:spPr bwMode="auto">
          <a:xfrm>
            <a:off x="179512" y="1268760"/>
            <a:ext cx="4392488" cy="5589240"/>
          </a:xfrm>
          <a:prstGeom prst="rect">
            <a:avLst/>
          </a:prstGeom>
          <a:noFill/>
          <a:ln>
            <a:noFill/>
          </a:ln>
          <a:extLst>
            <a:ext uri="{53640926-AAD7-44D8-BBD7-CCE9431645EC}">
              <a14:shadowObscured xmlns:a14="http://schemas.microsoft.com/office/drawing/2010/main"/>
            </a:ext>
          </a:extLst>
        </p:spPr>
      </p:pic>
      <p:pic>
        <p:nvPicPr>
          <p:cNvPr id="5" name="Picture 4" descr="Common Neurologic Tests | SpringerLink">
            <a:extLst>
              <a:ext uri="{FF2B5EF4-FFF2-40B4-BE49-F238E27FC236}">
                <a16:creationId xmlns="" xmlns:a16="http://schemas.microsoft.com/office/drawing/2014/main" id="{508E9B62-C3D3-4EA1-8E5B-292878C193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51513" y="1268760"/>
            <a:ext cx="4392487" cy="5472608"/>
          </a:xfrm>
          <a:prstGeom prst="rect">
            <a:avLst/>
          </a:prstGeom>
          <a:noFill/>
          <a:ln>
            <a:noFill/>
          </a:ln>
        </p:spPr>
      </p:pic>
    </p:spTree>
    <p:extLst>
      <p:ext uri="{BB962C8B-B14F-4D97-AF65-F5344CB8AC3E}">
        <p14:creationId xmlns:p14="http://schemas.microsoft.com/office/powerpoint/2010/main" val="291605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C5C8551-156F-4E87-9C27-EADF3DA54D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4464496" cy="6741368"/>
          </a:xfrm>
          <a:prstGeom prst="rect">
            <a:avLst/>
          </a:prstGeom>
          <a:noFill/>
          <a:ln>
            <a:noFill/>
          </a:ln>
        </p:spPr>
      </p:pic>
      <p:pic>
        <p:nvPicPr>
          <p:cNvPr id="4" name="Picture 3">
            <a:extLst>
              <a:ext uri="{FF2B5EF4-FFF2-40B4-BE49-F238E27FC236}">
                <a16:creationId xmlns="" xmlns:a16="http://schemas.microsoft.com/office/drawing/2014/main" id="{05465A01-E4B0-476F-ADD2-39F9D912F5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6632"/>
            <a:ext cx="4176464" cy="6624736"/>
          </a:xfrm>
          <a:prstGeom prst="rect">
            <a:avLst/>
          </a:prstGeom>
          <a:noFill/>
          <a:ln>
            <a:noFill/>
          </a:ln>
        </p:spPr>
      </p:pic>
    </p:spTree>
    <p:extLst>
      <p:ext uri="{BB962C8B-B14F-4D97-AF65-F5344CB8AC3E}">
        <p14:creationId xmlns:p14="http://schemas.microsoft.com/office/powerpoint/2010/main" val="325263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016CC2B-9926-4A84-B849-85C8B2424A7D}"/>
              </a:ext>
            </a:extLst>
          </p:cNvPr>
          <p:cNvSpPr/>
          <p:nvPr/>
        </p:nvSpPr>
        <p:spPr>
          <a:xfrm>
            <a:off x="0" y="0"/>
            <a:ext cx="9144000" cy="2120068"/>
          </a:xfrm>
          <a:prstGeom prst="rect">
            <a:avLst/>
          </a:prstGeom>
        </p:spPr>
        <p:txBody>
          <a:bodyPr wrap="square">
            <a:spAutoFit/>
          </a:bodyPr>
          <a:lstStyle/>
          <a:p>
            <a:pPr indent="457200" algn="justLow">
              <a:lnSpc>
                <a:spcPct val="150000"/>
              </a:lnSpc>
            </a:pPr>
            <a:r>
              <a:rPr lang="en-US" dirty="0">
                <a:latin typeface="Times New Roman" panose="02020603050405020304" pitchFamily="18" charset="0"/>
                <a:ea typeface="Times New Roman" panose="02020603050405020304" pitchFamily="18" charset="0"/>
              </a:rPr>
              <a:t>The spinal cord is formed of thirty-one segments, eight segments in cervical region, twelve segments in the thoracic region, five in lumber region, five in sacral region and one in coccygeal region. Above C</a:t>
            </a:r>
            <a:r>
              <a:rPr lang="en-US" baseline="-25000" dirty="0">
                <a:latin typeface="Times New Roman" panose="02020603050405020304" pitchFamily="18" charset="0"/>
                <a:ea typeface="Times New Roman" panose="02020603050405020304" pitchFamily="18" charset="0"/>
              </a:rPr>
              <a:t>8</a:t>
            </a:r>
            <a:r>
              <a:rPr lang="en-US" dirty="0">
                <a:latin typeface="Times New Roman" panose="02020603050405020304" pitchFamily="18" charset="0"/>
                <a:ea typeface="Times New Roman" panose="02020603050405020304" pitchFamily="18" charset="0"/>
              </a:rPr>
              <a:t> spinal segment, the spinal nerves emerge from above the corresponding vertebra. While below C</a:t>
            </a:r>
            <a:r>
              <a:rPr lang="en-US" baseline="-25000" dirty="0">
                <a:latin typeface="Times New Roman" panose="02020603050405020304" pitchFamily="18" charset="0"/>
                <a:ea typeface="Times New Roman" panose="02020603050405020304" pitchFamily="18" charset="0"/>
              </a:rPr>
              <a:t>8 </a:t>
            </a:r>
            <a:r>
              <a:rPr lang="en-US" dirty="0">
                <a:latin typeface="Times New Roman" panose="02020603050405020304" pitchFamily="18" charset="0"/>
                <a:ea typeface="Times New Roman" panose="02020603050405020304" pitchFamily="18" charset="0"/>
              </a:rPr>
              <a:t>spinal segment, the spinal nerves emerge from below the corresponding vertebra. </a:t>
            </a:r>
            <a:r>
              <a:rPr lang="en-US" baseline="-250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pic>
        <p:nvPicPr>
          <p:cNvPr id="4" name="Picture 3" descr="Real Spinal Cord The spinal cord still">
            <a:extLst>
              <a:ext uri="{FF2B5EF4-FFF2-40B4-BE49-F238E27FC236}">
                <a16:creationId xmlns="" xmlns:a16="http://schemas.microsoft.com/office/drawing/2014/main" id="{947C8330-8125-4045-8375-F30A90AAD0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18" y="2120068"/>
            <a:ext cx="3495675" cy="4737932"/>
          </a:xfrm>
          <a:prstGeom prst="rect">
            <a:avLst/>
          </a:prstGeom>
          <a:noFill/>
          <a:ln>
            <a:noFill/>
          </a:ln>
        </p:spPr>
      </p:pic>
      <p:pic>
        <p:nvPicPr>
          <p:cNvPr id="5" name="Picture 4">
            <a:extLst>
              <a:ext uri="{FF2B5EF4-FFF2-40B4-BE49-F238E27FC236}">
                <a16:creationId xmlns="" xmlns:a16="http://schemas.microsoft.com/office/drawing/2014/main" id="{D8552EBD-E5F0-446E-97A3-05061966E9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5675" y="1651570"/>
            <a:ext cx="5630207" cy="3721646"/>
          </a:xfrm>
          <a:prstGeom prst="rect">
            <a:avLst/>
          </a:prstGeom>
          <a:noFill/>
          <a:ln>
            <a:noFill/>
          </a:ln>
        </p:spPr>
      </p:pic>
      <p:sp>
        <p:nvSpPr>
          <p:cNvPr id="6" name="Rectangle 5">
            <a:extLst>
              <a:ext uri="{FF2B5EF4-FFF2-40B4-BE49-F238E27FC236}">
                <a16:creationId xmlns="" xmlns:a16="http://schemas.microsoft.com/office/drawing/2014/main" id="{C29F4769-6235-411F-A48F-B063772A3383}"/>
              </a:ext>
            </a:extLst>
          </p:cNvPr>
          <p:cNvSpPr/>
          <p:nvPr/>
        </p:nvSpPr>
        <p:spPr>
          <a:xfrm>
            <a:off x="3477557" y="5546583"/>
            <a:ext cx="5648325" cy="1289071"/>
          </a:xfrm>
          <a:prstGeom prst="rect">
            <a:avLst/>
          </a:prstGeom>
        </p:spPr>
        <p:txBody>
          <a:bodyPr wrap="square">
            <a:spAutoFit/>
          </a:bodyPr>
          <a:lstStyle/>
          <a:p>
            <a:pPr indent="457200" algn="justLow">
              <a:lnSpc>
                <a:spcPct val="150000"/>
              </a:lnSpc>
            </a:pPr>
            <a:r>
              <a:rPr lang="en-US" dirty="0">
                <a:latin typeface="Times New Roman" panose="02020603050405020304" pitchFamily="18" charset="0"/>
                <a:ea typeface="Times New Roman" panose="02020603050405020304" pitchFamily="18" charset="0"/>
              </a:rPr>
              <a:t>The spinal cord has cervical enlargement (from C4-T1) for brachial plexus, other swelling at (L2-S3) for lumbosacral plexus.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64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28302F-A318-40C8-B762-3C58CC1F2E63}"/>
              </a:ext>
            </a:extLst>
          </p:cNvPr>
          <p:cNvPicPr>
            <a:picLocks noChangeAspect="1"/>
          </p:cNvPicPr>
          <p:nvPr/>
        </p:nvPicPr>
        <p:blipFill rotWithShape="1">
          <a:blip r:embed="rId2"/>
          <a:srcRect l="-1" r="6851"/>
          <a:stretch/>
        </p:blipFill>
        <p:spPr>
          <a:xfrm rot="10800000">
            <a:off x="2771799" y="0"/>
            <a:ext cx="3916044" cy="6858000"/>
          </a:xfrm>
          <a:prstGeom prst="rect">
            <a:avLst/>
          </a:prstGeom>
        </p:spPr>
      </p:pic>
    </p:spTree>
    <p:extLst>
      <p:ext uri="{BB962C8B-B14F-4D97-AF65-F5344CB8AC3E}">
        <p14:creationId xmlns:p14="http://schemas.microsoft.com/office/powerpoint/2010/main" val="390272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AFDFB9A-FC94-4AD2-BCCF-E0012030B088}"/>
              </a:ext>
            </a:extLst>
          </p:cNvPr>
          <p:cNvSpPr/>
          <p:nvPr/>
        </p:nvSpPr>
        <p:spPr>
          <a:xfrm>
            <a:off x="0" y="0"/>
            <a:ext cx="9144000"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The pia mater forms an extension to dura mater to form the denticulate ligaments.</a:t>
            </a:r>
            <a:endParaRPr lang="en-US" dirty="0"/>
          </a:p>
        </p:txBody>
      </p:sp>
      <p:pic>
        <p:nvPicPr>
          <p:cNvPr id="3" name="Picture 2" descr="15 The structure of the central nervous system | Pocket Dentistry">
            <a:extLst>
              <a:ext uri="{FF2B5EF4-FFF2-40B4-BE49-F238E27FC236}">
                <a16:creationId xmlns="" xmlns:a16="http://schemas.microsoft.com/office/drawing/2014/main" id="{E0C0A2FB-BAD8-48F7-802D-BE53FA3EBC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35" y="668655"/>
            <a:ext cx="4360545" cy="4615815"/>
          </a:xfrm>
          <a:prstGeom prst="rect">
            <a:avLst/>
          </a:prstGeom>
          <a:noFill/>
          <a:ln>
            <a:noFill/>
          </a:ln>
        </p:spPr>
      </p:pic>
      <p:pic>
        <p:nvPicPr>
          <p:cNvPr id="4" name="Picture 3">
            <a:extLst>
              <a:ext uri="{FF2B5EF4-FFF2-40B4-BE49-F238E27FC236}">
                <a16:creationId xmlns="" xmlns:a16="http://schemas.microsoft.com/office/drawing/2014/main" id="{32545A9C-CC5E-4AE2-BF2A-7A004D14A8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86067" y="668655"/>
            <a:ext cx="4170045" cy="4615815"/>
          </a:xfrm>
          <a:prstGeom prst="rect">
            <a:avLst/>
          </a:prstGeom>
          <a:noFill/>
          <a:ln>
            <a:noFill/>
          </a:ln>
        </p:spPr>
      </p:pic>
    </p:spTree>
    <p:extLst>
      <p:ext uri="{BB962C8B-B14F-4D97-AF65-F5344CB8AC3E}">
        <p14:creationId xmlns:p14="http://schemas.microsoft.com/office/powerpoint/2010/main" val="32357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24C8B35-56CC-4143-97FB-34E1E9546932}"/>
              </a:ext>
            </a:extLst>
          </p:cNvPr>
          <p:cNvSpPr/>
          <p:nvPr/>
        </p:nvSpPr>
        <p:spPr>
          <a:xfrm>
            <a:off x="0" y="0"/>
            <a:ext cx="9144000" cy="873572"/>
          </a:xfrm>
          <a:prstGeom prst="rect">
            <a:avLst/>
          </a:prstGeom>
        </p:spPr>
        <p:txBody>
          <a:bodyPr wrap="square">
            <a:spAutoFit/>
          </a:bodyPr>
          <a:lstStyle/>
          <a:p>
            <a:pPr indent="457200" algn="justLow">
              <a:lnSpc>
                <a:spcPct val="150000"/>
              </a:lnSpc>
            </a:pPr>
            <a:r>
              <a:rPr lang="en-US" b="1" u="sng" dirty="0">
                <a:latin typeface="Times New Roman" panose="02020603050405020304" pitchFamily="18" charset="0"/>
                <a:ea typeface="Times New Roman" panose="02020603050405020304" pitchFamily="18" charset="0"/>
              </a:rPr>
              <a:t>The gray matter</a:t>
            </a:r>
            <a:r>
              <a:rPr lang="en-US" dirty="0">
                <a:latin typeface="Times New Roman" panose="02020603050405020304" pitchFamily="18" charset="0"/>
                <a:ea typeface="Times New Roman" panose="02020603050405020304" pitchFamily="18" charset="0"/>
              </a:rPr>
              <a:t> of the spinal cord is similar to butter fly, has two dorsal or posterior horns, intermediate horn and two anterior or ventral horns.</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72A56E75-1A7D-4533-A419-F52699AFAB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3" y="867427"/>
            <a:ext cx="4746779" cy="4126815"/>
          </a:xfrm>
          <a:prstGeom prst="rect">
            <a:avLst/>
          </a:prstGeom>
          <a:noFill/>
          <a:ln>
            <a:noFill/>
          </a:ln>
        </p:spPr>
      </p:pic>
      <p:sp>
        <p:nvSpPr>
          <p:cNvPr id="4" name="Rectangle 3">
            <a:extLst>
              <a:ext uri="{FF2B5EF4-FFF2-40B4-BE49-F238E27FC236}">
                <a16:creationId xmlns="" xmlns:a16="http://schemas.microsoft.com/office/drawing/2014/main" id="{68BE6496-6EFE-452C-B2E2-D1A5B00BFD3F}"/>
              </a:ext>
            </a:extLst>
          </p:cNvPr>
          <p:cNvSpPr/>
          <p:nvPr/>
        </p:nvSpPr>
        <p:spPr>
          <a:xfrm>
            <a:off x="-30763" y="4994242"/>
            <a:ext cx="9144000" cy="1346331"/>
          </a:xfrm>
          <a:prstGeom prst="rect">
            <a:avLst/>
          </a:prstGeom>
        </p:spPr>
        <p:txBody>
          <a:bodyPr wrap="square">
            <a:spAutoFit/>
          </a:bodyPr>
          <a:lstStyle/>
          <a:p>
            <a:pPr indent="457200" algn="justLow">
              <a:lnSpc>
                <a:spcPct val="150000"/>
              </a:lnSpc>
            </a:pPr>
            <a:r>
              <a:rPr lang="en-US" sz="1400" b="1" dirty="0">
                <a:latin typeface="Times New Roman" panose="02020603050405020304" pitchFamily="18" charset="0"/>
                <a:ea typeface="Times New Roman" panose="02020603050405020304" pitchFamily="18" charset="0"/>
              </a:rPr>
              <a:t>Anterior horn: </a:t>
            </a:r>
            <a:r>
              <a:rPr lang="en-US" sz="1400" dirty="0">
                <a:latin typeface="Times New Roman" panose="02020603050405020304" pitchFamily="18" charset="0"/>
                <a:ea typeface="Times New Roman" panose="02020603050405020304" pitchFamily="18" charset="0"/>
              </a:rPr>
              <a:t>It has a motor function and it is composed of two groups of cell bodies or neurons: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228600" algn="l"/>
              </a:tabLst>
            </a:pPr>
            <a:r>
              <a:rPr lang="en-US" sz="1400" dirty="0">
                <a:latin typeface="Times New Roman" panose="02020603050405020304" pitchFamily="18" charset="0"/>
                <a:ea typeface="Times New Roman" panose="02020603050405020304" pitchFamily="18" charset="0"/>
              </a:rPr>
              <a:t>Alpha motor neurons (the highest number).</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228600" algn="l"/>
              </a:tabLst>
            </a:pPr>
            <a:r>
              <a:rPr lang="en-US" sz="1400" dirty="0">
                <a:latin typeface="Times New Roman" panose="02020603050405020304" pitchFamily="18" charset="0"/>
                <a:ea typeface="Times New Roman" panose="02020603050405020304" pitchFamily="18" charset="0"/>
              </a:rPr>
              <a:t>Gamma motor neurons.</a:t>
            </a:r>
            <a:endParaRPr lang="en-US" sz="1200" dirty="0">
              <a:latin typeface="Times New Roman" panose="02020603050405020304" pitchFamily="18" charset="0"/>
              <a:ea typeface="Times New Roman" panose="02020603050405020304" pitchFamily="18" charset="0"/>
            </a:endParaRPr>
          </a:p>
          <a:p>
            <a:pPr algn="justLow">
              <a:lnSpc>
                <a:spcPct val="150000"/>
              </a:lnSpc>
            </a:pPr>
            <a:r>
              <a:rPr lang="en-US" sz="1400" dirty="0">
                <a:latin typeface="Times New Roman" panose="02020603050405020304" pitchFamily="18" charset="0"/>
                <a:ea typeface="Times New Roman" panose="02020603050405020304" pitchFamily="18" charset="0"/>
              </a:rPr>
              <a:t>■ Polio virus that cause poliomyelitis affect alpha motor neurons causing paralysis.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948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3</cp:revision>
  <dcterms:created xsi:type="dcterms:W3CDTF">2006-08-16T00:00:00Z</dcterms:created>
  <dcterms:modified xsi:type="dcterms:W3CDTF">2021-09-24T18:27:55Z</dcterms:modified>
</cp:coreProperties>
</file>