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98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996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5C78CB-16DC-41B5-9494-F0EDCACA4F32}"/>
              </a:ext>
            </a:extLst>
          </p:cNvPr>
          <p:cNvSpPr/>
          <p:nvPr/>
        </p:nvSpPr>
        <p:spPr>
          <a:xfrm>
            <a:off x="179512" y="2784465"/>
            <a:ext cx="8964488" cy="873572"/>
          </a:xfrm>
          <a:prstGeom prst="rect">
            <a:avLst/>
          </a:prstGeom>
        </p:spPr>
        <p:txBody>
          <a:bodyPr wrap="square">
            <a:spAutoFit/>
          </a:bodyPr>
          <a:lstStyle/>
          <a:p>
            <a:pPr algn="justLow">
              <a:lnSpc>
                <a:spcPct val="150000"/>
              </a:lnSpc>
            </a:pPr>
            <a:r>
              <a:rPr lang="en-US" b="1" u="sng" dirty="0">
                <a:latin typeface="Times New Roman" panose="02020603050405020304" pitchFamily="18" charset="0"/>
                <a:ea typeface="Times New Roman" panose="02020603050405020304" pitchFamily="18" charset="0"/>
              </a:rPr>
              <a:t>II</a:t>
            </a:r>
            <a:r>
              <a:rPr lang="en-US" dirty="0">
                <a:latin typeface="Times New Roman" panose="02020603050405020304" pitchFamily="18" charset="0"/>
                <a:ea typeface="Times New Roman" panose="02020603050405020304" pitchFamily="18" charset="0"/>
              </a:rPr>
              <a:t>- The venous drainage of the brain:</a:t>
            </a:r>
            <a:endParaRPr lang="en-US" sz="1600" dirty="0">
              <a:latin typeface="Times New Roman" panose="02020603050405020304" pitchFamily="18" charset="0"/>
              <a:ea typeface="Times New Roman" panose="02020603050405020304" pitchFamily="18" charset="0"/>
            </a:endParaRPr>
          </a:p>
          <a:p>
            <a:pPr algn="justLow">
              <a:lnSpc>
                <a:spcPct val="150000"/>
              </a:lnSpc>
            </a:pPr>
            <a:r>
              <a:rPr lang="en-US" dirty="0">
                <a:latin typeface="Times New Roman" panose="02020603050405020304" pitchFamily="18" charset="0"/>
                <a:ea typeface="Times New Roman" panose="02020603050405020304" pitchFamily="18" charset="0"/>
              </a:rPr>
              <a:t>  All veins of the brain will drain into the intracranial venous sinuses.</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670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3FC0272-53C9-4D9D-8348-6C226EA5E930}"/>
              </a:ext>
            </a:extLst>
          </p:cNvPr>
          <p:cNvSpPr/>
          <p:nvPr/>
        </p:nvSpPr>
        <p:spPr>
          <a:xfrm>
            <a:off x="251520" y="908720"/>
            <a:ext cx="9001000" cy="923330"/>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 It supplies the whole medial surface of the cerebral hemisphere above the corpus callosum as far back as the parieto-occipital sulcus. It extends over the superior border to meet the area which is supplied by the middle cerebral artery.</a:t>
            </a:r>
            <a:endParaRPr lang="en-US" dirty="0"/>
          </a:p>
        </p:txBody>
      </p:sp>
      <p:sp>
        <p:nvSpPr>
          <p:cNvPr id="3" name="Rectangle 2">
            <a:extLst>
              <a:ext uri="{FF2B5EF4-FFF2-40B4-BE49-F238E27FC236}">
                <a16:creationId xmlns:a16="http://schemas.microsoft.com/office/drawing/2014/main" xmlns="" id="{A3710E6F-9DEF-404B-869D-F3DE792BA1EA}"/>
              </a:ext>
            </a:extLst>
          </p:cNvPr>
          <p:cNvSpPr/>
          <p:nvPr/>
        </p:nvSpPr>
        <p:spPr>
          <a:xfrm>
            <a:off x="251520" y="116632"/>
            <a:ext cx="8784976" cy="458074"/>
          </a:xfrm>
          <a:prstGeom prst="rect">
            <a:avLst/>
          </a:prstGeom>
        </p:spPr>
        <p:txBody>
          <a:bodyPr wrap="square">
            <a:spAutoFit/>
          </a:bodyPr>
          <a:lstStyle/>
          <a:p>
            <a:pPr marL="342900" lvl="0" indent="-342900" algn="justLow">
              <a:lnSpc>
                <a:spcPct val="150000"/>
              </a:lnSpc>
              <a:buFont typeface="+mj-lt"/>
              <a:buAutoNum type="arabicPeriod"/>
              <a:tabLst>
                <a:tab pos="-228600" algn="l"/>
              </a:tabLst>
            </a:pPr>
            <a:r>
              <a:rPr lang="en-US" dirty="0">
                <a:latin typeface="Times New Roman" panose="02020603050405020304" pitchFamily="18" charset="0"/>
                <a:ea typeface="Times New Roman" panose="02020603050405020304" pitchFamily="18" charset="0"/>
              </a:rPr>
              <a:t>The cortical domain of the anterior cerebral artery:</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5916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53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35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1359D3D-6AE4-4CD2-8CFC-530BD13CA285}"/>
              </a:ext>
            </a:extLst>
          </p:cNvPr>
          <p:cNvSpPr/>
          <p:nvPr/>
        </p:nvSpPr>
        <p:spPr>
          <a:xfrm>
            <a:off x="179512" y="83725"/>
            <a:ext cx="8964488" cy="4197559"/>
          </a:xfrm>
          <a:prstGeom prst="rect">
            <a:avLst/>
          </a:prstGeom>
        </p:spPr>
        <p:txBody>
          <a:bodyPr wrap="square">
            <a:spAutoFit/>
          </a:bodyPr>
          <a:lstStyle/>
          <a:p>
            <a:pPr algn="justLow">
              <a:lnSpc>
                <a:spcPct val="150000"/>
              </a:lnSpc>
            </a:pPr>
            <a:r>
              <a:rPr lang="en-US" b="1" u="sng" dirty="0">
                <a:latin typeface="Times New Roman" panose="02020603050405020304" pitchFamily="18" charset="0"/>
                <a:ea typeface="Times New Roman" panose="02020603050405020304" pitchFamily="18" charset="0"/>
              </a:rPr>
              <a:t>The central arteries:</a:t>
            </a:r>
            <a:endParaRPr lang="en-US" sz="1600" dirty="0">
              <a:latin typeface="Times New Roman" panose="02020603050405020304" pitchFamily="18" charset="0"/>
              <a:ea typeface="Times New Roman" panose="02020603050405020304" pitchFamily="18" charset="0"/>
            </a:endParaRPr>
          </a:p>
          <a:p>
            <a:pPr algn="justLow">
              <a:lnSpc>
                <a:spcPct val="150000"/>
              </a:lnSpc>
            </a:pPr>
            <a:r>
              <a:rPr lang="en-US" dirty="0">
                <a:latin typeface="Times New Roman" panose="02020603050405020304" pitchFamily="18" charset="0"/>
                <a:ea typeface="Times New Roman" panose="02020603050405020304" pitchFamily="18" charset="0"/>
              </a:rPr>
              <a:t>  The inside parts of the cerebrum are supplied by the central arteries which are arising from the component of the circle of Willis. The insult to these central arteries can lead to intracerebral hemorrhage.</a:t>
            </a:r>
            <a:endParaRPr lang="en-US" sz="1600" dirty="0">
              <a:latin typeface="Times New Roman" panose="02020603050405020304" pitchFamily="18" charset="0"/>
              <a:ea typeface="Times New Roman" panose="02020603050405020304" pitchFamily="18" charset="0"/>
            </a:endParaRPr>
          </a:p>
          <a:p>
            <a:pPr algn="justLow">
              <a:lnSpc>
                <a:spcPct val="150000"/>
              </a:lnSpc>
            </a:pPr>
            <a:r>
              <a:rPr lang="en-US" dirty="0">
                <a:latin typeface="Times New Roman" panose="02020603050405020304" pitchFamily="18" charset="0"/>
                <a:ea typeface="Times New Roman" panose="02020603050405020304" pitchFamily="18" charset="0"/>
              </a:rPr>
              <a:t>  They are mainly of two groups:</a:t>
            </a:r>
            <a:endParaRPr lang="en-US" sz="1600" dirty="0">
              <a:latin typeface="Times New Roman" panose="02020603050405020304" pitchFamily="18" charset="0"/>
              <a:ea typeface="Times New Roman" panose="02020603050405020304" pitchFamily="18" charset="0"/>
            </a:endParaRPr>
          </a:p>
          <a:p>
            <a:pPr algn="justLow">
              <a:lnSpc>
                <a:spcPct val="150000"/>
              </a:lnSpc>
            </a:pPr>
            <a:r>
              <a:rPr lang="en-US" dirty="0">
                <a:latin typeface="Times New Roman" panose="02020603050405020304" pitchFamily="18" charset="0"/>
                <a:ea typeface="Times New Roman" panose="02020603050405020304" pitchFamily="18" charset="0"/>
              </a:rPr>
              <a:t>1- The anterior group of the central arteries is coming from the anterior cerebral artery, anterior communicating artery, and the middle cerebral artery which gives the major central arteries of the anterior group. </a:t>
            </a:r>
            <a:endParaRPr lang="en-US" sz="1600" dirty="0">
              <a:latin typeface="Times New Roman" panose="02020603050405020304" pitchFamily="18" charset="0"/>
              <a:ea typeface="Times New Roman" panose="02020603050405020304" pitchFamily="18" charset="0"/>
            </a:endParaRPr>
          </a:p>
          <a:p>
            <a:pPr algn="justLow">
              <a:lnSpc>
                <a:spcPct val="150000"/>
              </a:lnSpc>
            </a:pPr>
            <a:r>
              <a:rPr lang="en-US" dirty="0">
                <a:latin typeface="Times New Roman" panose="02020603050405020304" pitchFamily="18" charset="0"/>
                <a:ea typeface="Times New Roman" panose="02020603050405020304" pitchFamily="18" charset="0"/>
              </a:rPr>
              <a:t>   This anterior group of the central arteries will enter to inside of the cerebrum through the anterior perforated substances which are present on each side of the optic chiasm.</a:t>
            </a:r>
            <a:endParaRPr lang="en-US" sz="16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B2AF1E51-E503-44CE-8251-99C43358B6D2}"/>
              </a:ext>
            </a:extLst>
          </p:cNvPr>
          <p:cNvSpPr/>
          <p:nvPr/>
        </p:nvSpPr>
        <p:spPr>
          <a:xfrm>
            <a:off x="0" y="4149080"/>
            <a:ext cx="9144000" cy="1289071"/>
          </a:xfrm>
          <a:prstGeom prst="rect">
            <a:avLst/>
          </a:prstGeom>
        </p:spPr>
        <p:txBody>
          <a:bodyPr wrap="square">
            <a:spAutoFit/>
          </a:bodyPr>
          <a:lstStyle/>
          <a:p>
            <a:pPr lvl="0" algn="ctr">
              <a:lnSpc>
                <a:spcPct val="150000"/>
              </a:lnSpc>
              <a:tabLst>
                <a:tab pos="-228600" algn="l"/>
              </a:tabLst>
            </a:pPr>
            <a:r>
              <a:rPr lang="en-US" dirty="0">
                <a:latin typeface="Times New Roman" panose="02020603050405020304" pitchFamily="18" charset="0"/>
                <a:ea typeface="Times New Roman" panose="02020603050405020304" pitchFamily="18" charset="0"/>
              </a:rPr>
              <a:t>2. The posterior group of the central arteries is coming from the posterior communicating artery and the posterior cerebral arteries. They enter to inside of the cerebrum through the posterior perforated substance which is present in the interpeduncular fossa.</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2018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8910AFE-CB8C-446E-A3B0-262744C10441}"/>
              </a:ext>
            </a:extLst>
          </p:cNvPr>
          <p:cNvPicPr/>
          <p:nvPr/>
        </p:nvPicPr>
        <p:blipFill>
          <a:blip r:embed="rId2"/>
          <a:stretch>
            <a:fillRect/>
          </a:stretch>
        </p:blipFill>
        <p:spPr>
          <a:xfrm>
            <a:off x="0" y="0"/>
            <a:ext cx="9144000" cy="7101408"/>
          </a:xfrm>
          <a:prstGeom prst="rect">
            <a:avLst/>
          </a:prstGeom>
        </p:spPr>
      </p:pic>
    </p:spTree>
    <p:extLst>
      <p:ext uri="{BB962C8B-B14F-4D97-AF65-F5344CB8AC3E}">
        <p14:creationId xmlns:p14="http://schemas.microsoft.com/office/powerpoint/2010/main" val="147983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957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606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7C75532-028A-43CF-BE37-6090F7557AFD}"/>
              </a:ext>
            </a:extLst>
          </p:cNvPr>
          <p:cNvSpPr/>
          <p:nvPr/>
        </p:nvSpPr>
        <p:spPr>
          <a:xfrm>
            <a:off x="53752" y="25794"/>
            <a:ext cx="9036496" cy="2535566"/>
          </a:xfrm>
          <a:prstGeom prst="rect">
            <a:avLst/>
          </a:prstGeom>
        </p:spPr>
        <p:txBody>
          <a:bodyPr wrap="square">
            <a:spAutoFit/>
          </a:bodyPr>
          <a:lstStyle/>
          <a:p>
            <a:pPr algn="justLow">
              <a:lnSpc>
                <a:spcPct val="150000"/>
              </a:lnSpc>
            </a:pPr>
            <a:r>
              <a:rPr lang="en-US" dirty="0">
                <a:latin typeface="Times New Roman" panose="02020603050405020304" pitchFamily="18" charset="0"/>
                <a:ea typeface="Times New Roman" panose="02020603050405020304" pitchFamily="18" charset="0"/>
              </a:rPr>
              <a:t>■ The insult to the blood vessels of the C.N.S. will lead to </a:t>
            </a:r>
            <a:r>
              <a:rPr lang="en-US" dirty="0" err="1">
                <a:latin typeface="Times New Roman" panose="02020603050405020304" pitchFamily="18" charset="0"/>
                <a:ea typeface="Times New Roman" panose="02020603050405020304" pitchFamily="18" charset="0"/>
              </a:rPr>
              <a:t>cerebro</a:t>
            </a:r>
            <a:r>
              <a:rPr lang="en-US" dirty="0">
                <a:latin typeface="Times New Roman" panose="02020603050405020304" pitchFamily="18" charset="0"/>
                <a:ea typeface="Times New Roman" panose="02020603050405020304" pitchFamily="18" charset="0"/>
              </a:rPr>
              <a:t>-vascular accident (C.V.A.).</a:t>
            </a:r>
            <a:endParaRPr lang="en-US" sz="1600" dirty="0">
              <a:latin typeface="Times New Roman" panose="02020603050405020304" pitchFamily="18" charset="0"/>
              <a:ea typeface="Times New Roman" panose="02020603050405020304" pitchFamily="18" charset="0"/>
            </a:endParaRPr>
          </a:p>
          <a:p>
            <a:pPr algn="justLow">
              <a:lnSpc>
                <a:spcPct val="150000"/>
              </a:lnSpc>
            </a:pPr>
            <a:r>
              <a:rPr lang="en-US" dirty="0">
                <a:latin typeface="Times New Roman" panose="02020603050405020304" pitchFamily="18" charset="0"/>
                <a:ea typeface="Times New Roman" panose="02020603050405020304" pitchFamily="18" charset="0"/>
              </a:rPr>
              <a:t>■ The brain needs continuous arterial blood supply and if the blood supply interrupt (10) seconds will lead to loss of consciousness, and if continue till (5 ) minutes will lead to irreversible damage to C.N.S. </a:t>
            </a:r>
            <a:endParaRPr lang="en-US" sz="1600" dirty="0">
              <a:latin typeface="Times New Roman" panose="02020603050405020304" pitchFamily="18" charset="0"/>
              <a:ea typeface="Times New Roman" panose="02020603050405020304" pitchFamily="18" charset="0"/>
            </a:endParaRPr>
          </a:p>
          <a:p>
            <a:pPr algn="justLow">
              <a:lnSpc>
                <a:spcPct val="150000"/>
              </a:lnSpc>
            </a:pPr>
            <a:r>
              <a:rPr lang="en-US" dirty="0">
                <a:latin typeface="Times New Roman" panose="02020603050405020304" pitchFamily="18" charset="0"/>
                <a:ea typeface="Times New Roman" panose="02020603050405020304" pitchFamily="18" charset="0"/>
              </a:rPr>
              <a:t>■ The vertebral arteries serve the cerebellum, occipital lobes, brainstem, and parts of the thalamus. The internal carotid artery supplies the blood to the rest of the brain.</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5031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324</Words>
  <Application>Microsoft Office PowerPoint</Application>
  <PresentationFormat>On-screen Show (4:3)</PresentationFormat>
  <Paragraphs>13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Mustafa Ibraheem</dc:creator>
  <cp:lastModifiedBy>DR.mustafa mohammed</cp:lastModifiedBy>
  <cp:revision>1</cp:revision>
  <dcterms:created xsi:type="dcterms:W3CDTF">2006-08-16T00:00:00Z</dcterms:created>
  <dcterms:modified xsi:type="dcterms:W3CDTF">2021-09-24T18:18:35Z</dcterms:modified>
</cp:coreProperties>
</file>