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1B80D22-2692-4AFC-A1CC-ABB0E08DB31B}"/>
              </a:ext>
            </a:extLst>
          </p:cNvPr>
          <p:cNvSpPr/>
          <p:nvPr/>
        </p:nvSpPr>
        <p:spPr>
          <a:xfrm>
            <a:off x="179512" y="0"/>
            <a:ext cx="8964488" cy="2997231"/>
          </a:xfrm>
          <a:prstGeom prst="rect">
            <a:avLst/>
          </a:prstGeom>
        </p:spPr>
        <p:txBody>
          <a:bodyPr wrap="square">
            <a:spAutoFit/>
          </a:bodyPr>
          <a:lstStyle/>
          <a:p>
            <a:pPr marL="685800" algn="ctr">
              <a:lnSpc>
                <a:spcPct val="150000"/>
              </a:lnSpc>
            </a:pPr>
            <a:r>
              <a:rPr lang="en-US" sz="2000" b="1" u="sng" dirty="0">
                <a:latin typeface="Times New Roman" panose="02020603050405020304" pitchFamily="18" charset="0"/>
                <a:ea typeface="Times New Roman" panose="02020603050405020304" pitchFamily="18" charset="0"/>
              </a:rPr>
              <a:t>Blood supply of the C.N.S.</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b="1"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b="1" u="sng" dirty="0">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Arterial blood supply of the C.N.S.:</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The brain is supplied by two systems: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Internal carotid system (right and left).</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Vertebrobasilar system (right and left).</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These two systems are joined together by the circle of Willis.</a:t>
            </a:r>
            <a:endParaRPr lang="en-US" sz="16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 xmlns:a16="http://schemas.microsoft.com/office/drawing/2014/main" id="{50CD23FC-5206-41AF-93E4-54F91BC59E5C}"/>
              </a:ext>
            </a:extLst>
          </p:cNvPr>
          <p:cNvPicPr/>
          <p:nvPr/>
        </p:nvPicPr>
        <p:blipFill rotWithShape="1">
          <a:blip r:embed="rId2">
            <a:extLst>
              <a:ext uri="{28A0092B-C50C-407E-A947-70E740481C1C}">
                <a14:useLocalDpi xmlns:a14="http://schemas.microsoft.com/office/drawing/2010/main" val="0"/>
              </a:ext>
            </a:extLst>
          </a:blip>
          <a:srcRect l="18798" t="12454" r="22103" b="16825"/>
          <a:stretch/>
        </p:blipFill>
        <p:spPr bwMode="auto">
          <a:xfrm>
            <a:off x="3328670" y="3356992"/>
            <a:ext cx="2486660" cy="26460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201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266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4B9F84C-F470-42ED-AAD7-E1F4324AE622}"/>
              </a:ext>
            </a:extLst>
          </p:cNvPr>
          <p:cNvSpPr/>
          <p:nvPr/>
        </p:nvSpPr>
        <p:spPr>
          <a:xfrm>
            <a:off x="0" y="-99392"/>
            <a:ext cx="9144000" cy="5859553"/>
          </a:xfrm>
          <a:prstGeom prst="rect">
            <a:avLst/>
          </a:prstGeom>
        </p:spPr>
        <p:txBody>
          <a:bodyPr wrap="square">
            <a:spAutoFit/>
          </a:bodyPr>
          <a:lstStyle/>
          <a:p>
            <a:pPr algn="justLow">
              <a:lnSpc>
                <a:spcPct val="150000"/>
              </a:lnSpc>
            </a:pPr>
            <a:r>
              <a:rPr lang="en-US" b="1" u="sng" dirty="0">
                <a:latin typeface="Times New Roman" panose="02020603050405020304" pitchFamily="18" charset="0"/>
                <a:ea typeface="Times New Roman" panose="02020603050405020304" pitchFamily="18" charset="0"/>
              </a:rPr>
              <a:t>Internal carotid system:</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Internal carotid artery passes through the carotid canal and it has a bending course inside the carotid canal which is called the carotid siphon. Thus reducing both the pressure and the velocity of the blood that will pass through the thin-walled vessels of the brain. It pierces the roof of the cavernous sinus and it will give rise to its branches:</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Branches: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Ophthalmic artery.</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Posterior communicating arteries.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Hypophyseal artery (to pituitary gland).</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Anterior choroidal artery to choroid plexus.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Anterior cerebral artery.</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Middle cerebral artery.</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So the cerebrum has three main arteries → anterior cerebral artery + middle cerebral artery + posterior cerebral artery.</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58522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0"/>
            <a:ext cx="93610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098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9036496"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082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61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 xmlns:a16="http://schemas.microsoft.com/office/drawing/2014/main" id="{B4561D16-CC48-4E36-8012-9C7F82E6FBC9}"/>
              </a:ext>
            </a:extLst>
          </p:cNvPr>
          <p:cNvSpPr>
            <a:spLocks noChangeArrowheads="1"/>
          </p:cNvSpPr>
          <p:nvPr/>
        </p:nvSpPr>
        <p:spPr bwMode="auto">
          <a:xfrm>
            <a:off x="2921925" y="404664"/>
            <a:ext cx="277518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Circle of Willis:</a:t>
            </a: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7" name="Picture 6" descr="Description: https://s-media-cache-ak0.pinimg.com/originals/a6/ee/fb/a6eefbed5a513409f7e4ee76e9edf58b.jpg">
            <a:extLst>
              <a:ext uri="{FF2B5EF4-FFF2-40B4-BE49-F238E27FC236}">
                <a16:creationId xmlns="" xmlns:a16="http://schemas.microsoft.com/office/drawing/2014/main" id="{C7F74C7B-FC29-4527-9073-E8F64FDD9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579" t="4044" r="13263" b="2425"/>
          <a:stretch>
            <a:fillRect/>
          </a:stretch>
        </p:blipFill>
        <p:spPr bwMode="auto">
          <a:xfrm>
            <a:off x="2699792" y="1052736"/>
            <a:ext cx="3219450" cy="2800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 xmlns:a16="http://schemas.microsoft.com/office/drawing/2014/main" id="{1CECDD36-A3C7-4D60-9556-5958AE6ECBE5}"/>
              </a:ext>
            </a:extLst>
          </p:cNvPr>
          <p:cNvSpPr>
            <a:spLocks noChangeArrowheads="1"/>
          </p:cNvSpPr>
          <p:nvPr/>
        </p:nvSpPr>
        <p:spPr bwMode="auto">
          <a:xfrm>
            <a:off x="-457200" y="3257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646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84679A0-3E4C-4A84-A66F-60F2CE034971}"/>
              </a:ext>
            </a:extLst>
          </p:cNvPr>
          <p:cNvSpPr/>
          <p:nvPr/>
        </p:nvSpPr>
        <p:spPr>
          <a:xfrm>
            <a:off x="53752" y="116632"/>
            <a:ext cx="9036496" cy="3782061"/>
          </a:xfrm>
          <a:prstGeom prst="rect">
            <a:avLst/>
          </a:prstGeom>
        </p:spPr>
        <p:txBody>
          <a:bodyPr wrap="square">
            <a:spAutoFit/>
          </a:bodyPr>
          <a:lstStyle/>
          <a:p>
            <a:pPr algn="justLow">
              <a:lnSpc>
                <a:spcPct val="150000"/>
              </a:lnSpc>
            </a:pPr>
            <a:r>
              <a:rPr lang="en-US" dirty="0">
                <a:latin typeface="Times New Roman" panose="02020603050405020304" pitchFamily="18" charset="0"/>
                <a:ea typeface="Times New Roman" panose="02020603050405020304" pitchFamily="18" charset="0"/>
              </a:rPr>
              <a:t> It is composed of:</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Anterior communicating artery, between two anterior cerebral arteries.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Anterior cerebral artery.</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Internal carotid artery and middle cerebral artery.</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Posterior communicating artery, between the posterior cerebral artery and the internal carotid artery.</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Posterior cerebral artery.</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This circle will help in controlling the balance of the blood flow in between the two systems, but it is insufficient balance. The circle is situated at the basilar part of the brain.</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61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E18BAF6-7331-4313-A37B-44DF8411E089}"/>
              </a:ext>
            </a:extLst>
          </p:cNvPr>
          <p:cNvSpPr/>
          <p:nvPr/>
        </p:nvSpPr>
        <p:spPr>
          <a:xfrm>
            <a:off x="17407" y="75587"/>
            <a:ext cx="9144000" cy="4156907"/>
          </a:xfrm>
          <a:prstGeom prst="rect">
            <a:avLst/>
          </a:prstGeom>
        </p:spPr>
        <p:txBody>
          <a:bodyPr wrap="square">
            <a:spAutoFit/>
          </a:bodyPr>
          <a:lstStyle/>
          <a:p>
            <a:pPr algn="justLow">
              <a:lnSpc>
                <a:spcPct val="150000"/>
              </a:lnSpc>
            </a:pPr>
            <a:r>
              <a:rPr lang="en-US" dirty="0">
                <a:latin typeface="Times New Roman" panose="02020603050405020304" pitchFamily="18" charset="0"/>
                <a:ea typeface="Times New Roman" panose="02020603050405020304" pitchFamily="18" charset="0"/>
              </a:rPr>
              <a:t> The circle of Willis gives </a:t>
            </a:r>
            <a:r>
              <a:rPr lang="en-US" b="1" dirty="0">
                <a:latin typeface="Times New Roman" panose="02020603050405020304" pitchFamily="18" charset="0"/>
                <a:ea typeface="Times New Roman" panose="02020603050405020304" pitchFamily="18" charset="0"/>
              </a:rPr>
              <a:t>cortical</a:t>
            </a:r>
            <a:r>
              <a:rPr lang="en-US" dirty="0">
                <a:latin typeface="Times New Roman" panose="02020603050405020304" pitchFamily="18" charset="0"/>
                <a:ea typeface="Times New Roman" panose="02020603050405020304" pitchFamily="18" charset="0"/>
              </a:rPr>
              <a:t> and </a:t>
            </a:r>
            <a:r>
              <a:rPr lang="en-US" b="1" dirty="0">
                <a:latin typeface="Times New Roman" panose="02020603050405020304" pitchFamily="18" charset="0"/>
                <a:ea typeface="Times New Roman" panose="02020603050405020304" pitchFamily="18" charset="0"/>
              </a:rPr>
              <a:t>central</a:t>
            </a:r>
            <a:r>
              <a:rPr lang="en-US" dirty="0">
                <a:latin typeface="Times New Roman" panose="02020603050405020304" pitchFamily="18" charset="0"/>
                <a:ea typeface="Times New Roman" panose="02020603050405020304" pitchFamily="18" charset="0"/>
              </a:rPr>
              <a:t> branches: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The cortical domain of the middle cerebral artery: </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The middle cerebral artery is the largest and direct branch of the internal carotid artery. It passes within the lateral sulcus.</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It supplies the lateral surface of the cerebral cortex except the periphery of about one gyrus breadth, so it supplies the contralateral part of the body with the speech and auditory areas, motor and somatosensory areas, except the leg, foot and perineum that is functionally responsible for defecation and micturition, which are supplied by the anterior cerebral artery.</a:t>
            </a:r>
            <a:r>
              <a:rPr lang="en-US" dirty="0"/>
              <a:t> In addition, it also supplies the insula.</a:t>
            </a:r>
          </a:p>
          <a:p>
            <a:pPr algn="justLow">
              <a:lnSpc>
                <a:spcPct val="150000"/>
              </a:lnSpc>
            </a:pP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213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37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963"/>
          <a:stretch/>
        </p:blipFill>
        <p:spPr bwMode="auto">
          <a:xfrm>
            <a:off x="0" y="0"/>
            <a:ext cx="9144000" cy="6858000"/>
          </a:xfrm>
          <a:prstGeom prst="rect">
            <a:avLst/>
          </a:prstGeom>
          <a:solidFill>
            <a:schemeClr val="accent1">
              <a:alpha val="20000"/>
            </a:schemeClr>
          </a:solidFill>
          <a:ln>
            <a:noFill/>
          </a:ln>
          <a:effectLst/>
        </p:spPr>
      </p:pic>
    </p:spTree>
    <p:extLst>
      <p:ext uri="{BB962C8B-B14F-4D97-AF65-F5344CB8AC3E}">
        <p14:creationId xmlns:p14="http://schemas.microsoft.com/office/powerpoint/2010/main" val="2089154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0"/>
            <a:ext cx="66247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11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7094834-E980-49BB-9427-68940EED8178}"/>
              </a:ext>
            </a:extLst>
          </p:cNvPr>
          <p:cNvSpPr/>
          <p:nvPr/>
        </p:nvSpPr>
        <p:spPr>
          <a:xfrm>
            <a:off x="89756" y="0"/>
            <a:ext cx="8964488" cy="2951064"/>
          </a:xfrm>
          <a:prstGeom prst="rect">
            <a:avLst/>
          </a:prstGeom>
        </p:spPr>
        <p:txBody>
          <a:bodyPr wrap="square">
            <a:spAutoFit/>
          </a:bodyPr>
          <a:lstStyle/>
          <a:p>
            <a:pPr algn="justLow">
              <a:lnSpc>
                <a:spcPct val="150000"/>
              </a:lnSpc>
            </a:pPr>
            <a:r>
              <a:rPr lang="en-US" b="1" u="sng" dirty="0">
                <a:latin typeface="Times New Roman" panose="02020603050405020304" pitchFamily="18" charset="0"/>
                <a:ea typeface="Times New Roman" panose="02020603050405020304" pitchFamily="18" charset="0"/>
              </a:rPr>
              <a:t>Vertebrobasilar system:</a:t>
            </a:r>
            <a:r>
              <a:rPr lang="en-US"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It is formed of two vertebral arteries (right and left). Each artery arises from the first part of the </a:t>
            </a:r>
            <a:r>
              <a:rPr lang="en-US" dirty="0" err="1">
                <a:latin typeface="Times New Roman" panose="02020603050405020304" pitchFamily="18" charset="0"/>
                <a:ea typeface="Times New Roman" panose="02020603050405020304" pitchFamily="18" charset="0"/>
              </a:rPr>
              <a:t>subclavain</a:t>
            </a:r>
            <a:r>
              <a:rPr lang="en-US" dirty="0">
                <a:latin typeface="Times New Roman" panose="02020603050405020304" pitchFamily="18" charset="0"/>
                <a:ea typeface="Times New Roman" panose="02020603050405020304" pitchFamily="18" charset="0"/>
              </a:rPr>
              <a:t> artery and passes through the foramen </a:t>
            </a:r>
            <a:r>
              <a:rPr lang="en-US" dirty="0" err="1">
                <a:latin typeface="Times New Roman" panose="02020603050405020304" pitchFamily="18" charset="0"/>
                <a:ea typeface="Times New Roman" panose="02020603050405020304" pitchFamily="18" charset="0"/>
              </a:rPr>
              <a:t>transversorum</a:t>
            </a:r>
            <a:r>
              <a:rPr lang="en-US" dirty="0">
                <a:latin typeface="Times New Roman" panose="02020603050405020304" pitchFamily="18" charset="0"/>
                <a:ea typeface="Times New Roman" panose="02020603050405020304" pitchFamily="18" charset="0"/>
              </a:rPr>
              <a:t> of the sixth cervical vertebra till the foramen </a:t>
            </a:r>
            <a:r>
              <a:rPr lang="en-US" dirty="0" err="1">
                <a:latin typeface="Times New Roman" panose="02020603050405020304" pitchFamily="18" charset="0"/>
                <a:ea typeface="Times New Roman" panose="02020603050405020304" pitchFamily="18" charset="0"/>
              </a:rPr>
              <a:t>transversorum</a:t>
            </a:r>
            <a:r>
              <a:rPr lang="en-US" dirty="0">
                <a:latin typeface="Times New Roman" panose="02020603050405020304" pitchFamily="18" charset="0"/>
                <a:ea typeface="Times New Roman" panose="02020603050405020304" pitchFamily="18" charset="0"/>
              </a:rPr>
              <a:t> of the first cervical vertebra (atlas), while the vertebral vein passes through the foramen </a:t>
            </a:r>
            <a:r>
              <a:rPr lang="en-US" dirty="0" err="1">
                <a:latin typeface="Times New Roman" panose="02020603050405020304" pitchFamily="18" charset="0"/>
                <a:ea typeface="Times New Roman" panose="02020603050405020304" pitchFamily="18" charset="0"/>
              </a:rPr>
              <a:t>transversorum</a:t>
            </a:r>
            <a:r>
              <a:rPr lang="en-US" dirty="0">
                <a:latin typeface="Times New Roman" panose="02020603050405020304" pitchFamily="18" charset="0"/>
                <a:ea typeface="Times New Roman" panose="02020603050405020304" pitchFamily="18" charset="0"/>
              </a:rPr>
              <a:t> of the seventh cervical vertebra. Then the vertebral arteries pass through the foramen magnum to enter the skull. These two vertebral arteries unit together at lower pons to form the basilar artery.</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4910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08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57BCC74E-B903-47E0-A0A2-7B45B67B0012}"/>
              </a:ext>
            </a:extLst>
          </p:cNvPr>
          <p:cNvSpPr/>
          <p:nvPr/>
        </p:nvSpPr>
        <p:spPr>
          <a:xfrm>
            <a:off x="0" y="-7103"/>
            <a:ext cx="9036496" cy="1709892"/>
          </a:xfrm>
          <a:prstGeom prst="rect">
            <a:avLst/>
          </a:prstGeom>
        </p:spPr>
        <p:txBody>
          <a:bodyPr wrap="square">
            <a:spAutoFit/>
          </a:bodyPr>
          <a:lstStyle/>
          <a:p>
            <a:pPr algn="justLow">
              <a:lnSpc>
                <a:spcPct val="150000"/>
              </a:lnSpc>
            </a:pPr>
            <a:r>
              <a:rPr lang="en-US" dirty="0">
                <a:latin typeface="Times New Roman" panose="02020603050405020304" pitchFamily="18" charset="0"/>
                <a:ea typeface="Times New Roman" panose="02020603050405020304" pitchFamily="18" charset="0"/>
              </a:rPr>
              <a:t> Branches of the vertebral arteries: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rabicPeriod"/>
              <a:tabLst>
                <a:tab pos="-228600" algn="l"/>
              </a:tabLst>
            </a:pPr>
            <a:r>
              <a:rPr lang="en-US" dirty="0">
                <a:latin typeface="Times New Roman" panose="02020603050405020304" pitchFamily="18" charset="0"/>
                <a:ea typeface="Times New Roman" panose="02020603050405020304" pitchFamily="18" charset="0"/>
              </a:rPr>
              <a:t>spinal arteries:</a:t>
            </a:r>
            <a:endParaRPr lang="en-US" sz="1600" dirty="0">
              <a:latin typeface="Times New Roman" panose="02020603050405020304" pitchFamily="18" charset="0"/>
              <a:ea typeface="Times New Roman" panose="02020603050405020304" pitchFamily="18" charset="0"/>
            </a:endParaRPr>
          </a:p>
          <a:p>
            <a:pPr marL="342900" lvl="0" indent="-342900" algn="justLow">
              <a:lnSpc>
                <a:spcPct val="150000"/>
              </a:lnSpc>
              <a:buFont typeface="+mj-lt"/>
              <a:buAutoNum type="alphaLcPeriod"/>
              <a:tabLst>
                <a:tab pos="228600" algn="l"/>
              </a:tabLst>
            </a:pPr>
            <a:r>
              <a:rPr lang="en-US" dirty="0">
                <a:latin typeface="Times New Roman" panose="02020603050405020304" pitchFamily="18" charset="0"/>
                <a:ea typeface="Times New Roman" panose="02020603050405020304" pitchFamily="18" charset="0"/>
              </a:rPr>
              <a:t>Single anterior spinal artery: this artery is formed by a branch from each vertebral artery. </a:t>
            </a:r>
            <a:r>
              <a:rPr lang="en-US" dirty="0"/>
              <a:t>The ventral 2/3</a:t>
            </a:r>
            <a:r>
              <a:rPr lang="en-US" baseline="30000" dirty="0"/>
              <a:t>rd</a:t>
            </a:r>
            <a:r>
              <a:rPr lang="en-US" dirty="0"/>
              <a:t> of spinal cord is supplied by the anterior spinal artery</a:t>
            </a:r>
            <a:r>
              <a:rPr lang="en-US" dirty="0">
                <a:latin typeface="Times New Roman" panose="02020603050405020304" pitchFamily="18" charset="0"/>
                <a:ea typeface="Times New Roman" panose="02020603050405020304" pitchFamily="18" charset="0"/>
              </a:rPr>
              <a:t>. </a:t>
            </a:r>
            <a:endParaRPr lang="en-US" dirty="0"/>
          </a:p>
        </p:txBody>
      </p:sp>
      <p:pic>
        <p:nvPicPr>
          <p:cNvPr id="6" name="Picture 5" descr="Unilateral origin of the anterior spinal artery: (A) From the right vertebral artery; (B) From the left vertebral artery. BA-Basilar artery, RVA-Right vertebral artery, LVA-Left vertebral artery, LVA-Left vertebral artery, RAICA-Right anterior inferior cerebellar artery, RPICA-Right posterior inferior cerebellar artery. AsteriskHypoplastic right vertebral artery. Arrow-Anterior spinal artery.">
            <a:extLst>
              <a:ext uri="{FF2B5EF4-FFF2-40B4-BE49-F238E27FC236}">
                <a16:creationId xmlns="" xmlns:a16="http://schemas.microsoft.com/office/drawing/2014/main" id="{41EC3C06-AEB9-4F8D-B84C-17B9071AC98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08275" y="2149792"/>
            <a:ext cx="3727450" cy="2558415"/>
          </a:xfrm>
          <a:prstGeom prst="rect">
            <a:avLst/>
          </a:prstGeom>
          <a:noFill/>
          <a:ln>
            <a:noFill/>
          </a:ln>
        </p:spPr>
      </p:pic>
    </p:spTree>
    <p:extLst>
      <p:ext uri="{BB962C8B-B14F-4D97-AF65-F5344CB8AC3E}">
        <p14:creationId xmlns:p14="http://schemas.microsoft.com/office/powerpoint/2010/main" val="265921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3F44ADA-B875-4D6B-AF1D-A913DC73B8BA}"/>
              </a:ext>
            </a:extLst>
          </p:cNvPr>
          <p:cNvSpPr/>
          <p:nvPr/>
        </p:nvSpPr>
        <p:spPr>
          <a:xfrm>
            <a:off x="107504" y="188640"/>
            <a:ext cx="9036496" cy="1289071"/>
          </a:xfrm>
          <a:prstGeom prst="rect">
            <a:avLst/>
          </a:prstGeom>
        </p:spPr>
        <p:txBody>
          <a:bodyPr wrap="square">
            <a:spAutoFit/>
          </a:bodyPr>
          <a:lstStyle/>
          <a:p>
            <a:pPr lvl="0" algn="justLow">
              <a:lnSpc>
                <a:spcPct val="150000"/>
              </a:lnSpc>
              <a:tabLst>
                <a:tab pos="228600" algn="l"/>
              </a:tabLst>
            </a:pPr>
            <a:r>
              <a:rPr lang="en-US" dirty="0">
                <a:latin typeface="Times New Roman" panose="02020603050405020304" pitchFamily="18" charset="0"/>
                <a:ea typeface="Times New Roman" panose="02020603050405020304" pitchFamily="18" charset="0"/>
              </a:rPr>
              <a:t>b. Pair of posterior spinal arteries: each vertebral artery gives a single posterior spinal artery.</a:t>
            </a:r>
            <a:endParaRPr lang="en-US" sz="1600" dirty="0">
              <a:latin typeface="Times New Roman" panose="02020603050405020304" pitchFamily="18" charset="0"/>
              <a:ea typeface="Times New Roman" panose="02020603050405020304" pitchFamily="18" charset="0"/>
            </a:endParaRPr>
          </a:p>
          <a:p>
            <a:pPr algn="justLow">
              <a:lnSpc>
                <a:spcPct val="150000"/>
              </a:lnSpc>
            </a:pPr>
            <a:r>
              <a:rPr lang="en-US" dirty="0">
                <a:latin typeface="Times New Roman" panose="02020603050405020304" pitchFamily="18" charset="0"/>
                <a:ea typeface="Times New Roman" panose="02020603050405020304" pitchFamily="18" charset="0"/>
              </a:rPr>
              <a:t> So, the spinal cord is supplied by three arteries which are two posterior spinal arteries and one anterior spinal artery.</a:t>
            </a:r>
            <a:endParaRPr lang="en-US" sz="16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 xmlns:a16="http://schemas.microsoft.com/office/drawing/2014/main" id="{47DC8E3C-EA82-48E1-A6BB-ADD5E18328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23390"/>
            <a:ext cx="5486400" cy="3411220"/>
          </a:xfrm>
          <a:prstGeom prst="rect">
            <a:avLst/>
          </a:prstGeom>
          <a:noFill/>
          <a:ln>
            <a:noFill/>
          </a:ln>
        </p:spPr>
      </p:pic>
      <p:sp>
        <p:nvSpPr>
          <p:cNvPr id="4" name="Rectangle 3">
            <a:extLst>
              <a:ext uri="{FF2B5EF4-FFF2-40B4-BE49-F238E27FC236}">
                <a16:creationId xmlns="" xmlns:a16="http://schemas.microsoft.com/office/drawing/2014/main" id="{631D57F5-3590-478D-BC9C-F06343431F86}"/>
              </a:ext>
            </a:extLst>
          </p:cNvPr>
          <p:cNvSpPr/>
          <p:nvPr/>
        </p:nvSpPr>
        <p:spPr>
          <a:xfrm>
            <a:off x="107504" y="5997590"/>
            <a:ext cx="9144000" cy="646331"/>
          </a:xfrm>
          <a:prstGeom prst="rect">
            <a:avLst/>
          </a:prstGeom>
        </p:spPr>
        <p:txBody>
          <a:bodyPr wrap="square">
            <a:spAutoFit/>
          </a:bodyPr>
          <a:lstStyle/>
          <a:p>
            <a:r>
              <a:rPr lang="en-US" dirty="0"/>
              <a:t>2. Posterior inferior cerebellar artery (PICA): It is large and tortuous artery to supply the posterior and inferior parts of the cerebellum.</a:t>
            </a:r>
          </a:p>
        </p:txBody>
      </p:sp>
    </p:spTree>
    <p:extLst>
      <p:ext uri="{BB962C8B-B14F-4D97-AF65-F5344CB8AC3E}">
        <p14:creationId xmlns:p14="http://schemas.microsoft.com/office/powerpoint/2010/main" val="162524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4DCF2E2-F786-4D42-BB04-27D633D5D54B}"/>
              </a:ext>
            </a:extLst>
          </p:cNvPr>
          <p:cNvSpPr>
            <a:spLocks noChangeArrowheads="1"/>
          </p:cNvSpPr>
          <p:nvPr/>
        </p:nvSpPr>
        <p:spPr bwMode="auto">
          <a:xfrm>
            <a:off x="-31968" y="404083"/>
            <a:ext cx="914501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Branches of the basilar artery:</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Anterior inferior cerebellar arteries (AICA).</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Pontine branches.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Labyrinthine arteries.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Superior cerebellar artery.</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So, the cerebellum is supplied by three main arteries → PICA + AICA + Superior cerebellar arteries.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Posterior cerebral arteries.</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28600" algn="l"/>
              </a:tabLst>
            </a:pP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Vertebrobasilar system end into two posterior cerebral arteries.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8306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On-screen Show (4:3)</PresentationFormat>
  <Paragraphs>45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Mustafa Ibraheem</dc:creator>
  <cp:lastModifiedBy>DR.mustafa mohammed</cp:lastModifiedBy>
  <cp:revision>1</cp:revision>
  <dcterms:created xsi:type="dcterms:W3CDTF">2006-08-16T00:00:00Z</dcterms:created>
  <dcterms:modified xsi:type="dcterms:W3CDTF">2021-09-24T18:18:17Z</dcterms:modified>
</cp:coreProperties>
</file>