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39:53.8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1T00:48:34.127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0 0 0,'39'0'359,"0"0"-327,0 0-1,0 0-16,0 0 48,0 0-47,0 0 62,0 0 0,0 0-16,1 0-30,-1 0 46,0 0 0,0 0 16,0 0-79,0 0 48,0 0-32,0 0 0,0 0 16,0 0-16,0 0 16,0 0 16,0 0-16,1 0-16,-1 0 16,0 0 0,0 0-16,0 0-16,0 0 79,0 0-31,0 0-16,0 0-47,0 0 15,0 0 16,0 0 16,0 0-15,1 0-1,-1 0-16,0 0 17,0 0 15,0 0 15,0 0 47,0 0-30,0 0-48,0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40:07.347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40:21.841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40:31.081"/>
    </inkml:context>
    <inkml:brush xml:id="br0">
      <inkml:brushProperty name="width" value="0.35" units="cm"/>
      <inkml:brushProperty name="height" value="0.35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42:16.4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 0,'39'0'1032,"1"0"-970,-1 0 79,0 0-63,0 0 109,0 0-140,0 0 94,0 0-63,0 0-31,0 39-16,0-39-15,0 0 140,0 0-15,0 0-79,1 0-31,-1 0 1,0 0 61,0 0-30,0 0-47,0 0 562,0 0-500,0 0 16,0 0-63,0 0 63,0 0-16,0 0 0,0 0 31,1 0-46,-1 0-32,0 0 16,0 0 15,0 0 16,0 0 32,0 0-32,0 0-16,-39-39-46,39 39 31,0 0 0,0 0 31,0 0-47,0 0 0,1 0 1,-1 0-1,0 0 16,0 0 109,0 0-93,0 0 77,0 0-93,0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42:26.9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63 0,'39'0'843,"0"0"-733,0 0-63,0 0 187,0 0-203,0 0 63,0 0-32,0 0 32,0 0-63,0 0 32,0 0-16,1 0 62,-1 0-78,0 0 48,0 0 514,0 0-546,0 0 16,0 0 46,0 0-31,0 0 32,0 0-79,0 0 63,0 0-63,-39-39-16,39 39 1,1 0 0,-1 0 109,0 0 0,0 0-63,0 0-31,0 0 32,0 0 31,0 0-32,0 0-15,0 0 312,0 0-343,0 0 15,0 0-15,1 0 15,-1 0-15,39 0-1,-39 0 17,0 0 15,0 0 78,0 0-110,0 0 32,0 0-31,0 0 15,0 0 0,0 0 16,1 0-16,-1 0 1,0 0-17,0 0 16,0 0-15,39 0 0,-39 0 15,39 0-15,-39 0-1,0 0 32,0 0 0,1 0-47,-1 0 31,0 0-15,0 0-16,0 0 437,0 0-390,0 0 0,0 0 0,0 0-16,0 0 0,0 0 32,0 0-16,0 0-16,1 0 0,-1 0-15,0 0 0,0 0-1,0 0 1,0 0 15,0 0-15,0 0-1,0 0 32,0 0-16,0 0 16,0 0-31,0 0 31,1 0-32,-1 0 64,0 0-64,0 0 32,0 0 31,0 0 0,0 0-46,0 0-1,0 0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0T19:42:35.5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0,'39'0'640,"0"0"-577,0 0-16,0 0 31,0 0 0,0 0-31,0 0 31,0 0-47,0 0 47,0 0-15,0 0-16,0 0-16,1 0 94,-1 0-94,0 0 47,0 0-62,0 0 46,0 0-30,0 0 15,0 0-16,0 0 0,0 0 32,0 0-48,0 0-15,0 0 485,40 0-470,-40 0 16,0 0 1,0 0-17,0 0 1,0 0 31,0 0-16,0 0 0,0 0 16,0 0 0,0 0 16,0 0-32,1 0 31,-1 0-30,0 0-1,0 0 0,0 0 16,0 0-47,0 0 31,0 0-15,0 0-1,0 0 17,0 0-17,0 0 17,0 0-1,1 0 0,-1 0 16,0 0-16,0 0 16,0 0-31,0 0 15,0 0 16,0 0-16,0 0-31,0 0 31,0 0 1,0 0-17,0 0 16,1 0 16,-1 0 0,0 0-16,0 0-15,0 0 15,0 0-31,39 0 16,-39 0 0,0 0-1,0 0-15,0 0 16,0 0 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1T00:47:57.956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0 0 0,'39'0'359,"0"0"-312,0 0 47,0 0-48,1 0 33,-1 0-17,0 0 79,0 0-94,0 0 62,0 0-62,0 0-16,0 0-15,0 0 62,0 0-31,0 0 0,0 0-16,0 0 16,1 0-16,-1 0 16,0 0-32,0 0 64,0 0-17,0 0-15,0 0-31,0 0 62,0 0-31,0 0 78,0 0-110,0 0 79,0 0-32,1 0 17,-1 0 77,0 0-125,0 0 563,0 0-438,0 0 157,0 0-267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31T00:48:01.914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0 0 0,'40'0'266,"-1"0"-250,0 0 15,0 0-31,0 0 31,0 0 32,0 0-63,0 0 31,0 0 0,0 0 32,0 0-16,0 0-32,0 0 32,1 0-31,-1 0 31,0 0-16,0 0-16,0 0 17,0 0 15,0 0-32,0 0 16,0 0 63,0 0-78,0 0 62,0 0 16,0 0 328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image" Target="../media/image19.emf"/><Relationship Id="rId4" Type="http://schemas.openxmlformats.org/officeDocument/2006/relationships/image" Target="../media/image24.emf"/><Relationship Id="rId9" Type="http://schemas.openxmlformats.org/officeDocument/2006/relationships/customXml" Target="../ink/ink5.xml"/><Relationship Id="rId1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customXml" Target="../ink/ink9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III- </a:t>
            </a:r>
            <a:r>
              <a:rPr lang="en-US" b="1" dirty="0"/>
              <a:t>Olfactory sensory area or system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  This system is characterized by:</a:t>
            </a:r>
          </a:p>
          <a:p>
            <a:pPr lvl="0" algn="just"/>
            <a:r>
              <a:rPr lang="en-US" dirty="0"/>
              <a:t>-Direct relay to cerebral cortex (not pass through the thalamus).</a:t>
            </a:r>
          </a:p>
          <a:p>
            <a:pPr lvl="0" algn="just"/>
            <a:r>
              <a:rPr lang="en-US" dirty="0"/>
              <a:t>-Ipsilateral representation.</a:t>
            </a:r>
          </a:p>
          <a:p>
            <a:pPr lvl="0"/>
            <a:r>
              <a:rPr lang="en-US" dirty="0"/>
              <a:t>-Has the ability for regeneration.</a:t>
            </a:r>
            <a:r>
              <a:rPr lang="en-US" i="1" dirty="0"/>
              <a:t> (adult neurogenesis occurs also in dentate gyrus of limbic system).</a:t>
            </a:r>
            <a:endParaRPr lang="en-US" dirty="0"/>
          </a:p>
          <a:p>
            <a:pPr lvl="0"/>
            <a:r>
              <a:rPr lang="en-US" dirty="0"/>
              <a:t>-These neurons are the only nerve cells that come in direct contact with the environment.</a:t>
            </a:r>
          </a:p>
          <a:p>
            <a:pPr lvl="0" algn="just"/>
            <a:endParaRPr lang="en-US" dirty="0"/>
          </a:p>
          <a:p>
            <a:pPr lvl="0" algn="just"/>
            <a:r>
              <a:rPr lang="en-US" u="sng" dirty="0"/>
              <a:t>Primary olfactory sensory area </a:t>
            </a:r>
            <a:r>
              <a:rPr lang="en-US" dirty="0"/>
              <a:t>(</a:t>
            </a:r>
            <a:r>
              <a:rPr lang="en-US" dirty="0" err="1"/>
              <a:t>septal</a:t>
            </a:r>
            <a:r>
              <a:rPr lang="en-US" dirty="0"/>
              <a:t> area, </a:t>
            </a:r>
            <a:r>
              <a:rPr lang="en-US" dirty="0" err="1"/>
              <a:t>uncus</a:t>
            </a:r>
            <a:r>
              <a:rPr lang="en-US" dirty="0"/>
              <a:t> and </a:t>
            </a:r>
            <a:r>
              <a:rPr lang="en-US" dirty="0" err="1"/>
              <a:t>amygdaloid</a:t>
            </a:r>
            <a:r>
              <a:rPr lang="en-US" dirty="0"/>
              <a:t> body).</a:t>
            </a:r>
          </a:p>
          <a:p>
            <a:r>
              <a:rPr lang="en-US" u="sng" dirty="0"/>
              <a:t>Olfactory pathway: </a:t>
            </a:r>
          </a:p>
          <a:p>
            <a:r>
              <a:rPr lang="en-US" dirty="0"/>
              <a:t>Olfactory nerves → olfactory bulb → olfactory tract → end by division into two striae → medial stria end to septal area (</a:t>
            </a:r>
            <a:r>
              <a:rPr lang="en-US" i="1" dirty="0"/>
              <a:t>which has connection to limbic system, therefore implicated in the emotional and visceral response to odors</a:t>
            </a:r>
            <a:r>
              <a:rPr lang="en-US" dirty="0"/>
              <a:t>) while the lateral stria (which is the main central pathway of the olfactory system)  end into uncus and amygdaloid body.</a:t>
            </a:r>
          </a:p>
          <a:p>
            <a:r>
              <a:rPr lang="en-US" dirty="0"/>
              <a:t>   Damage to this pathway will lead to anosmia (unable to smell). </a:t>
            </a:r>
          </a:p>
          <a:p>
            <a:endParaRPr lang="en-US" dirty="0"/>
          </a:p>
          <a:p>
            <a:r>
              <a:rPr lang="en-US" dirty="0"/>
              <a:t>● Unimodal olfactory association area is located on the anterior part of the </a:t>
            </a:r>
            <a:r>
              <a:rPr lang="en-US" dirty="0" err="1"/>
              <a:t>parahippocampal</a:t>
            </a:r>
            <a:r>
              <a:rPr lang="en-US" dirty="0"/>
              <a:t> gyrus and this part is called entorhinal cortex.</a:t>
            </a:r>
          </a:p>
          <a:p>
            <a:r>
              <a:rPr lang="en-US" dirty="0"/>
              <a:t>  The function of this area is for association of the smells.</a:t>
            </a:r>
          </a:p>
          <a:p>
            <a:endParaRPr lang="en-US" dirty="0"/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84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="" xmlns:a16="http://schemas.microsoft.com/office/drawing/2014/main" id="{D49C9F61-7F42-4460-BC35-982E1F704D5A}"/>
                  </a:ext>
                </a:extLst>
              </p14:cNvPr>
              <p14:cNvContentPartPr/>
              <p14:nvPr/>
            </p14:nvContentPartPr>
            <p14:xfrm>
              <a:off x="3503022" y="353090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9C9F61-7F42-4460-BC35-982E1F704D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022" y="351290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5577FC24-C1A0-4308-A89F-EF64386DC49A}"/>
                  </a:ext>
                </a:extLst>
              </p14:cNvPr>
              <p14:cNvContentPartPr/>
              <p14:nvPr/>
            </p14:nvContentPartPr>
            <p14:xfrm>
              <a:off x="3517062" y="353090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77FC24-C1A0-4308-A89F-EF64386DC4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4062" y="346790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7F9784E2-9D56-4F31-A5BE-5F0A4E1A2CBD}"/>
                  </a:ext>
                </a:extLst>
              </p14:cNvPr>
              <p14:cNvContentPartPr/>
              <p14:nvPr/>
            </p14:nvContentPartPr>
            <p14:xfrm>
              <a:off x="3924942" y="405146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9784E2-9D56-4F31-A5BE-5F0A4E1A2C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1942" y="398846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5BD58AEF-0143-4156-9AD4-6526A9E7E7E6}"/>
                  </a:ext>
                </a:extLst>
              </p14:cNvPr>
              <p14:cNvContentPartPr/>
              <p14:nvPr/>
            </p14:nvContentPartPr>
            <p14:xfrm>
              <a:off x="3938982" y="467030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D58AEF-0143-4156-9AD4-6526A9E7E7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5982" y="460730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76478F36-41B0-43C8-A06E-63E986BDAA4D}"/>
                  </a:ext>
                </a:extLst>
              </p14:cNvPr>
              <p14:cNvContentPartPr/>
              <p14:nvPr/>
            </p14:nvContentPartPr>
            <p14:xfrm>
              <a:off x="2194422" y="4613068"/>
              <a:ext cx="675720" cy="2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478F36-41B0-43C8-A06E-63E986BDAA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6422" y="4595068"/>
                <a:ext cx="711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25A8EBD6-EC4E-48C2-9808-BBD8B73F3649}"/>
                  </a:ext>
                </a:extLst>
              </p14:cNvPr>
              <p14:cNvContentPartPr/>
              <p14:nvPr/>
            </p14:nvContentPartPr>
            <p14:xfrm>
              <a:off x="42342" y="3817828"/>
              <a:ext cx="137880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A8EBD6-EC4E-48C2-9808-BBD8B73F36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42" y="3799828"/>
                <a:ext cx="1414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="" xmlns:a16="http://schemas.microsoft.com/office/drawing/2014/main" id="{EF676F48-4A70-4E68-B43D-3AF9DD9745CE}"/>
                  </a:ext>
                </a:extLst>
              </p14:cNvPr>
              <p14:cNvContentPartPr/>
              <p14:nvPr/>
            </p14:nvContentPartPr>
            <p14:xfrm>
              <a:off x="2405742" y="6161788"/>
              <a:ext cx="10832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676F48-4A70-4E68-B43D-3AF9DD9745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87742" y="6143788"/>
                <a:ext cx="111888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81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4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33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IV- </a:t>
            </a:r>
            <a:r>
              <a:rPr lang="en-US" b="1" dirty="0"/>
              <a:t>Gustatory area</a:t>
            </a:r>
            <a:r>
              <a:rPr lang="en-US" dirty="0"/>
              <a:t> (taste area) is located in the roof of the lateral fissure closely related to insula.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6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8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1575048" y="1518817"/>
            <a:ext cx="914400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436096" y="112474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131840" y="4509686"/>
            <a:ext cx="936104" cy="7195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6876256" y="3955043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4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145BCA-9353-4701-826F-3881B6FA14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13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FA3384B-D72B-4581-B226-B1CAF3EA8324}"/>
              </a:ext>
            </a:extLst>
          </p:cNvPr>
          <p:cNvSpPr/>
          <p:nvPr/>
        </p:nvSpPr>
        <p:spPr>
          <a:xfrm>
            <a:off x="1" y="5182726"/>
            <a:ext cx="9143998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algn="ctr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gustatory cortical area is next to somatosensory cortical area of the tongue.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836B524E-B47B-4942-B0D4-05DA6CDA84D5}"/>
                  </a:ext>
                </a:extLst>
              </p14:cNvPr>
              <p14:cNvContentPartPr/>
              <p14:nvPr/>
            </p14:nvContentPartPr>
            <p14:xfrm>
              <a:off x="4346862" y="3179188"/>
              <a:ext cx="5209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6B524E-B47B-4942-B0D4-05DA6CDA84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862" y="3161188"/>
                <a:ext cx="556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6020205F-2B2F-4AFB-82B7-8A8BB6FD3EEE}"/>
                  </a:ext>
                </a:extLst>
              </p14:cNvPr>
              <p14:cNvContentPartPr/>
              <p14:nvPr/>
            </p14:nvContentPartPr>
            <p14:xfrm>
              <a:off x="4037262" y="3544948"/>
              <a:ext cx="3661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20205F-2B2F-4AFB-82B7-8A8BB6FD3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9262" y="3526948"/>
                <a:ext cx="40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BC0D726D-0428-4456-9632-9980721BE5D1}"/>
                  </a:ext>
                </a:extLst>
              </p14:cNvPr>
              <p14:cNvContentPartPr/>
              <p14:nvPr/>
            </p14:nvContentPartPr>
            <p14:xfrm>
              <a:off x="3910902" y="5697388"/>
              <a:ext cx="6192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0D726D-0428-4456-9632-9980721BE5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2902" y="5679388"/>
                <a:ext cx="6548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2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 Ibraheem</dc:creator>
  <cp:lastModifiedBy>DR.mustafa mohammed</cp:lastModifiedBy>
  <cp:revision>2</cp:revision>
  <dcterms:created xsi:type="dcterms:W3CDTF">2006-08-16T00:00:00Z</dcterms:created>
  <dcterms:modified xsi:type="dcterms:W3CDTF">2021-09-24T18:09:40Z</dcterms:modified>
</cp:coreProperties>
</file>