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5:56:31.6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1172 0 0,'-39'0'344,"39"39"-329,-39-39 1,39 39-1,-39-39 1,39 39 15,-39 0 32,39 0-48,-39 0 17,39 0-32,0 0 47,-40-39 15,1 39-46,39 1 46,0-1-15,-39-39-31,39 39-1,0 0 17,-39-39 14,39 39 1,0 0 31,-39-39-15,39 39 359,-39-39-391,39 39-31,0 0 31,-39 0-31,39 0 16,-39-39 0,39 39-1,-39 0 1,0 1-1,39-1 1,-39-39 0,39 39-1,-39-39 1,39 39 0,0 0 15,-39 0-16,-1-39 1,40 39 15,-39-39-31,39 39 32,-39-39-17,39 39-15,0 0 31,-39-39 1,39 39 30,-39-39 1,39 39-16,-39 0-1,39 1-30,0-1 15,-39 0 1,39 0 30,0 0-31,-39-39-31,39 39 94,-39-39-16,0 39-15,39 0 30,-39-39-77,39 39 31,0 0 94,-39-39-95,39 39 1,0 0 0,0 0 0,0 1 203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5:56:47.2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1966 0,'39'0'515,"-39"39"-499,39-39 46,0 0 157,0 39-125,0-39-47,0 0 93,-39 39-93,39-39-16,0 0 94,-39 39-15,39-39-95,-39 39 32,39-39 16,-39 39-16,39-39 93,-39 39-108,40-39 14,-40 39-30,39-39 0,-39 39 15,39-39 31,0 0 501,0 0-532,0 0 16,0 0 16,0 0 46,-39 39-78,39-39 47,-39 39-15,0 0 46,0 1-31,0-1 47,39 0-109,-39 39 15,0-39-15,0 0 15,0 0 78,0 0-30,39-39-33,-39 39 64,39-39-1,-39 39-93,39-39 62,1 0 31,-1 0-46,0 0-1,0 0 110,0 0-16,-39-39-124,39 39-32,-39-39 15,0 0 1,39 0 62,-39 0-47,0 0 16,0 0 16,0 0-1,0 0-15,0 0-31,39-1 421,-39 1-421,39 39-1,0 0-15,-39-39 16,39 39 0,-39-39-16,39 39 15,-39-39 17,39 39-17,-39-39 16,40 39-31,-1-39 141,-39 0-63,39 39 32,-39-39-64,0 0 1,0 0 0,0 0 0,0 0 297,0-1-313,0 1 0,39 39-15,-39-39 31,0 0 0,39 39-32,-39-39 1,0 0 62,0 0-47,0 0 1,39 39-1,-39-39 0,0 0 47,0 0-47,0 0 32,0 0-47,39 39-16,-39-40 31,39 40-16,-39-39 1,39 39 0,0 0 15,-39-39-15,0 0 343,39 0-328,-39 0 0,39 0-15,-39 0-16,39 0 16,1 39-1,-40-39-15,0 0 16,39 39 0,-39-39 15,0 0-16,39-1-15,-39 1 16,39 0 0,-39 0-1,0 0 17,0 0 30,39 39-62,-39-39 31,0 0 1,39 39-32,0 0 62,-78 0 344,39-39-312,-39 39-94,39-39 31,0 0 63,-39 0-78,39 0 46,0-1-15,0 1 16,0 0-32,0 0 141,0 0 31,0 0-47,0 0-125,-39 0 79,0 39-32,0-39 31,-1 39-46,1 0 30,0 0-61,0 0 46,0 0 453,39-39-468,-39 39-32,0 0 16,39-39-16,-39 39 0,0 0 47,0 0 16,0 0-31,0 0-1,0 0 1,-1 0-17,1 0-30,0 0 31,0 0 15,0 0 110,0 0-78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5:56:55.3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82 0,'39'0'859,"0"0"-796,0 0-17,0 0-14,0 0 46,0 0 16,0 0-79,0 0 48,0 0 62,1 0-32,-1-40 32,0 40-109,0 0 78,0 0-47,-39-39-32,39 39 17,0 0 14,0 0 1,0 0 16,0 0 31,0 0-79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6:01:04.9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0 235 0,'39'0'453,"0"0"-281,-39-39-156,39 39 15,0 0 47,-39-40 0,0 1-46,39 39 14,-39-39 1,0 0 31,39 39-31,-39-39 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6:01:35.0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0,'39'0'266,"0"0"-219,0 0 453,0 0-375,0 0-47,0 0 94,0 0-94,-39 39 31,39-39 94,-39 39-171,39 0 280,-39 0-249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	</a:t>
            </a:r>
            <a:r>
              <a:rPr lang="en-US" sz="3600" b="1" dirty="0"/>
              <a:t>Special senses</a:t>
            </a:r>
          </a:p>
          <a:p>
            <a:pPr algn="ctr"/>
            <a:endParaRPr lang="en-US" sz="3600" b="1" dirty="0"/>
          </a:p>
          <a:p>
            <a:r>
              <a:rPr lang="en-US" dirty="0"/>
              <a:t>I-	</a:t>
            </a:r>
            <a:r>
              <a:rPr lang="en-US" b="1" dirty="0"/>
              <a:t>visual sensory area:</a:t>
            </a:r>
          </a:p>
          <a:p>
            <a:r>
              <a:rPr lang="en-US" u="sng" dirty="0"/>
              <a:t>Primary visual sensory area </a:t>
            </a:r>
            <a:r>
              <a:rPr lang="en-US" dirty="0"/>
              <a:t>is located in the occipital lobe around the calcarine sulcus (Broadman area 17) and it is called stria of Gennari or the striate cortex .</a:t>
            </a:r>
          </a:p>
          <a:p>
            <a:r>
              <a:rPr lang="en-US" dirty="0"/>
              <a:t>Damage to this area will lead to blindness.</a:t>
            </a:r>
          </a:p>
        </p:txBody>
      </p:sp>
    </p:spTree>
    <p:extLst>
      <p:ext uri="{BB962C8B-B14F-4D97-AF65-F5344CB8AC3E}">
        <p14:creationId xmlns:p14="http://schemas.microsoft.com/office/powerpoint/2010/main" val="201777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6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92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4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7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2" y="60361"/>
            <a:ext cx="91340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II </a:t>
            </a:r>
            <a:r>
              <a:rPr lang="en-US" b="1" dirty="0"/>
              <a:t>auditory sensory area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● </a:t>
            </a:r>
            <a:r>
              <a:rPr lang="en-US" u="sng" dirty="0"/>
              <a:t>Primary auditory sensory area </a:t>
            </a:r>
            <a:r>
              <a:rPr lang="en-US" dirty="0"/>
              <a:t>is located on the superior temporal </a:t>
            </a:r>
            <a:r>
              <a:rPr lang="en-US" dirty="0" err="1"/>
              <a:t>gyrus</a:t>
            </a:r>
            <a:r>
              <a:rPr lang="en-US" dirty="0"/>
              <a:t> (Broadman areas 41 &amp; 42) and this region is also called the </a:t>
            </a:r>
            <a:r>
              <a:rPr lang="en-US" dirty="0" err="1"/>
              <a:t>gyrus</a:t>
            </a:r>
            <a:r>
              <a:rPr lang="en-US" dirty="0"/>
              <a:t> of </a:t>
            </a:r>
            <a:r>
              <a:rPr lang="en-US" dirty="0" err="1"/>
              <a:t>Heschel</a:t>
            </a:r>
            <a:r>
              <a:rPr lang="en-US" dirty="0"/>
              <a:t>. Damage to this area will lead to deafness.</a:t>
            </a:r>
          </a:p>
          <a:p>
            <a:r>
              <a:rPr lang="en-US" dirty="0"/>
              <a:t> The tonotopic representation is as follow:</a:t>
            </a:r>
          </a:p>
          <a:p>
            <a:pPr lvl="0"/>
            <a:r>
              <a:rPr lang="en-US" dirty="0"/>
              <a:t>Low frequency tones are represented in the anterior part of the primary auditory cortex. </a:t>
            </a:r>
            <a:r>
              <a:rPr lang="ar-SA" dirty="0"/>
              <a:t>دو</a:t>
            </a:r>
            <a:r>
              <a:rPr lang="en-US" dirty="0"/>
              <a:t> DO</a:t>
            </a:r>
          </a:p>
          <a:p>
            <a:pPr lvl="0"/>
            <a:r>
              <a:rPr lang="en-US" dirty="0"/>
              <a:t>High frequency tones are represented in the posterior part of the primary auditory cortex. </a:t>
            </a:r>
            <a:r>
              <a:rPr lang="ar-SA" dirty="0"/>
              <a:t>سي</a:t>
            </a:r>
            <a:r>
              <a:rPr lang="en-US" dirty="0"/>
              <a:t> Si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● </a:t>
            </a:r>
            <a:r>
              <a:rPr lang="en-US" u="sng" dirty="0"/>
              <a:t>Unimodal auditory association area </a:t>
            </a:r>
            <a:r>
              <a:rPr lang="en-US" dirty="0"/>
              <a:t>is located on the superior temporal </a:t>
            </a:r>
            <a:r>
              <a:rPr lang="en-US" dirty="0" err="1"/>
              <a:t>gyrus</a:t>
            </a:r>
            <a:r>
              <a:rPr lang="en-US" dirty="0"/>
              <a:t> on a flat area called </a:t>
            </a:r>
            <a:r>
              <a:rPr lang="en-US" dirty="0" err="1"/>
              <a:t>planum</a:t>
            </a:r>
            <a:r>
              <a:rPr lang="en-US" dirty="0"/>
              <a:t> </a:t>
            </a:r>
            <a:r>
              <a:rPr lang="en-US" dirty="0" err="1"/>
              <a:t>temporale</a:t>
            </a:r>
            <a:r>
              <a:rPr lang="en-US" dirty="0"/>
              <a:t> (part of Broadman area 42 and Broadman area 22).</a:t>
            </a:r>
          </a:p>
          <a:p>
            <a:r>
              <a:rPr lang="en-US" dirty="0"/>
              <a:t> The function of this area:</a:t>
            </a:r>
          </a:p>
          <a:p>
            <a:pPr lvl="0"/>
            <a:r>
              <a:rPr lang="en-US" dirty="0"/>
              <a:t>*Recognition of melodies.</a:t>
            </a:r>
          </a:p>
          <a:p>
            <a:pPr lvl="0"/>
            <a:r>
              <a:rPr lang="en-US" dirty="0"/>
              <a:t>*Understanding of the language.</a:t>
            </a:r>
          </a:p>
          <a:p>
            <a:r>
              <a:rPr lang="en-US" dirty="0"/>
              <a:t> Damage to this area will lead to auditory agnosia.</a:t>
            </a:r>
          </a:p>
          <a:p>
            <a:pPr lvl="0" algn="just"/>
            <a:endParaRPr lang="en-US" dirty="0"/>
          </a:p>
        </p:txBody>
      </p:sp>
      <p:pic>
        <p:nvPicPr>
          <p:cNvPr id="3" name="Picture 2" descr="ثقافة موسيقية – zeina ibrahim….Guitarista">
            <a:extLst>
              <a:ext uri="{FF2B5EF4-FFF2-40B4-BE49-F238E27FC236}">
                <a16:creationId xmlns:a16="http://schemas.microsoft.com/office/drawing/2014/main" xmlns="" id="{C23DF27C-114A-4EC6-B710-11412A9AE8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0702"/>
            <a:ext cx="5152390" cy="17411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xmlns="" id="{7C95882B-91A6-4EE0-8768-9A9C7EEECDF9}"/>
              </a:ext>
            </a:extLst>
          </p:cNvPr>
          <p:cNvSpPr txBox="1"/>
          <p:nvPr/>
        </p:nvSpPr>
        <p:spPr>
          <a:xfrm>
            <a:off x="5148064" y="2924944"/>
            <a:ext cx="1656184" cy="64807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l" rtl="1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↑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increase 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frequency</a:t>
            </a:r>
          </a:p>
          <a:p>
            <a:pPr rtl="1"/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1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5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64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6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1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9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496944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30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8E8FD8-94B3-4BEA-AB55-ADD733827D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6404" r="11904" b="14740"/>
          <a:stretch/>
        </p:blipFill>
        <p:spPr bwMode="auto">
          <a:xfrm>
            <a:off x="15490" y="1710"/>
            <a:ext cx="3577590" cy="3471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97B26F-5B83-44FB-8F2D-850F6069F0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28" y="0"/>
            <a:ext cx="1166495" cy="356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Qualitative scores for the internal sagittal stratum and external sagittal stratum (arrows): 0, not identified (a); 1, insufficient to identify [poor]; 2, sufficient to identify [acceptable]; 3, easy to identify [good] (b); 4, quite easy to identify [excellent] (c)">
            <a:extLst>
              <a:ext uri="{FF2B5EF4-FFF2-40B4-BE49-F238E27FC236}">
                <a16:creationId xmlns:a16="http://schemas.microsoft.com/office/drawing/2014/main" xmlns="" id="{FE136994-32D6-45C9-A724-02B14EFB816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67514"/>
          <a:stretch/>
        </p:blipFill>
        <p:spPr bwMode="auto">
          <a:xfrm>
            <a:off x="15491" y="3789040"/>
            <a:ext cx="5852654" cy="306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862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6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E82C2E-B2AA-433E-9A66-790DC8F0EF2F}"/>
              </a:ext>
            </a:extLst>
          </p:cNvPr>
          <p:cNvSpPr/>
          <p:nvPr/>
        </p:nvSpPr>
        <p:spPr>
          <a:xfrm>
            <a:off x="0" y="1124744"/>
            <a:ext cx="9144000" cy="494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algn="justLow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representation of the visual field in the primary visual sensory area is as follow: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algn="justLow">
              <a:lnSpc>
                <a:spcPct val="150000"/>
              </a:lnSpc>
            </a:pP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٭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center of the visual field (macula) is represented in the posterior part of the primary visual area or cortex and it usually represents 1/3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visual cortex and so the center of the visual field has the most perfect vision </a:t>
            </a:r>
            <a:r>
              <a:rPr lang="en-US" dirty="0"/>
              <a:t>(</a:t>
            </a:r>
            <a:r>
              <a:rPr lang="en-US" i="1" dirty="0"/>
              <a:t>high visual acuity of the macula</a:t>
            </a:r>
            <a:r>
              <a:rPr lang="en-US" dirty="0"/>
              <a:t>).</a:t>
            </a:r>
          </a:p>
          <a:p>
            <a:pPr marL="1143000" algn="justLow">
              <a:lnSpc>
                <a:spcPct val="150000"/>
              </a:lnSpc>
            </a:pPr>
            <a:r>
              <a:rPr lang="ar-SA" b="1">
                <a:latin typeface="Times New Roman" panose="02020603050405020304" pitchFamily="18" charset="0"/>
                <a:ea typeface="Times New Roman" panose="02020603050405020304" pitchFamily="18" charset="0"/>
              </a:rPr>
              <a:t>٭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peripheral part of the visual field is represented in the anterior part of the primary visual cortex.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algn="justLow">
              <a:lnSpc>
                <a:spcPct val="150000"/>
              </a:lnSpc>
            </a:pP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٭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upper wall of calcarine sulcus represents the lower part of the visual field.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algn="justLow">
              <a:lnSpc>
                <a:spcPct val="150000"/>
              </a:lnSpc>
            </a:pP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٭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lower wall of the calcarine sulcus represents the upper part of the visual field.</a:t>
            </a:r>
          </a:p>
          <a:p>
            <a:pPr marL="1143000" algn="justLow">
              <a:lnSpc>
                <a:spcPct val="150000"/>
              </a:lnSpc>
            </a:pPr>
            <a:r>
              <a:rPr lang="en-US" b="1" dirty="0"/>
              <a:t> The primary visual cortex is the thinnest cortex of the entire brain.</a:t>
            </a:r>
            <a:endParaRPr lang="en-US" dirty="0"/>
          </a:p>
          <a:p>
            <a:pPr marL="1143000" algn="justLow">
              <a:lnSpc>
                <a:spcPct val="150000"/>
              </a:lnSpc>
            </a:pP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Visual System - Clinical Neuroanatomy, 28 ed.">
            <a:extLst>
              <a:ext uri="{FF2B5EF4-FFF2-40B4-BE49-F238E27FC236}">
                <a16:creationId xmlns:a16="http://schemas.microsoft.com/office/drawing/2014/main" xmlns="" id="{AEE94F40-B37D-46B9-BD57-40660350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0D7F6EB-2CCD-458A-8952-2BC0485BAACA}"/>
                  </a:ext>
                </a:extLst>
              </p14:cNvPr>
              <p14:cNvContentPartPr/>
              <p14:nvPr/>
            </p14:nvContentPartPr>
            <p14:xfrm>
              <a:off x="5894502" y="3263788"/>
              <a:ext cx="422280" cy="68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D7F6EB-2CCD-458A-8952-2BC0485BA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6502" y="3245788"/>
                <a:ext cx="45792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7FD0F6B2-0588-4341-B789-004E079DFE83}"/>
                  </a:ext>
                </a:extLst>
              </p14:cNvPr>
              <p14:cNvContentPartPr/>
              <p14:nvPr/>
            </p14:nvContentPartPr>
            <p14:xfrm>
              <a:off x="5894502" y="3245428"/>
              <a:ext cx="802440" cy="10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D0F6B2-0588-4341-B789-004E079DFE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6502" y="3227428"/>
                <a:ext cx="83808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9AE42997-F593-4DEA-836B-E877B994E027}"/>
                  </a:ext>
                </a:extLst>
              </p14:cNvPr>
              <p14:cNvContentPartPr/>
              <p14:nvPr/>
            </p14:nvContentPartPr>
            <p14:xfrm>
              <a:off x="6654102" y="3557908"/>
              <a:ext cx="281520" cy="2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E42997-F593-4DEA-836B-E877B994E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36102" y="3539908"/>
                <a:ext cx="31716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044697-5A47-4896-A1F8-6076527A19C2}"/>
              </a:ext>
            </a:extLst>
          </p:cNvPr>
          <p:cNvSpPr txBox="1"/>
          <p:nvPr/>
        </p:nvSpPr>
        <p:spPr>
          <a:xfrm>
            <a:off x="6935622" y="2967335"/>
            <a:ext cx="2541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Macular visual field represent 1/3</a:t>
            </a:r>
            <a:r>
              <a:rPr lang="en-US" baseline="30000" dirty="0"/>
              <a:t>rd</a:t>
            </a:r>
            <a:r>
              <a:rPr lang="en-US" dirty="0"/>
              <a:t> of primary visual cortex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237720C2-DF16-4228-B4B2-789569187503}"/>
                  </a:ext>
                </a:extLst>
              </p14:cNvPr>
              <p14:cNvContentPartPr/>
              <p14:nvPr/>
            </p14:nvContentPartPr>
            <p14:xfrm>
              <a:off x="6668142" y="3516868"/>
              <a:ext cx="84600" cy="8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7720C2-DF16-4228-B4B2-7895691875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50142" y="3498868"/>
                <a:ext cx="1202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B79381A6-3ECB-4985-98EA-91C6E1D44964}"/>
                  </a:ext>
                </a:extLst>
              </p14:cNvPr>
              <p14:cNvContentPartPr/>
              <p14:nvPr/>
            </p14:nvContentPartPr>
            <p14:xfrm>
              <a:off x="6640062" y="3629548"/>
              <a:ext cx="12672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9381A6-3ECB-4985-98EA-91C6E1D449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2062" y="3611548"/>
                <a:ext cx="16236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06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Unimodal visual association area </a:t>
            </a:r>
            <a:r>
              <a:rPr lang="en-US" dirty="0"/>
              <a:t>is located</a:t>
            </a:r>
            <a:r>
              <a:rPr lang="en-US" b="1" dirty="0"/>
              <a:t> </a:t>
            </a:r>
            <a:r>
              <a:rPr lang="en-US" dirty="0"/>
              <a:t>on each side of area 17 and is represented by area 18 &amp; 19 that involve occipital lobe and extend to temporal lobe.</a:t>
            </a:r>
          </a:p>
          <a:p>
            <a:r>
              <a:rPr lang="en-US" dirty="0"/>
              <a:t>This area is responsible for:</a:t>
            </a:r>
            <a:endParaRPr lang="en-US" sz="1400" dirty="0"/>
          </a:p>
          <a:p>
            <a:pPr lvl="1"/>
            <a:r>
              <a:rPr lang="en-US" dirty="0"/>
              <a:t>Visual memory.</a:t>
            </a:r>
            <a:endParaRPr lang="en-US" sz="1400" dirty="0"/>
          </a:p>
          <a:p>
            <a:pPr lvl="1"/>
            <a:r>
              <a:rPr lang="en-US" dirty="0"/>
              <a:t>Visual recognition.</a:t>
            </a:r>
            <a:endParaRPr lang="en-US" sz="1400" dirty="0"/>
          </a:p>
          <a:p>
            <a:pPr lvl="1"/>
            <a:r>
              <a:rPr lang="en-US" dirty="0"/>
              <a:t>Color perception.</a:t>
            </a:r>
            <a:endParaRPr lang="en-US" sz="1400" dirty="0"/>
          </a:p>
          <a:p>
            <a:r>
              <a:rPr lang="en-US" dirty="0"/>
              <a:t>  Damage to this area will lead to visual agnosia.</a:t>
            </a:r>
          </a:p>
        </p:txBody>
      </p:sp>
    </p:spTree>
    <p:extLst>
      <p:ext uri="{BB962C8B-B14F-4D97-AF65-F5344CB8AC3E}">
        <p14:creationId xmlns:p14="http://schemas.microsoft.com/office/powerpoint/2010/main" val="366989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Mustafa Ibraheem</dc:creator>
  <cp:lastModifiedBy>DR.mustafa mohammed</cp:lastModifiedBy>
  <cp:revision>2</cp:revision>
  <dcterms:created xsi:type="dcterms:W3CDTF">2006-08-16T00:00:00Z</dcterms:created>
  <dcterms:modified xsi:type="dcterms:W3CDTF">2021-09-24T18:09:59Z</dcterms:modified>
</cp:coreProperties>
</file>