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98E80A-C202-4E7B-9E12-A4BDBF7A47B4}" type="datetimeFigureOut">
              <a:rPr lang="ar-IQ" smtClean="0"/>
              <a:t>17/02/1443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1FD9B5-8F80-485C-8A1C-AF09698832F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022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81ED1-83E5-44AB-B152-A34BC46494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radnet.ucla.edu/sections/DINR/Part%2011/Images/11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4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Sensory processing areas:</a:t>
            </a:r>
            <a:br>
              <a:rPr lang="en-US" b="1" u="sng" dirty="0"/>
            </a:br>
            <a:r>
              <a:rPr lang="en-US" b="1" dirty="0"/>
              <a:t>● </a:t>
            </a:r>
            <a:r>
              <a:rPr lang="en-US" b="1" i="1" dirty="0"/>
              <a:t>Primary</a:t>
            </a:r>
            <a:r>
              <a:rPr lang="en-US" b="1" dirty="0"/>
              <a:t> somatosensory area </a:t>
            </a:r>
            <a:r>
              <a:rPr lang="en-US" b="1" u="sng" dirty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5400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is located in the post central </a:t>
            </a:r>
            <a:r>
              <a:rPr lang="en-US" b="1" dirty="0" err="1"/>
              <a:t>gyrus</a:t>
            </a:r>
            <a:r>
              <a:rPr lang="en-US" b="1" dirty="0"/>
              <a:t> and is represented by </a:t>
            </a:r>
            <a:r>
              <a:rPr lang="en-US" b="1" dirty="0" err="1"/>
              <a:t>Broadman's</a:t>
            </a:r>
            <a:r>
              <a:rPr lang="en-US" b="1" dirty="0"/>
              <a:t> area 3, 1, 2.</a:t>
            </a:r>
          </a:p>
          <a:p>
            <a:r>
              <a:rPr lang="en-US" b="1" dirty="0"/>
              <a:t>The </a:t>
            </a:r>
            <a:r>
              <a:rPr lang="en-US" b="1" dirty="0" err="1"/>
              <a:t>somatotopic</a:t>
            </a:r>
            <a:r>
              <a:rPr lang="en-US" b="1" dirty="0"/>
              <a:t> presentation is as follow:</a:t>
            </a:r>
          </a:p>
          <a:p>
            <a:pPr lvl="0"/>
            <a:r>
              <a:rPr lang="en-US" b="1" dirty="0"/>
              <a:t>The body is represented in contralateral way.</a:t>
            </a:r>
          </a:p>
          <a:p>
            <a:pPr lvl="0"/>
            <a:r>
              <a:rPr lang="en-US" b="1" dirty="0"/>
              <a:t> The body is represented in upside down manner.</a:t>
            </a:r>
          </a:p>
          <a:p>
            <a:pPr lvl="0"/>
            <a:r>
              <a:rPr lang="en-US" b="1" dirty="0"/>
              <a:t>The representation of the body is according to the sensory importance and input of that part of the body.</a:t>
            </a:r>
          </a:p>
          <a:p>
            <a:r>
              <a:rPr lang="en-US" b="1" dirty="0"/>
              <a:t>Damage of the primary somatosensory area will lead to loss of sensation (anesthesia).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211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Dr.Mustafa\Pictures\MP Navigator EX\2015_03_24\IMG_00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21788" r="3141" b="766"/>
          <a:stretch/>
        </p:blipFill>
        <p:spPr bwMode="auto">
          <a:xfrm rot="10800000">
            <a:off x="-108522" y="0"/>
            <a:ext cx="9252519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6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en-US" dirty="0"/>
              <a:t>● </a:t>
            </a:r>
            <a:r>
              <a:rPr lang="en-US" i="1" dirty="0"/>
              <a:t>Unimodal </a:t>
            </a:r>
            <a:r>
              <a:rPr lang="en-US" dirty="0"/>
              <a:t>somatosensory association area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6400800" cy="4968552"/>
          </a:xfrm>
        </p:spPr>
        <p:txBody>
          <a:bodyPr>
            <a:normAutofit/>
          </a:bodyPr>
          <a:lstStyle/>
          <a:p>
            <a:r>
              <a:rPr lang="en-US" b="1" dirty="0"/>
              <a:t>is located in the superior parietal lobule and is responsible for:</a:t>
            </a:r>
            <a:endParaRPr lang="en-US" sz="2400" b="1" dirty="0"/>
          </a:p>
          <a:p>
            <a:pPr lvl="1"/>
            <a:r>
              <a:rPr lang="en-US" b="1" dirty="0"/>
              <a:t>Recognition of the objects by association or integration of the sensory inputs.</a:t>
            </a:r>
            <a:endParaRPr lang="en-US" sz="2000" b="1" dirty="0"/>
          </a:p>
          <a:p>
            <a:pPr lvl="1"/>
            <a:r>
              <a:rPr lang="en-US" b="1" dirty="0"/>
              <a:t>Awareness of the contralateral half of the body and environment.</a:t>
            </a:r>
            <a:endParaRPr lang="en-US" sz="2000" b="1" dirty="0"/>
          </a:p>
          <a:p>
            <a:r>
              <a:rPr lang="en-US" b="1" dirty="0"/>
              <a:t>             Damage to this area will cause sensory agnosia </a:t>
            </a:r>
          </a:p>
        </p:txBody>
      </p:sp>
    </p:spTree>
    <p:extLst>
      <p:ext uri="{BB962C8B-B14F-4D97-AF65-F5344CB8AC3E}">
        <p14:creationId xmlns:p14="http://schemas.microsoft.com/office/powerpoint/2010/main" val="273655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G_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9441" r="2367" b="40125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60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n-US" b="1" dirty="0"/>
              <a:t>White matter: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It is inside the cerebrum and has the following types of nerve fibers or called the </a:t>
            </a:r>
            <a:r>
              <a:rPr lang="en-US" b="1" u="sng" dirty="0"/>
              <a:t>medullary centers</a:t>
            </a:r>
            <a:r>
              <a:rPr lang="en-US" b="1" dirty="0"/>
              <a:t>:</a:t>
            </a:r>
          </a:p>
          <a:p>
            <a:r>
              <a:rPr lang="en-US" b="1" dirty="0"/>
              <a:t>1- Association fibers</a:t>
            </a:r>
            <a:r>
              <a:rPr lang="en-US" dirty="0"/>
              <a:t>(arcuate fibers):</a:t>
            </a:r>
            <a:r>
              <a:rPr lang="en-US" b="1" dirty="0"/>
              <a:t> </a:t>
            </a:r>
          </a:p>
          <a:p>
            <a:pPr lvl="0"/>
            <a:r>
              <a:rPr lang="en-US" dirty="0"/>
              <a:t>a) Short association fibers which connect the adjacent gyri to each other.</a:t>
            </a:r>
          </a:p>
          <a:p>
            <a:r>
              <a:rPr lang="en-US" dirty="0"/>
              <a:t>b) Long association fibers which join different regions of the same cerebral hemisphere, like </a:t>
            </a:r>
            <a:r>
              <a:rPr lang="en-US" dirty="0" err="1"/>
              <a:t>uncinate</a:t>
            </a:r>
            <a:r>
              <a:rPr lang="en-US" dirty="0"/>
              <a:t> fasciculus between frontal and temporal lobes.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9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encrypted-tbn0.gstatic.com/images?q=tbn:ANd9GcT8-Oig4PzTPwSn3NTjImesfquwns30HZbNq0HoJFoC4SRUs3BV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4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6400800" cy="367240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2- Commissural fibers </a:t>
            </a:r>
            <a:r>
              <a:rPr lang="en-US" dirty="0"/>
              <a:t>(transverse fibers)</a:t>
            </a:r>
            <a:r>
              <a:rPr lang="en-US" b="1" dirty="0"/>
              <a:t>: they connect the cortex of the two cerebral hemispheres; example is the corpus callosum .</a:t>
            </a:r>
          </a:p>
          <a:p>
            <a:r>
              <a:rPr lang="en-US" dirty="0"/>
              <a:t>-rostrum, genu, body and the </a:t>
            </a:r>
            <a:r>
              <a:rPr lang="en-US" dirty="0" err="1"/>
              <a:t>splenium</a:t>
            </a:r>
            <a:r>
              <a:rPr lang="en-US" b="1" dirty="0"/>
              <a:t>.</a:t>
            </a:r>
          </a:p>
          <a:p>
            <a:r>
              <a:rPr lang="en-US" b="1" dirty="0"/>
              <a:t>-</a:t>
            </a:r>
            <a:r>
              <a:rPr lang="en-US" dirty="0"/>
              <a:t>forceps minor.</a:t>
            </a:r>
          </a:p>
          <a:p>
            <a:r>
              <a:rPr lang="en-US" b="1" dirty="0"/>
              <a:t>-</a:t>
            </a:r>
            <a:r>
              <a:rPr lang="en-US" dirty="0"/>
              <a:t>forceps major.</a:t>
            </a:r>
          </a:p>
          <a:p>
            <a:r>
              <a:rPr lang="en-US" b="1" dirty="0"/>
              <a:t>-</a:t>
            </a:r>
            <a:r>
              <a:rPr lang="en-US" dirty="0" err="1"/>
              <a:t>tapetum</a:t>
            </a:r>
            <a:r>
              <a:rPr lang="en-US" dirty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0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0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US" dirty="0"/>
              <a:t>3- Projection fibers: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6400800" cy="446449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corona </a:t>
            </a:r>
            <a:r>
              <a:rPr lang="en-US" dirty="0" err="1"/>
              <a:t>radiata</a:t>
            </a:r>
            <a:r>
              <a:rPr lang="en-US" dirty="0"/>
              <a:t>. </a:t>
            </a:r>
          </a:p>
          <a:p>
            <a:r>
              <a:rPr lang="en-US" dirty="0"/>
              <a:t>֍</a:t>
            </a:r>
            <a:r>
              <a:rPr lang="en-US" u="sng" dirty="0"/>
              <a:t>Upper motor neurons</a:t>
            </a:r>
            <a:r>
              <a:rPr lang="en-US" dirty="0"/>
              <a:t>.</a:t>
            </a:r>
          </a:p>
          <a:p>
            <a:r>
              <a:rPr lang="en-US" dirty="0"/>
              <a:t>▲An upper motor neuron lesion is a lesion in the pyramidal and extrapyramidal tracts.</a:t>
            </a:r>
          </a:p>
          <a:p>
            <a:r>
              <a:rPr lang="en-US" dirty="0"/>
              <a:t>֍</a:t>
            </a:r>
            <a:r>
              <a:rPr lang="en-US" u="sng" dirty="0"/>
              <a:t>lower motor neurons</a:t>
            </a:r>
            <a:r>
              <a:rPr lang="en-US" dirty="0"/>
              <a:t>.</a:t>
            </a:r>
          </a:p>
          <a:p>
            <a:r>
              <a:rPr lang="en-US" dirty="0"/>
              <a:t>▼A lower motor neuron lesion is a lesion in the anterior horn cells of the spinal cord and peripheral nerve.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7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54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n-US" b="1" dirty="0"/>
              <a:t>Organization of the cerebral cortex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6872808" cy="4010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  </a:t>
            </a:r>
            <a:r>
              <a:rPr lang="en-US" b="1" dirty="0"/>
              <a:t>The cerebral cortex is organized into the following regions:</a:t>
            </a:r>
          </a:p>
          <a:p>
            <a:pPr lvl="0"/>
            <a:r>
              <a:rPr lang="en-US" b="1" dirty="0"/>
              <a:t>1-primary areas:</a:t>
            </a:r>
          </a:p>
          <a:p>
            <a:pPr lvl="0"/>
            <a:r>
              <a:rPr lang="en-US" b="1" dirty="0"/>
              <a:t>A-Primary sensory area.</a:t>
            </a:r>
          </a:p>
          <a:p>
            <a:pPr lvl="0"/>
            <a:r>
              <a:rPr lang="en-US" b="1" dirty="0"/>
              <a:t>B-Primary motor area.</a:t>
            </a:r>
          </a:p>
          <a:p>
            <a:pPr lvl="0"/>
            <a:r>
              <a:rPr lang="en-US" b="1" dirty="0"/>
              <a:t>2-unimodal association areas:</a:t>
            </a:r>
          </a:p>
          <a:p>
            <a:pPr lvl="0"/>
            <a:r>
              <a:rPr lang="en-US" b="1" dirty="0"/>
              <a:t>A-Unimodal sensory association area. </a:t>
            </a:r>
          </a:p>
          <a:p>
            <a:r>
              <a:rPr lang="en-US" b="1"/>
              <a:t>  B- </a:t>
            </a:r>
            <a:r>
              <a:rPr lang="en-US" b="1" dirty="0"/>
              <a:t>Unimodal motor association area. </a:t>
            </a:r>
          </a:p>
          <a:p>
            <a:r>
              <a:rPr lang="en-US" b="1" dirty="0"/>
              <a:t>              3- Multimodal association areas that responsible for high mental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6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78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White matter: </vt:lpstr>
      <vt:lpstr>PowerPoint Presentation</vt:lpstr>
      <vt:lpstr>PowerPoint Presentation</vt:lpstr>
      <vt:lpstr>PowerPoint Presentation</vt:lpstr>
      <vt:lpstr>3- Projection fibers:</vt:lpstr>
      <vt:lpstr>PowerPoint Presentation</vt:lpstr>
      <vt:lpstr>Organization of the cerebral cortex</vt:lpstr>
      <vt:lpstr>PowerPoint Presentation</vt:lpstr>
      <vt:lpstr>Sensory processing areas: ● Primary somatosensory area    </vt:lpstr>
      <vt:lpstr>PowerPoint Presentation</vt:lpstr>
      <vt:lpstr>● Unimodal somatosensory association area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Mustafa Ibraheem</dc:creator>
  <cp:lastModifiedBy>DR.mustafa mohammed</cp:lastModifiedBy>
  <cp:revision>1</cp:revision>
  <dcterms:created xsi:type="dcterms:W3CDTF">2006-08-16T00:00:00Z</dcterms:created>
  <dcterms:modified xsi:type="dcterms:W3CDTF">2021-09-24T18:02:22Z</dcterms:modified>
</cp:coreProperties>
</file>