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6" r:id="rId3"/>
    <p:sldId id="278" r:id="rId4"/>
    <p:sldId id="276" r:id="rId5"/>
    <p:sldId id="280" r:id="rId6"/>
    <p:sldId id="267" r:id="rId7"/>
    <p:sldId id="268" r:id="rId8"/>
    <p:sldId id="277" r:id="rId9"/>
    <p:sldId id="265" r:id="rId10"/>
    <p:sldId id="269" r:id="rId11"/>
    <p:sldId id="257" r:id="rId12"/>
    <p:sldId id="258" r:id="rId13"/>
    <p:sldId id="259" r:id="rId14"/>
    <p:sldId id="270" r:id="rId15"/>
    <p:sldId id="271" r:id="rId16"/>
    <p:sldId id="264" r:id="rId17"/>
    <p:sldId id="272" r:id="rId18"/>
    <p:sldId id="260" r:id="rId19"/>
    <p:sldId id="274" r:id="rId20"/>
    <p:sldId id="275" r:id="rId21"/>
    <p:sldId id="262"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6" d="100"/>
          <a:sy n="66" d="100"/>
        </p:scale>
        <p:origin x="-1488" y="-108"/>
      </p:cViewPr>
      <p:guideLst>
        <p:guide orient="horz" pos="2160"/>
        <p:guide pos="2880"/>
      </p:guideLst>
    </p:cSldViewPr>
  </p:slideViewPr>
  <p:notesTextViewPr>
    <p:cViewPr>
      <p:scale>
        <a:sx n="1" d="1"/>
        <a:sy n="1" d="1"/>
      </p:scale>
      <p:origin x="0" y="0"/>
    </p:cViewPr>
  </p:notesTextViewPr>
  <p:sorterViewPr>
    <p:cViewPr>
      <p:scale>
        <a:sx n="100" d="100"/>
        <a:sy n="100" d="100"/>
      </p:scale>
      <p:origin x="0" y="18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2C11C4-0501-4CF5-B9E0-06F0EB1F082E}"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15DDE-E029-47D3-828C-F425F423E89C}" type="slidenum">
              <a:rPr lang="en-US" smtClean="0"/>
              <a:t>‹#›</a:t>
            </a:fld>
            <a:endParaRPr lang="en-US"/>
          </a:p>
        </p:txBody>
      </p:sp>
    </p:spTree>
    <p:extLst>
      <p:ext uri="{BB962C8B-B14F-4D97-AF65-F5344CB8AC3E}">
        <p14:creationId xmlns:p14="http://schemas.microsoft.com/office/powerpoint/2010/main" val="219210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C11C4-0501-4CF5-B9E0-06F0EB1F082E}"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15DDE-E029-47D3-828C-F425F423E89C}" type="slidenum">
              <a:rPr lang="en-US" smtClean="0"/>
              <a:t>‹#›</a:t>
            </a:fld>
            <a:endParaRPr lang="en-US"/>
          </a:p>
        </p:txBody>
      </p:sp>
    </p:spTree>
    <p:extLst>
      <p:ext uri="{BB962C8B-B14F-4D97-AF65-F5344CB8AC3E}">
        <p14:creationId xmlns:p14="http://schemas.microsoft.com/office/powerpoint/2010/main" val="418622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C11C4-0501-4CF5-B9E0-06F0EB1F082E}"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15DDE-E029-47D3-828C-F425F423E89C}" type="slidenum">
              <a:rPr lang="en-US" smtClean="0"/>
              <a:t>‹#›</a:t>
            </a:fld>
            <a:endParaRPr lang="en-US"/>
          </a:p>
        </p:txBody>
      </p:sp>
    </p:spTree>
    <p:extLst>
      <p:ext uri="{BB962C8B-B14F-4D97-AF65-F5344CB8AC3E}">
        <p14:creationId xmlns:p14="http://schemas.microsoft.com/office/powerpoint/2010/main" val="238315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C11C4-0501-4CF5-B9E0-06F0EB1F082E}"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15DDE-E029-47D3-828C-F425F423E89C}" type="slidenum">
              <a:rPr lang="en-US" smtClean="0"/>
              <a:t>‹#›</a:t>
            </a:fld>
            <a:endParaRPr lang="en-US"/>
          </a:p>
        </p:txBody>
      </p:sp>
    </p:spTree>
    <p:extLst>
      <p:ext uri="{BB962C8B-B14F-4D97-AF65-F5344CB8AC3E}">
        <p14:creationId xmlns:p14="http://schemas.microsoft.com/office/powerpoint/2010/main" val="89404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2C11C4-0501-4CF5-B9E0-06F0EB1F082E}"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15DDE-E029-47D3-828C-F425F423E89C}" type="slidenum">
              <a:rPr lang="en-US" smtClean="0"/>
              <a:t>‹#›</a:t>
            </a:fld>
            <a:endParaRPr lang="en-US"/>
          </a:p>
        </p:txBody>
      </p:sp>
    </p:spTree>
    <p:extLst>
      <p:ext uri="{BB962C8B-B14F-4D97-AF65-F5344CB8AC3E}">
        <p14:creationId xmlns:p14="http://schemas.microsoft.com/office/powerpoint/2010/main" val="395773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2C11C4-0501-4CF5-B9E0-06F0EB1F082E}"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15DDE-E029-47D3-828C-F425F423E89C}" type="slidenum">
              <a:rPr lang="en-US" smtClean="0"/>
              <a:t>‹#›</a:t>
            </a:fld>
            <a:endParaRPr lang="en-US"/>
          </a:p>
        </p:txBody>
      </p:sp>
    </p:spTree>
    <p:extLst>
      <p:ext uri="{BB962C8B-B14F-4D97-AF65-F5344CB8AC3E}">
        <p14:creationId xmlns:p14="http://schemas.microsoft.com/office/powerpoint/2010/main" val="240420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2C11C4-0501-4CF5-B9E0-06F0EB1F082E}" type="datetimeFigureOut">
              <a:rPr lang="en-US" smtClean="0"/>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15DDE-E029-47D3-828C-F425F423E89C}" type="slidenum">
              <a:rPr lang="en-US" smtClean="0"/>
              <a:t>‹#›</a:t>
            </a:fld>
            <a:endParaRPr lang="en-US"/>
          </a:p>
        </p:txBody>
      </p:sp>
    </p:spTree>
    <p:extLst>
      <p:ext uri="{BB962C8B-B14F-4D97-AF65-F5344CB8AC3E}">
        <p14:creationId xmlns:p14="http://schemas.microsoft.com/office/powerpoint/2010/main" val="286917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2C11C4-0501-4CF5-B9E0-06F0EB1F082E}" type="datetimeFigureOut">
              <a:rPr lang="en-US" smtClean="0"/>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15DDE-E029-47D3-828C-F425F423E89C}" type="slidenum">
              <a:rPr lang="en-US" smtClean="0"/>
              <a:t>‹#›</a:t>
            </a:fld>
            <a:endParaRPr lang="en-US"/>
          </a:p>
        </p:txBody>
      </p:sp>
    </p:spTree>
    <p:extLst>
      <p:ext uri="{BB962C8B-B14F-4D97-AF65-F5344CB8AC3E}">
        <p14:creationId xmlns:p14="http://schemas.microsoft.com/office/powerpoint/2010/main" val="188644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C11C4-0501-4CF5-B9E0-06F0EB1F082E}" type="datetimeFigureOut">
              <a:rPr lang="en-US" smtClean="0"/>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15DDE-E029-47D3-828C-F425F423E89C}" type="slidenum">
              <a:rPr lang="en-US" smtClean="0"/>
              <a:t>‹#›</a:t>
            </a:fld>
            <a:endParaRPr lang="en-US"/>
          </a:p>
        </p:txBody>
      </p:sp>
    </p:spTree>
    <p:extLst>
      <p:ext uri="{BB962C8B-B14F-4D97-AF65-F5344CB8AC3E}">
        <p14:creationId xmlns:p14="http://schemas.microsoft.com/office/powerpoint/2010/main" val="92553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C11C4-0501-4CF5-B9E0-06F0EB1F082E}"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15DDE-E029-47D3-828C-F425F423E89C}" type="slidenum">
              <a:rPr lang="en-US" smtClean="0"/>
              <a:t>‹#›</a:t>
            </a:fld>
            <a:endParaRPr lang="en-US"/>
          </a:p>
        </p:txBody>
      </p:sp>
    </p:spTree>
    <p:extLst>
      <p:ext uri="{BB962C8B-B14F-4D97-AF65-F5344CB8AC3E}">
        <p14:creationId xmlns:p14="http://schemas.microsoft.com/office/powerpoint/2010/main" val="1416830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C11C4-0501-4CF5-B9E0-06F0EB1F082E}"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15DDE-E029-47D3-828C-F425F423E89C}" type="slidenum">
              <a:rPr lang="en-US" smtClean="0"/>
              <a:t>‹#›</a:t>
            </a:fld>
            <a:endParaRPr lang="en-US"/>
          </a:p>
        </p:txBody>
      </p:sp>
    </p:spTree>
    <p:extLst>
      <p:ext uri="{BB962C8B-B14F-4D97-AF65-F5344CB8AC3E}">
        <p14:creationId xmlns:p14="http://schemas.microsoft.com/office/powerpoint/2010/main" val="36017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C11C4-0501-4CF5-B9E0-06F0EB1F082E}" type="datetimeFigureOut">
              <a:rPr lang="en-US" smtClean="0"/>
              <a:t>2/23/2020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15DDE-E029-47D3-828C-F425F423E89C}" type="slidenum">
              <a:rPr lang="en-US" smtClean="0"/>
              <a:t>‹#›</a:t>
            </a:fld>
            <a:endParaRPr lang="en-US"/>
          </a:p>
        </p:txBody>
      </p:sp>
    </p:spTree>
    <p:extLst>
      <p:ext uri="{BB962C8B-B14F-4D97-AF65-F5344CB8AC3E}">
        <p14:creationId xmlns:p14="http://schemas.microsoft.com/office/powerpoint/2010/main" val="377879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289" y="802703"/>
            <a:ext cx="7776864" cy="3785652"/>
          </a:xfrm>
          <a:prstGeom prst="rect">
            <a:avLst/>
          </a:prstGeom>
        </p:spPr>
        <p:txBody>
          <a:bodyPr wrap="square">
            <a:spAutoFit/>
          </a:bodyPr>
          <a:lstStyle/>
          <a:p>
            <a:pPr algn="ctr"/>
            <a:r>
              <a:rPr lang="en-US" sz="4000" dirty="0"/>
              <a:t>Neuroanatomy has two parts: the central and peripheral nervous system (which composed of cranial nerves, spinal nerves and ganglia). </a:t>
            </a:r>
          </a:p>
          <a:p>
            <a:pPr algn="ctr"/>
            <a:r>
              <a:rPr lang="en-US" sz="4000" dirty="0"/>
              <a:t>The central nervous system is composed of brain and spinal cord.</a:t>
            </a:r>
            <a:endParaRPr lang="ar-IQ" sz="4000" dirty="0"/>
          </a:p>
        </p:txBody>
      </p:sp>
    </p:spTree>
    <p:extLst>
      <p:ext uri="{BB962C8B-B14F-4D97-AF65-F5344CB8AC3E}">
        <p14:creationId xmlns:p14="http://schemas.microsoft.com/office/powerpoint/2010/main" val="63493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259632" y="1916832"/>
            <a:ext cx="6400800" cy="1752600"/>
          </a:xfrm>
        </p:spPr>
        <p:txBody>
          <a:bodyPr>
            <a:normAutofit fontScale="77500" lnSpcReduction="20000"/>
          </a:bodyPr>
          <a:lstStyle/>
          <a:p>
            <a:r>
              <a:rPr lang="en-US" b="1" dirty="0"/>
              <a:t>Each cerebral hemisphere has three </a:t>
            </a:r>
            <a:r>
              <a:rPr lang="en-US" b="1" dirty="0" smtClean="0"/>
              <a:t>surfaces:</a:t>
            </a:r>
          </a:p>
          <a:p>
            <a:r>
              <a:rPr lang="en-US" b="1" dirty="0" smtClean="0"/>
              <a:t>-</a:t>
            </a:r>
            <a:r>
              <a:rPr lang="en-US" b="1" dirty="0" err="1" smtClean="0"/>
              <a:t>Superolateral</a:t>
            </a:r>
            <a:r>
              <a:rPr lang="en-US" b="1" dirty="0" smtClean="0"/>
              <a:t> </a:t>
            </a:r>
            <a:r>
              <a:rPr lang="en-US" b="1" dirty="0"/>
              <a:t>surface </a:t>
            </a:r>
            <a:endParaRPr lang="en-US" b="1" dirty="0" smtClean="0"/>
          </a:p>
          <a:p>
            <a:r>
              <a:rPr lang="en-US" b="1" dirty="0" smtClean="0"/>
              <a:t>-medial surface</a:t>
            </a:r>
          </a:p>
          <a:p>
            <a:r>
              <a:rPr lang="en-US" b="1" dirty="0" smtClean="0"/>
              <a:t>-inferior surface</a:t>
            </a:r>
            <a:endParaRPr lang="en-US" b="1" dirty="0"/>
          </a:p>
        </p:txBody>
      </p:sp>
    </p:spTree>
    <p:extLst>
      <p:ext uri="{BB962C8B-B14F-4D97-AF65-F5344CB8AC3E}">
        <p14:creationId xmlns:p14="http://schemas.microsoft.com/office/powerpoint/2010/main" val="2315320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scription: http://www.radnet.ucla.edu/sections/DINR/Part%209/Images/9-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5904656"/>
          </a:xfrm>
          <a:prstGeom prst="rect">
            <a:avLst/>
          </a:prstGeom>
          <a:noFill/>
          <a:ln>
            <a:noFill/>
          </a:ln>
        </p:spPr>
      </p:pic>
    </p:spTree>
    <p:extLst>
      <p:ext uri="{BB962C8B-B14F-4D97-AF65-F5344CB8AC3E}">
        <p14:creationId xmlns:p14="http://schemas.microsoft.com/office/powerpoint/2010/main" val="910644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scription: http://upload.wikimedia.org/wikipedia/commons/thumb/3/35/Gray726.png/300px-Gray726.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712968" cy="5544616"/>
          </a:xfrm>
          <a:prstGeom prst="rect">
            <a:avLst/>
          </a:prstGeom>
          <a:noFill/>
          <a:ln>
            <a:noFill/>
          </a:ln>
        </p:spPr>
      </p:pic>
      <p:pic>
        <p:nvPicPr>
          <p:cNvPr id="5" name="Content Placeholder 5" descr="C:\Users\Dr.Mustafa\Pictures\MP Navigator EX\2015_03_24\IMG_0007.jpg"/>
          <p:cNvPicPr>
            <a:picLocks/>
          </p:cNvPicPr>
          <p:nvPr/>
        </p:nvPicPr>
        <p:blipFill rotWithShape="1">
          <a:blip r:embed="rId3">
            <a:extLst>
              <a:ext uri="{28A0092B-C50C-407E-A947-70E740481C1C}">
                <a14:useLocalDpi xmlns:a14="http://schemas.microsoft.com/office/drawing/2010/main" val="0"/>
              </a:ext>
            </a:extLst>
          </a:blip>
          <a:srcRect l="5035" t="19192" r="13715" b="13427"/>
          <a:stretch/>
        </p:blipFill>
        <p:spPr bwMode="auto">
          <a:xfrm rot="10800000">
            <a:off x="0" y="332653"/>
            <a:ext cx="9144000" cy="65253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1904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scription: http://www.neuromod.org/courses/ecba1999/image2.gif"/>
          <p:cNvPicPr>
            <a:picLocks noGrp="1"/>
          </p:cNvPicPr>
          <p:nvPr>
            <p:ph idx="1"/>
          </p:nvPr>
        </p:nvPicPr>
        <p:blipFill>
          <a:blip r:embed="rId2">
            <a:extLst>
              <a:ext uri="{28A0092B-C50C-407E-A947-70E740481C1C}">
                <a14:useLocalDpi xmlns:a14="http://schemas.microsoft.com/office/drawing/2010/main" val="0"/>
              </a:ext>
            </a:extLst>
          </a:blip>
          <a:srcRect l="8545"/>
          <a:stretch>
            <a:fillRect/>
          </a:stretch>
        </p:blipFill>
        <p:spPr bwMode="auto">
          <a:xfrm>
            <a:off x="179512" y="332656"/>
            <a:ext cx="9721079" cy="6120680"/>
          </a:xfrm>
          <a:prstGeom prst="rect">
            <a:avLst/>
          </a:prstGeom>
          <a:noFill/>
          <a:ln>
            <a:noFill/>
          </a:ln>
        </p:spPr>
      </p:pic>
    </p:spTree>
    <p:extLst>
      <p:ext uri="{BB962C8B-B14F-4D97-AF65-F5344CB8AC3E}">
        <p14:creationId xmlns:p14="http://schemas.microsoft.com/office/powerpoint/2010/main" val="1784208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Superolateral</a:t>
            </a:r>
            <a:r>
              <a:rPr lang="en-US" dirty="0" smtClean="0"/>
              <a:t> surface:</a:t>
            </a:r>
            <a:endParaRPr lang="en-US" dirty="0"/>
          </a:p>
        </p:txBody>
      </p:sp>
      <p:sp>
        <p:nvSpPr>
          <p:cNvPr id="3" name="Subtitle 2"/>
          <p:cNvSpPr>
            <a:spLocks noGrp="1"/>
          </p:cNvSpPr>
          <p:nvPr>
            <p:ph type="subTitle" idx="1"/>
          </p:nvPr>
        </p:nvSpPr>
        <p:spPr/>
        <p:txBody>
          <a:bodyPr>
            <a:normAutofit fontScale="92500" lnSpcReduction="10000"/>
          </a:bodyPr>
          <a:lstStyle/>
          <a:p>
            <a:r>
              <a:rPr lang="en-US" b="1" u="sng" dirty="0"/>
              <a:t>The central sulcus</a:t>
            </a:r>
            <a:r>
              <a:rPr lang="en-US" b="1" dirty="0"/>
              <a:t>: just behind the mid point of the superior border of the hemisphere, the fissure of Rolando (central sulcus) is start. </a:t>
            </a:r>
          </a:p>
        </p:txBody>
      </p:sp>
    </p:spTree>
    <p:extLst>
      <p:ext uri="{BB962C8B-B14F-4D97-AF65-F5344CB8AC3E}">
        <p14:creationId xmlns:p14="http://schemas.microsoft.com/office/powerpoint/2010/main" val="2857306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395536" y="116632"/>
            <a:ext cx="8280920" cy="6480720"/>
          </a:xfrm>
        </p:spPr>
        <p:txBody>
          <a:bodyPr>
            <a:normAutofit/>
          </a:bodyPr>
          <a:lstStyle/>
          <a:p>
            <a:r>
              <a:rPr lang="en-US" b="1" u="sng" dirty="0"/>
              <a:t>The lateral sulcus</a:t>
            </a:r>
            <a:r>
              <a:rPr lang="en-US" b="1" dirty="0"/>
              <a:t>: (fissure of </a:t>
            </a:r>
            <a:r>
              <a:rPr lang="en-US" b="1" dirty="0" err="1"/>
              <a:t>Sylvius</a:t>
            </a:r>
            <a:r>
              <a:rPr lang="en-US" b="1" dirty="0"/>
              <a:t>) it is composed of anterior and posterior rami or parts. At the junction of the two parts, there are two ascending rami (V- shaped rami) arise toward the inferior frontal </a:t>
            </a:r>
            <a:r>
              <a:rPr lang="en-US" b="1" dirty="0" err="1"/>
              <a:t>gyrus</a:t>
            </a:r>
            <a:r>
              <a:rPr lang="en-US" b="1" dirty="0"/>
              <a:t>, and so this </a:t>
            </a:r>
            <a:r>
              <a:rPr lang="en-US" b="1" dirty="0" err="1"/>
              <a:t>gyrus</a:t>
            </a:r>
            <a:r>
              <a:rPr lang="en-US" b="1" dirty="0"/>
              <a:t> is further divided by this V- shaped ascending rami into pars </a:t>
            </a:r>
            <a:r>
              <a:rPr lang="en-US" b="1" dirty="0" err="1"/>
              <a:t>orbitalis</a:t>
            </a:r>
            <a:r>
              <a:rPr lang="en-US" b="1" dirty="0"/>
              <a:t>, pars </a:t>
            </a:r>
            <a:r>
              <a:rPr lang="en-US" b="1" dirty="0" err="1"/>
              <a:t>triangularis</a:t>
            </a:r>
            <a:r>
              <a:rPr lang="en-US" b="1" dirty="0"/>
              <a:t> and pars </a:t>
            </a:r>
            <a:r>
              <a:rPr lang="en-US" b="1" dirty="0" err="1"/>
              <a:t>opercularis</a:t>
            </a:r>
            <a:r>
              <a:rPr lang="en-US" b="1" dirty="0"/>
              <a:t>.</a:t>
            </a:r>
          </a:p>
          <a:p>
            <a:endParaRPr lang="en-US" b="1" dirty="0"/>
          </a:p>
        </p:txBody>
      </p:sp>
    </p:spTree>
    <p:extLst>
      <p:ext uri="{BB962C8B-B14F-4D97-AF65-F5344CB8AC3E}">
        <p14:creationId xmlns:p14="http://schemas.microsoft.com/office/powerpoint/2010/main" val="830118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38.media.tumblr.com/9dbc910fdac9f0aeaa72e3550b1b8917/tumblr_mfoz0i1ZJd1rn6pqko1_50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20688"/>
            <a:ext cx="9036496" cy="5688632"/>
          </a:xfrm>
          <a:prstGeom prst="rect">
            <a:avLst/>
          </a:prstGeom>
          <a:noFill/>
          <a:ln>
            <a:noFill/>
          </a:ln>
        </p:spPr>
      </p:pic>
    </p:spTree>
    <p:extLst>
      <p:ext uri="{BB962C8B-B14F-4D97-AF65-F5344CB8AC3E}">
        <p14:creationId xmlns:p14="http://schemas.microsoft.com/office/powerpoint/2010/main" val="1949310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95536" y="1720840"/>
            <a:ext cx="8352928" cy="4401205"/>
          </a:xfrm>
          <a:prstGeom prst="rect">
            <a:avLst/>
          </a:prstGeom>
        </p:spPr>
        <p:txBody>
          <a:bodyPr wrap="square">
            <a:spAutoFit/>
          </a:bodyPr>
          <a:lstStyle/>
          <a:p>
            <a:r>
              <a:rPr lang="en-US" sz="2800" b="1" u="sng" dirty="0"/>
              <a:t>Insula (island of </a:t>
            </a:r>
            <a:r>
              <a:rPr lang="en-US" sz="2800" b="1" u="sng" dirty="0" err="1"/>
              <a:t>Reil</a:t>
            </a:r>
            <a:r>
              <a:rPr lang="en-US" sz="2800" b="1" u="sng" dirty="0" smtClean="0"/>
              <a:t>) (fifth lobe)</a:t>
            </a:r>
            <a:r>
              <a:rPr lang="en-US" sz="2800" b="1" dirty="0" smtClean="0"/>
              <a:t>: </a:t>
            </a:r>
            <a:r>
              <a:rPr lang="en-US" sz="2800" b="1" dirty="0"/>
              <a:t>is situated deep in the floor of the lateral sulcus and is almost surrounded by a circular sulcus, and can only be seen when the lips of the lateral sulcus are widely separated. It involves parts from frontal, parietal and temporal lobes. The insula is composed of long and short gyri that almost completely surrounded by the circular sulcus. The insula is divided into two regions by a central sulcus, several short gyri lie in front of the central sulcus and one or two long gyri lie behind it.</a:t>
            </a:r>
          </a:p>
        </p:txBody>
      </p:sp>
    </p:spTree>
    <p:extLst>
      <p:ext uri="{BB962C8B-B14F-4D97-AF65-F5344CB8AC3E}">
        <p14:creationId xmlns:p14="http://schemas.microsoft.com/office/powerpoint/2010/main" val="1795018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0648"/>
            <a:ext cx="8676456"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826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5796136" y="836712"/>
            <a:ext cx="3347864" cy="5289451"/>
          </a:xfrm>
        </p:spPr>
        <p:txBody>
          <a:bodyPr>
            <a:normAutofit fontScale="85000" lnSpcReduction="20000"/>
          </a:bodyPr>
          <a:lstStyle/>
          <a:p>
            <a:r>
              <a:rPr lang="en-US" dirty="0"/>
              <a:t>Lobes of the cerebral hemisphere:</a:t>
            </a:r>
          </a:p>
          <a:p>
            <a:r>
              <a:rPr lang="en-US" dirty="0"/>
              <a:t>Frontal lobe: it is situated in front of the central sulcus and above lateral sulcus.</a:t>
            </a:r>
          </a:p>
          <a:p>
            <a:r>
              <a:rPr lang="en-US" dirty="0"/>
              <a:t>Parietal lobe: it lies behind sulcus and above the lateral sulcus.</a:t>
            </a:r>
          </a:p>
          <a:p>
            <a:r>
              <a:rPr lang="en-US" dirty="0"/>
              <a:t>Temporal lobe: it is below the lateral sulcus.</a:t>
            </a:r>
          </a:p>
          <a:p>
            <a:r>
              <a:rPr lang="en-US" dirty="0"/>
              <a:t>Occipital lobe: it is situated below and behind the </a:t>
            </a:r>
            <a:r>
              <a:rPr lang="en-US" dirty="0" err="1"/>
              <a:t>parieto</a:t>
            </a:r>
            <a:r>
              <a:rPr lang="en-US" dirty="0"/>
              <a:t>-occipital sulcus. Pre-occipital notch is the land mark that delineates the occipital lobe from the temporal lobe</a:t>
            </a:r>
            <a:r>
              <a:rPr lang="en-US" dirty="0" smtClean="0"/>
              <a:t>.</a:t>
            </a:r>
          </a:p>
          <a:p>
            <a:r>
              <a:rPr lang="en-US" smtClean="0"/>
              <a:t>insula</a:t>
            </a:r>
            <a:endParaRPr lang="en-US" dirty="0"/>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6552" y="692696"/>
            <a:ext cx="6275040"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365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
            </a:r>
            <a:br>
              <a:rPr lang="en-US" dirty="0"/>
            </a:br>
            <a:endParaRPr lang="en-US" dirty="0"/>
          </a:p>
        </p:txBody>
      </p:sp>
      <p:sp>
        <p:nvSpPr>
          <p:cNvPr id="3" name="Subtitle 2"/>
          <p:cNvSpPr>
            <a:spLocks noGrp="1"/>
          </p:cNvSpPr>
          <p:nvPr>
            <p:ph type="subTitle" idx="1"/>
          </p:nvPr>
        </p:nvSpPr>
        <p:spPr>
          <a:xfrm>
            <a:off x="179512" y="116632"/>
            <a:ext cx="8784976" cy="6741368"/>
          </a:xfrm>
        </p:spPr>
        <p:txBody>
          <a:bodyPr>
            <a:normAutofit/>
          </a:bodyPr>
          <a:lstStyle/>
          <a:p>
            <a:r>
              <a:rPr lang="en-US" b="1" dirty="0"/>
              <a:t>The brain has the following parts:</a:t>
            </a:r>
            <a:br>
              <a:rPr lang="en-US" b="1" dirty="0"/>
            </a:br>
            <a:r>
              <a:rPr lang="en-US" b="1" dirty="0" smtClean="0"/>
              <a:t>-Forebrain </a:t>
            </a:r>
            <a:r>
              <a:rPr lang="en-US" b="1" dirty="0"/>
              <a:t>(</a:t>
            </a:r>
            <a:r>
              <a:rPr lang="en-US" b="1" dirty="0" err="1"/>
              <a:t>prosencephalon</a:t>
            </a:r>
            <a:r>
              <a:rPr lang="en-US" b="1" dirty="0"/>
              <a:t>) which is subdivided into:</a:t>
            </a:r>
            <a:br>
              <a:rPr lang="en-US" b="1" dirty="0"/>
            </a:br>
            <a:r>
              <a:rPr lang="en-US" b="1" u="sng" dirty="0"/>
              <a:t>Telencephalon</a:t>
            </a:r>
            <a:r>
              <a:rPr lang="en-US" b="1" dirty="0"/>
              <a:t>=cerebral hemispheres.</a:t>
            </a:r>
            <a:br>
              <a:rPr lang="en-US" b="1" dirty="0"/>
            </a:br>
            <a:r>
              <a:rPr lang="en-US" b="1" u="sng" dirty="0"/>
              <a:t>Diencephalon</a:t>
            </a:r>
            <a:r>
              <a:rPr lang="en-US" b="1" dirty="0"/>
              <a:t>=thalamus, hypothalamus, </a:t>
            </a:r>
            <a:r>
              <a:rPr lang="en-US" b="1" dirty="0" err="1"/>
              <a:t>epithalamus</a:t>
            </a:r>
            <a:r>
              <a:rPr lang="en-US" b="1" dirty="0"/>
              <a:t> and </a:t>
            </a:r>
            <a:r>
              <a:rPr lang="en-US" b="1" dirty="0" err="1"/>
              <a:t>subthalamus</a:t>
            </a:r>
            <a:r>
              <a:rPr lang="en-US" b="1" dirty="0" smtClean="0"/>
              <a:t>.</a:t>
            </a:r>
            <a:r>
              <a:rPr lang="en-US" b="1" dirty="0"/>
              <a:t> </a:t>
            </a:r>
            <a:endParaRPr lang="en-US" b="1" dirty="0" smtClean="0"/>
          </a:p>
          <a:p>
            <a:r>
              <a:rPr lang="en-US" b="1" dirty="0" smtClean="0"/>
              <a:t>-Midbrain </a:t>
            </a:r>
            <a:r>
              <a:rPr lang="en-US" b="1" dirty="0"/>
              <a:t>(mesencephalon).</a:t>
            </a:r>
            <a:br>
              <a:rPr lang="en-US" b="1" dirty="0"/>
            </a:br>
            <a:r>
              <a:rPr lang="en-US" b="1" dirty="0" smtClean="0"/>
              <a:t>-Hindbrain </a:t>
            </a:r>
            <a:r>
              <a:rPr lang="en-US" b="1" dirty="0"/>
              <a:t>(</a:t>
            </a:r>
            <a:r>
              <a:rPr lang="en-US" b="1" dirty="0" err="1"/>
              <a:t>rhombencephalon</a:t>
            </a:r>
            <a:r>
              <a:rPr lang="en-US" b="1" dirty="0"/>
              <a:t>) which is subdivided into:</a:t>
            </a:r>
            <a:br>
              <a:rPr lang="en-US" b="1" dirty="0"/>
            </a:br>
            <a:r>
              <a:rPr lang="en-US" b="1" u="sng" dirty="0" err="1"/>
              <a:t>Myelencephalon</a:t>
            </a:r>
            <a:r>
              <a:rPr lang="en-US" b="1" dirty="0"/>
              <a:t> (medulla oblongata).</a:t>
            </a:r>
            <a:br>
              <a:rPr lang="en-US" b="1" dirty="0"/>
            </a:br>
            <a:r>
              <a:rPr lang="en-US" b="1" u="sng" dirty="0" err="1"/>
              <a:t>Metencephalon</a:t>
            </a:r>
            <a:r>
              <a:rPr lang="en-US" b="1" dirty="0"/>
              <a:t> which is composed of pons and cerebellum.</a:t>
            </a:r>
            <a:br>
              <a:rPr lang="en-US" b="1" dirty="0"/>
            </a:br>
            <a:endParaRPr lang="en-US" b="1" dirty="0"/>
          </a:p>
          <a:p>
            <a:endParaRPr lang="en-US" b="1" dirty="0"/>
          </a:p>
        </p:txBody>
      </p:sp>
    </p:spTree>
    <p:extLst>
      <p:ext uri="{BB962C8B-B14F-4D97-AF65-F5344CB8AC3E}">
        <p14:creationId xmlns:p14="http://schemas.microsoft.com/office/powerpoint/2010/main" val="1203114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539552" y="116632"/>
            <a:ext cx="7704856" cy="6336704"/>
          </a:xfrm>
        </p:spPr>
        <p:txBody>
          <a:bodyPr>
            <a:normAutofit/>
          </a:bodyPr>
          <a:lstStyle/>
          <a:p>
            <a:pPr lvl="1"/>
            <a:r>
              <a:rPr lang="en-US" b="1" dirty="0"/>
              <a:t>Medial surface of the cerebral hemisphere has the main following features:</a:t>
            </a:r>
            <a:endParaRPr lang="en-US" sz="2000" b="1" dirty="0"/>
          </a:p>
          <a:p>
            <a:r>
              <a:rPr lang="en-US" b="1" u="sng" dirty="0"/>
              <a:t>The corpus callosum:</a:t>
            </a:r>
            <a:r>
              <a:rPr lang="en-US" b="1" dirty="0"/>
              <a:t> the two cerebral hemispheres are joined by the corpus callosum which formed from rostrum anteriorly, genu, body and </a:t>
            </a:r>
            <a:r>
              <a:rPr lang="en-US" b="1" dirty="0" err="1"/>
              <a:t>splenium</a:t>
            </a:r>
            <a:r>
              <a:rPr lang="en-US" b="1" dirty="0"/>
              <a:t> posteriorly</a:t>
            </a:r>
            <a:r>
              <a:rPr lang="en-US" b="1" dirty="0" smtClean="0"/>
              <a:t>.</a:t>
            </a:r>
          </a:p>
          <a:p>
            <a:r>
              <a:rPr lang="en-US" b="1" dirty="0"/>
              <a:t>The </a:t>
            </a:r>
            <a:r>
              <a:rPr lang="en-US" b="1" dirty="0" err="1"/>
              <a:t>calcarine</a:t>
            </a:r>
            <a:r>
              <a:rPr lang="en-US" b="1" dirty="0"/>
              <a:t> sulcus: in which the visual cortex is around this sulcus.</a:t>
            </a:r>
          </a:p>
          <a:p>
            <a:endParaRPr lang="en-US" sz="2400" b="1" dirty="0"/>
          </a:p>
          <a:p>
            <a:endParaRPr lang="en-US" dirty="0"/>
          </a:p>
        </p:txBody>
      </p:sp>
    </p:spTree>
    <p:extLst>
      <p:ext uri="{BB962C8B-B14F-4D97-AF65-F5344CB8AC3E}">
        <p14:creationId xmlns:p14="http://schemas.microsoft.com/office/powerpoint/2010/main" val="1663073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scription: http://upload.wikimedia.org/wikipedia/commons/thumb/f/fe/Gray727.svg/300px-Gray727.svg.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2656"/>
            <a:ext cx="9252520" cy="5904656"/>
          </a:xfrm>
          <a:prstGeom prst="rect">
            <a:avLst/>
          </a:prstGeom>
          <a:noFill/>
          <a:ln>
            <a:noFill/>
          </a:ln>
        </p:spPr>
      </p:pic>
      <p:pic>
        <p:nvPicPr>
          <p:cNvPr id="5" name="Content Placeholder 3" descr="C:\Users\Dr.Mustafa\Pictures\MP Navigator EX\2015_03_24\IMG_0009.jpg"/>
          <p:cNvPicPr>
            <a:picLocks/>
          </p:cNvPicPr>
          <p:nvPr/>
        </p:nvPicPr>
        <p:blipFill rotWithShape="1">
          <a:blip r:embed="rId3">
            <a:extLst>
              <a:ext uri="{28A0092B-C50C-407E-A947-70E740481C1C}">
                <a14:useLocalDpi xmlns:a14="http://schemas.microsoft.com/office/drawing/2010/main" val="0"/>
              </a:ext>
            </a:extLst>
          </a:blip>
          <a:srcRect l="15625" t="29154" r="3473" b="40678"/>
          <a:stretch/>
        </p:blipFill>
        <p:spPr bwMode="auto">
          <a:xfrm>
            <a:off x="0" y="260648"/>
            <a:ext cx="9252520" cy="63367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2775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scription: http://upload.wikimedia.org/wikipedia/commons/thumb/9/90/Gehirn,_medial_-_beschriftet_lat.svg/2000px-Gehirn,_medial_-_beschriftet_lat.svg.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188640"/>
            <a:ext cx="9433048" cy="6264696"/>
          </a:xfrm>
          <a:prstGeom prst="rect">
            <a:avLst/>
          </a:prstGeom>
          <a:noFill/>
          <a:ln>
            <a:noFill/>
          </a:ln>
        </p:spPr>
      </p:pic>
    </p:spTree>
    <p:extLst>
      <p:ext uri="{BB962C8B-B14F-4D97-AF65-F5344CB8AC3E}">
        <p14:creationId xmlns:p14="http://schemas.microsoft.com/office/powerpoint/2010/main" val="485060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r.Mustafa\Pictures\MP Navigator EX\2020_02_14\الدرجات الخاصة_0002.jpg"/>
          <p:cNvPicPr/>
          <p:nvPr/>
        </p:nvPicPr>
        <p:blipFill rotWithShape="1">
          <a:blip r:embed="rId2" cstate="print">
            <a:extLst>
              <a:ext uri="{28A0092B-C50C-407E-A947-70E740481C1C}">
                <a14:useLocalDpi xmlns:a14="http://schemas.microsoft.com/office/drawing/2010/main" val="0"/>
              </a:ext>
            </a:extLst>
          </a:blip>
          <a:srcRect l="10174" t="8535" r="8657" b="47843"/>
          <a:stretch/>
        </p:blipFill>
        <p:spPr bwMode="auto">
          <a:xfrm>
            <a:off x="179512" y="332656"/>
            <a:ext cx="8856984" cy="63367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572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544" y="0"/>
            <a:ext cx="936103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994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en-US" dirty="0"/>
              <a:t>Functionally, the nervous system is divided into somatic (voluntary) nervous system and autonomic (involuntary) nervous </a:t>
            </a:r>
            <a:r>
              <a:rPr lang="en-US" dirty="0" smtClean="0"/>
              <a:t>system.</a:t>
            </a:r>
          </a:p>
          <a:p>
            <a:r>
              <a:rPr lang="en-US" dirty="0"/>
              <a:t>This autonomic nervous system is a motor system.</a:t>
            </a:r>
          </a:p>
          <a:p>
            <a:r>
              <a:rPr lang="en-US" dirty="0"/>
              <a:t>The nervous system has two components, sensory (afferent) and motor (efferent).</a:t>
            </a:r>
          </a:p>
          <a:p>
            <a:pPr marL="0" indent="0">
              <a:buNone/>
            </a:pPr>
            <a:r>
              <a:rPr lang="en-US" dirty="0" smtClean="0"/>
              <a:t> </a:t>
            </a:r>
            <a:endParaRPr lang="ar-IQ" dirty="0"/>
          </a:p>
        </p:txBody>
      </p:sp>
    </p:spTree>
    <p:extLst>
      <p:ext uri="{BB962C8B-B14F-4D97-AF65-F5344CB8AC3E}">
        <p14:creationId xmlns:p14="http://schemas.microsoft.com/office/powerpoint/2010/main" val="3970894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0" y="116632"/>
            <a:ext cx="9144000" cy="6741368"/>
          </a:xfrm>
        </p:spPr>
        <p:txBody>
          <a:bodyPr>
            <a:normAutofit lnSpcReduction="10000"/>
          </a:bodyPr>
          <a:lstStyle/>
          <a:p>
            <a:r>
              <a:rPr lang="en-US" b="1" u="sng" dirty="0"/>
              <a:t>General facts:</a:t>
            </a:r>
            <a:endParaRPr lang="en-US" b="1" dirty="0"/>
          </a:p>
          <a:p>
            <a:r>
              <a:rPr lang="en-US" b="1" dirty="0"/>
              <a:t>֍glial cells are ten times more than neurons in the mammalian brain.</a:t>
            </a:r>
          </a:p>
          <a:p>
            <a:r>
              <a:rPr lang="en-US" b="1" dirty="0"/>
              <a:t>֍there is no connective tissue in the CNS.</a:t>
            </a:r>
          </a:p>
          <a:p>
            <a:r>
              <a:rPr lang="en-US" b="1" dirty="0"/>
              <a:t>֍The mid brain, pons and medulla oblongata will form the brain stem. </a:t>
            </a:r>
          </a:p>
          <a:p>
            <a:r>
              <a:rPr lang="en-US" b="1" dirty="0"/>
              <a:t>֍There are no two identical brains.</a:t>
            </a:r>
          </a:p>
          <a:p>
            <a:r>
              <a:rPr lang="en-US" b="1" dirty="0"/>
              <a:t>֍Cortex = grey matter = gyri and sulci.</a:t>
            </a:r>
          </a:p>
          <a:p>
            <a:r>
              <a:rPr lang="en-US" b="1" dirty="0"/>
              <a:t>֍</a:t>
            </a:r>
            <a:r>
              <a:rPr lang="en-US" b="1" dirty="0" smtClean="0"/>
              <a:t>medulla = White </a:t>
            </a:r>
            <a:r>
              <a:rPr lang="en-US" b="1" dirty="0"/>
              <a:t>matter , it contains group of nuclei (grey matter) inside it</a:t>
            </a:r>
            <a:r>
              <a:rPr lang="en-US" b="1" dirty="0" smtClean="0"/>
              <a:t>.</a:t>
            </a:r>
          </a:p>
          <a:p>
            <a:r>
              <a:rPr lang="en-US" dirty="0"/>
              <a:t> ֍ </a:t>
            </a:r>
            <a:r>
              <a:rPr lang="en-US" b="1" dirty="0"/>
              <a:t>Adult brain weighs between 1.250 g to 1.450 g, brains of male weigh more than that of female, but no relation between brain weight and intelligence.</a:t>
            </a:r>
          </a:p>
          <a:p>
            <a:endParaRPr lang="en-US" b="1" dirty="0"/>
          </a:p>
        </p:txBody>
      </p:sp>
    </p:spTree>
    <p:extLst>
      <p:ext uri="{BB962C8B-B14F-4D97-AF65-F5344CB8AC3E}">
        <p14:creationId xmlns:p14="http://schemas.microsoft.com/office/powerpoint/2010/main" val="4175112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251520" y="0"/>
            <a:ext cx="8892480" cy="6597352"/>
          </a:xfrm>
        </p:spPr>
        <p:txBody>
          <a:bodyPr>
            <a:normAutofit/>
          </a:bodyPr>
          <a:lstStyle/>
          <a:p>
            <a:r>
              <a:rPr lang="en-US" b="1" u="sng" dirty="0"/>
              <a:t>Topography of the telencephalon:</a:t>
            </a:r>
            <a:endParaRPr lang="en-US" dirty="0"/>
          </a:p>
          <a:p>
            <a:r>
              <a:rPr lang="en-US" b="1" dirty="0"/>
              <a:t>There </a:t>
            </a:r>
            <a:r>
              <a:rPr lang="en-US" b="1" dirty="0" smtClean="0"/>
              <a:t>are </a:t>
            </a:r>
            <a:r>
              <a:rPr lang="en-US" b="1" dirty="0"/>
              <a:t>right and left cerebral hemispheres, they form the largest part of the brain. They are incompletely separated by the longitudinal cerebral fissure that contains the </a:t>
            </a:r>
            <a:r>
              <a:rPr lang="en-US" b="1" dirty="0" err="1"/>
              <a:t>falx</a:t>
            </a:r>
            <a:r>
              <a:rPr lang="en-US" b="1" dirty="0"/>
              <a:t> </a:t>
            </a:r>
            <a:r>
              <a:rPr lang="en-US" b="1" dirty="0" err="1"/>
              <a:t>cerebri</a:t>
            </a:r>
            <a:r>
              <a:rPr lang="en-US" b="1" dirty="0"/>
              <a:t> of the </a:t>
            </a:r>
            <a:r>
              <a:rPr lang="en-US" b="1" dirty="0" err="1"/>
              <a:t>dura</a:t>
            </a:r>
            <a:r>
              <a:rPr lang="en-US" b="1" dirty="0"/>
              <a:t> </a:t>
            </a:r>
            <a:r>
              <a:rPr lang="en-US" b="1" dirty="0" smtClean="0"/>
              <a:t>mater</a:t>
            </a:r>
          </a:p>
          <a:p>
            <a:r>
              <a:rPr lang="en-US" b="1" dirty="0"/>
              <a:t>each cerebral hemisphere possesses a central cavity called the lateral ventricle. </a:t>
            </a:r>
          </a:p>
        </p:txBody>
      </p:sp>
    </p:spTree>
    <p:extLst>
      <p:ext uri="{BB962C8B-B14F-4D97-AF65-F5344CB8AC3E}">
        <p14:creationId xmlns:p14="http://schemas.microsoft.com/office/powerpoint/2010/main" val="1967701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35292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008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d7c2b0wpljtwf.cloudfront.net/var/ezwebin_site/storage/images/media/images/e-anatomy/brain-human-anatomy-diagram/ventricles-of-the-brain-anatomy-of-human-body-en/2637469-1-eng-GB/ventricles-of-the-brain-anatomy-of-human-body-en_medical51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048672"/>
          </a:xfrm>
          <a:prstGeom prst="rect">
            <a:avLst/>
          </a:prstGeom>
          <a:noFill/>
          <a:ln>
            <a:noFill/>
          </a:ln>
        </p:spPr>
      </p:pic>
    </p:spTree>
    <p:extLst>
      <p:ext uri="{BB962C8B-B14F-4D97-AF65-F5344CB8AC3E}">
        <p14:creationId xmlns:p14="http://schemas.microsoft.com/office/powerpoint/2010/main" val="80113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601</Words>
  <Application>Microsoft Office PowerPoint</Application>
  <PresentationFormat>On-screen Show (4:3)</PresentationFormat>
  <Paragraphs>37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Superolateral surface: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DR.mustafa mohammed</dc:creator>
  <cp:lastModifiedBy>DR.mustafa mohammed</cp:lastModifiedBy>
  <cp:revision>18</cp:revision>
  <dcterms:created xsi:type="dcterms:W3CDTF">2015-03-22T19:48:57Z</dcterms:created>
  <dcterms:modified xsi:type="dcterms:W3CDTF">2020-02-22T21:54:29Z</dcterms:modified>
</cp:coreProperties>
</file>