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800599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Chronic sinusitis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A" smtClean="0"/>
              <a:t>داود</a:t>
            </a:r>
            <a:r>
              <a:rPr lang="en-US" smtClean="0"/>
              <a:t> </a:t>
            </a:r>
            <a:r>
              <a:rPr lang="ar-SA" dirty="0" smtClean="0"/>
              <a:t>رديف</a:t>
            </a:r>
            <a:r>
              <a:rPr lang="en-US" dirty="0" smtClean="0"/>
              <a:t> </a:t>
            </a:r>
            <a:r>
              <a:rPr lang="ar-SA" dirty="0" smtClean="0"/>
              <a:t>ا</a:t>
            </a:r>
            <a:r>
              <a:rPr lang="ar-SA" sz="5400" dirty="0" smtClean="0"/>
              <a:t>.د.محمد</a:t>
            </a:r>
            <a:endParaRPr lang="ar-IQ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914400"/>
            <a:ext cx="8001000" cy="2286000"/>
          </a:xfrm>
        </p:spPr>
        <p:txBody>
          <a:bodyPr>
            <a:normAutofit/>
          </a:bodyPr>
          <a:lstStyle/>
          <a:p>
            <a:endParaRPr lang="ar-SA" dirty="0" smtClean="0"/>
          </a:p>
          <a:p>
            <a:endParaRPr lang="ar-SA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5578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Continue on treatment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     Surgical </a:t>
            </a:r>
            <a:r>
              <a:rPr lang="en-US" dirty="0"/>
              <a:t>treatment is indicated when there is failure of medical treatment, these are done according to the sinus involved, and these may include:</a:t>
            </a:r>
          </a:p>
          <a:p>
            <a:pPr marL="0" lvl="0" indent="0">
              <a:buNone/>
            </a:pPr>
            <a:r>
              <a:rPr lang="en-US" dirty="0" smtClean="0"/>
              <a:t>1. Intranasal </a:t>
            </a:r>
            <a:r>
              <a:rPr lang="en-US" dirty="0" err="1"/>
              <a:t>antrostomy</a:t>
            </a:r>
            <a:r>
              <a:rPr lang="en-US" dirty="0"/>
              <a:t>.</a:t>
            </a:r>
          </a:p>
          <a:p>
            <a:pPr marL="0" lvl="0" indent="0">
              <a:buNone/>
            </a:pPr>
            <a:r>
              <a:rPr lang="en-US" dirty="0" smtClean="0"/>
              <a:t>2. Caldwell </a:t>
            </a:r>
            <a:r>
              <a:rPr lang="en-US" dirty="0"/>
              <a:t>– Luc operation.</a:t>
            </a:r>
          </a:p>
          <a:p>
            <a:pPr marL="0" lvl="0" indent="0">
              <a:buNone/>
            </a:pPr>
            <a:r>
              <a:rPr lang="en-US" dirty="0" smtClean="0"/>
              <a:t>3. Internal </a:t>
            </a:r>
            <a:r>
              <a:rPr lang="en-US" dirty="0"/>
              <a:t>and external </a:t>
            </a:r>
            <a:r>
              <a:rPr lang="en-US" dirty="0" err="1"/>
              <a:t>ethmoidectomy</a:t>
            </a:r>
            <a:r>
              <a:rPr lang="en-US" dirty="0"/>
              <a:t>.</a:t>
            </a:r>
          </a:p>
          <a:p>
            <a:pPr marL="0" lvl="0" indent="0">
              <a:buNone/>
            </a:pPr>
            <a:r>
              <a:rPr lang="en-US" dirty="0" smtClean="0"/>
              <a:t>4.  </a:t>
            </a:r>
            <a:r>
              <a:rPr lang="en-US" dirty="0"/>
              <a:t>Internal and external </a:t>
            </a:r>
            <a:r>
              <a:rPr lang="en-US" dirty="0" err="1"/>
              <a:t>fronto</a:t>
            </a:r>
            <a:r>
              <a:rPr lang="en-US" dirty="0"/>
              <a:t> – </a:t>
            </a:r>
            <a:r>
              <a:rPr lang="en-US" dirty="0" err="1"/>
              <a:t>ethmoidectomy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5. Sphenoid </a:t>
            </a:r>
            <a:r>
              <a:rPr lang="en-US" dirty="0"/>
              <a:t>surgery .</a:t>
            </a:r>
          </a:p>
          <a:p>
            <a:pPr marL="0" lvl="0" indent="0">
              <a:buNone/>
            </a:pPr>
            <a:r>
              <a:rPr lang="en-US" dirty="0" smtClean="0"/>
              <a:t>6. Functional </a:t>
            </a:r>
            <a:r>
              <a:rPr lang="en-US" dirty="0"/>
              <a:t>endoscopic sinus surgery (FESS</a:t>
            </a:r>
            <a:r>
              <a:rPr lang="en-US" dirty="0" smtClean="0"/>
              <a:t>).</a:t>
            </a:r>
            <a:r>
              <a:rPr lang="en-US" b="1" dirty="0"/>
              <a:t> </a:t>
            </a:r>
            <a:r>
              <a:rPr lang="en-US" b="1" dirty="0" smtClean="0"/>
              <a:t>“Gold  </a:t>
            </a:r>
            <a:r>
              <a:rPr lang="en-US" b="1" dirty="0"/>
              <a:t>standard operation</a:t>
            </a:r>
            <a:r>
              <a:rPr lang="en-US" dirty="0"/>
              <a:t>"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2693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Aims of “FESS”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 smtClean="0"/>
              <a:t>1. </a:t>
            </a:r>
            <a:r>
              <a:rPr lang="en-US" b="1" dirty="0" smtClean="0"/>
              <a:t>Remove </a:t>
            </a:r>
            <a:r>
              <a:rPr lang="en-US" b="1" dirty="0"/>
              <a:t>diseased</a:t>
            </a:r>
            <a:r>
              <a:rPr lang="en-US" dirty="0"/>
              <a:t> mucosa, polyps, and widen sinus </a:t>
            </a:r>
            <a:r>
              <a:rPr lang="en-US" dirty="0" err="1"/>
              <a:t>ostium</a:t>
            </a:r>
            <a:r>
              <a:rPr lang="en-US" dirty="0"/>
              <a:t>. </a:t>
            </a:r>
            <a:endParaRPr lang="en-US" sz="2000" dirty="0"/>
          </a:p>
          <a:p>
            <a:pPr marL="457200" lvl="1" indent="0">
              <a:buNone/>
            </a:pPr>
            <a:r>
              <a:rPr lang="en-US" dirty="0" smtClean="0"/>
              <a:t>2. Restore </a:t>
            </a:r>
            <a:r>
              <a:rPr lang="en-US" dirty="0"/>
              <a:t>sinus </a:t>
            </a:r>
            <a:r>
              <a:rPr lang="en-US" b="1" dirty="0"/>
              <a:t>ventilation</a:t>
            </a:r>
            <a:r>
              <a:rPr lang="en-US" dirty="0"/>
              <a:t>.</a:t>
            </a:r>
            <a:endParaRPr lang="en-US" sz="2000" dirty="0"/>
          </a:p>
          <a:p>
            <a:pPr marL="457200" lvl="1" indent="0">
              <a:buNone/>
            </a:pPr>
            <a:r>
              <a:rPr lang="en-US" dirty="0" smtClean="0"/>
              <a:t>3. Restore </a:t>
            </a:r>
            <a:r>
              <a:rPr lang="en-US" dirty="0"/>
              <a:t>the normal </a:t>
            </a:r>
            <a:r>
              <a:rPr lang="en-US" b="1" dirty="0" err="1"/>
              <a:t>mucocilliary</a:t>
            </a:r>
            <a:r>
              <a:rPr lang="en-US" b="1" dirty="0"/>
              <a:t> function</a:t>
            </a:r>
            <a:r>
              <a:rPr lang="en-US" dirty="0"/>
              <a:t>.</a:t>
            </a:r>
            <a:endParaRPr lang="en-US" sz="2000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0888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>
            <a:normAutofit/>
          </a:bodyPr>
          <a:lstStyle/>
          <a:p>
            <a:r>
              <a:rPr lang="en-US" sz="9600" dirty="0" smtClean="0"/>
              <a:t>THANK YOU</a:t>
            </a:r>
            <a:endParaRPr lang="ar-IQ" sz="9600" dirty="0"/>
          </a:p>
        </p:txBody>
      </p:sp>
    </p:spTree>
    <p:extLst>
      <p:ext uri="{BB962C8B-B14F-4D97-AF65-F5344CB8AC3E}">
        <p14:creationId xmlns:p14="http://schemas.microsoft.com/office/powerpoint/2010/main" val="194806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19199"/>
          </a:xfrm>
        </p:spPr>
        <p:txBody>
          <a:bodyPr/>
          <a:lstStyle/>
          <a:p>
            <a:r>
              <a:rPr lang="en-US" b="1" dirty="0"/>
              <a:t>Definition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229600" cy="3581400"/>
          </a:xfrm>
        </p:spPr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dirty="0">
                <a:solidFill>
                  <a:schemeClr val="tx1"/>
                </a:solidFill>
              </a:rPr>
              <a:t>It is an inflammation of the mucosal lining of the </a:t>
            </a:r>
            <a:r>
              <a:rPr lang="en-US" dirty="0" err="1">
                <a:solidFill>
                  <a:schemeClr val="tx1"/>
                </a:solidFill>
              </a:rPr>
              <a:t>paranasal</a:t>
            </a:r>
            <a:r>
              <a:rPr lang="en-US" dirty="0">
                <a:solidFill>
                  <a:schemeClr val="tx1"/>
                </a:solidFill>
              </a:rPr>
              <a:t> sinuses for more than 3 months, recently the term used is chronic </a:t>
            </a:r>
            <a:r>
              <a:rPr lang="en-US" dirty="0" err="1">
                <a:solidFill>
                  <a:schemeClr val="tx1"/>
                </a:solidFill>
              </a:rPr>
              <a:t>rhinosinusitis</a:t>
            </a:r>
            <a:r>
              <a:rPr lang="en-US" dirty="0">
                <a:solidFill>
                  <a:schemeClr val="tx1"/>
                </a:solidFill>
              </a:rPr>
              <a:t> since the mucosal lining is the same for both the nose and </a:t>
            </a:r>
            <a:r>
              <a:rPr lang="en-US" dirty="0" err="1">
                <a:solidFill>
                  <a:schemeClr val="tx1"/>
                </a:solidFill>
              </a:rPr>
              <a:t>paranasal</a:t>
            </a:r>
            <a:r>
              <a:rPr lang="en-US" dirty="0">
                <a:solidFill>
                  <a:schemeClr val="tx1"/>
                </a:solidFill>
              </a:rPr>
              <a:t> sinuses</a:t>
            </a:r>
            <a:r>
              <a:rPr lang="en-US" dirty="0"/>
              <a:t>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2461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Specific </a:t>
            </a:r>
            <a:r>
              <a:rPr lang="en-US" b="1" dirty="0" smtClean="0"/>
              <a:t> chronic sinusitis </a:t>
            </a:r>
            <a:r>
              <a:rPr lang="en-US" dirty="0" smtClean="0"/>
              <a:t>as </a:t>
            </a:r>
            <a:r>
              <a:rPr lang="en-US" dirty="0"/>
              <a:t>tuberculosis, syphilis,  and fungal </a:t>
            </a:r>
            <a:r>
              <a:rPr lang="en-US" dirty="0" smtClean="0"/>
              <a:t>infections</a:t>
            </a:r>
            <a:endParaRPr lang="en-US" dirty="0"/>
          </a:p>
          <a:p>
            <a:pPr lvl="0"/>
            <a:r>
              <a:rPr lang="en-US" b="1" dirty="0" smtClean="0"/>
              <a:t>Non-specific chronic sinusitis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6963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b="1" dirty="0"/>
              <a:t>Non-specific </a:t>
            </a:r>
            <a:r>
              <a:rPr lang="en-US" sz="4000" dirty="0"/>
              <a:t>which is  subdivided into 2 forms: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1) Simple </a:t>
            </a:r>
            <a:r>
              <a:rPr lang="en-US" b="1" dirty="0"/>
              <a:t>infective sinusitis</a:t>
            </a:r>
            <a:endParaRPr lang="en-US" dirty="0"/>
          </a:p>
          <a:p>
            <a:r>
              <a:rPr lang="en-US" dirty="0"/>
              <a:t>Usually follow single or repeated attacks of acute sinusitis that's results from infective rhinitis.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2) Mixed infective and non-infective sinusitis:</a:t>
            </a:r>
            <a:endParaRPr lang="en-US" dirty="0"/>
          </a:p>
          <a:p>
            <a:r>
              <a:rPr lang="en-US" b="1" dirty="0"/>
              <a:t> </a:t>
            </a:r>
            <a:r>
              <a:rPr lang="en-US" dirty="0"/>
              <a:t>Secondary consequences usually results from obstruction of the sinus </a:t>
            </a:r>
            <a:r>
              <a:rPr lang="en-US" dirty="0" err="1"/>
              <a:t>ostium</a:t>
            </a:r>
            <a:r>
              <a:rPr lang="en-US" dirty="0"/>
              <a:t> that opens to the nasal cavity, such as: </a:t>
            </a:r>
          </a:p>
          <a:p>
            <a:pPr lvl="0"/>
            <a:r>
              <a:rPr lang="en-US" dirty="0"/>
              <a:t>Allergic rhinitis.</a:t>
            </a:r>
          </a:p>
          <a:p>
            <a:pPr lvl="0"/>
            <a:r>
              <a:rPr lang="en-US" dirty="0"/>
              <a:t>Vasomotor rhinitis.</a:t>
            </a:r>
          </a:p>
          <a:p>
            <a:pPr lvl="0"/>
            <a:r>
              <a:rPr lang="en-US" dirty="0"/>
              <a:t>Nasal polyposis.</a:t>
            </a:r>
          </a:p>
          <a:p>
            <a:pPr lvl="0"/>
            <a:r>
              <a:rPr lang="en-US" dirty="0"/>
              <a:t>Structural nasal abnormalities as </a:t>
            </a:r>
            <a:r>
              <a:rPr lang="en-US" dirty="0" err="1"/>
              <a:t>septal</a:t>
            </a:r>
            <a:r>
              <a:rPr lang="en-US" dirty="0"/>
              <a:t> deformity.</a:t>
            </a:r>
          </a:p>
          <a:p>
            <a:pPr lvl="0"/>
            <a:r>
              <a:rPr lang="en-US" dirty="0"/>
              <a:t>Congenital </a:t>
            </a:r>
            <a:r>
              <a:rPr lang="en-US" dirty="0" err="1"/>
              <a:t>mucocilliary</a:t>
            </a:r>
            <a:r>
              <a:rPr lang="en-US" dirty="0"/>
              <a:t> disorders as primary </a:t>
            </a:r>
            <a:r>
              <a:rPr lang="en-US" dirty="0" err="1"/>
              <a:t>cilliary</a:t>
            </a:r>
            <a:r>
              <a:rPr lang="en-US" dirty="0"/>
              <a:t> dyskinesia </a:t>
            </a:r>
          </a:p>
          <a:p>
            <a:pPr lvl="0"/>
            <a:r>
              <a:rPr lang="en-US" dirty="0"/>
              <a:t>Metabolic derangements (aspirin sensitivity).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7156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Pathology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mucosal edema leading to gross thickening of mucous membrane that lining the affected sinuses with chronic inflammatory cellular infiltration, fibrosis of </a:t>
            </a:r>
            <a:r>
              <a:rPr lang="en-US" dirty="0" err="1"/>
              <a:t>submucosa</a:t>
            </a:r>
            <a:r>
              <a:rPr lang="en-US" dirty="0"/>
              <a:t>, and mucosal polyposis. Usually it caused by mixed micro-organism such as staph </a:t>
            </a:r>
            <a:r>
              <a:rPr lang="en-US" dirty="0" err="1"/>
              <a:t>aureus</a:t>
            </a:r>
            <a:r>
              <a:rPr lang="en-US" dirty="0"/>
              <a:t>, Pseudomonas </a:t>
            </a:r>
            <a:r>
              <a:rPr lang="en-US" dirty="0" err="1"/>
              <a:t>aeruginosa</a:t>
            </a:r>
            <a:r>
              <a:rPr lang="en-US" dirty="0"/>
              <a:t>, streptococci , </a:t>
            </a:r>
            <a:r>
              <a:rPr lang="en-US" dirty="0" err="1"/>
              <a:t>proteus</a:t>
            </a:r>
            <a:r>
              <a:rPr lang="en-US" dirty="0"/>
              <a:t> and E-coli.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1413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Clinical presentation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Symptoms </a:t>
            </a:r>
            <a:endParaRPr lang="en-US" dirty="0"/>
          </a:p>
          <a:p>
            <a:pPr lvl="0"/>
            <a:r>
              <a:rPr lang="en-US" dirty="0"/>
              <a:t>Thick, discolored discharge from the nose (</a:t>
            </a:r>
            <a:r>
              <a:rPr lang="en-US" b="1" dirty="0"/>
              <a:t>Rhinorrhea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Drainage down the back of the throat (</a:t>
            </a:r>
            <a:r>
              <a:rPr lang="en-US" b="1" dirty="0"/>
              <a:t>postnasal drip</a:t>
            </a:r>
            <a:r>
              <a:rPr lang="en-US" dirty="0"/>
              <a:t>) that’s lead to chronic pharyngitis with halitosis.</a:t>
            </a:r>
          </a:p>
          <a:p>
            <a:pPr lvl="0"/>
            <a:r>
              <a:rPr lang="en-US" b="1" dirty="0"/>
              <a:t>Nasal obstruction </a:t>
            </a:r>
          </a:p>
          <a:p>
            <a:pPr lvl="0"/>
            <a:r>
              <a:rPr lang="en-US" b="1" dirty="0"/>
              <a:t>Headache </a:t>
            </a:r>
          </a:p>
          <a:p>
            <a:pPr lvl="0"/>
            <a:r>
              <a:rPr lang="en-US" dirty="0"/>
              <a:t> </a:t>
            </a:r>
            <a:r>
              <a:rPr lang="en-US" b="1" dirty="0"/>
              <a:t>Rarely there is pain, tenderness.</a:t>
            </a:r>
          </a:p>
          <a:p>
            <a:pPr lvl="0"/>
            <a:r>
              <a:rPr lang="en-US" b="1" dirty="0"/>
              <a:t>Reduced sense of smell and taste.</a:t>
            </a:r>
          </a:p>
          <a:p>
            <a:pPr lvl="0"/>
            <a:r>
              <a:rPr lang="en-US" b="1" dirty="0" smtClean="0"/>
              <a:t>Constitutional</a:t>
            </a:r>
            <a:r>
              <a:rPr lang="en-US" dirty="0" smtClean="0"/>
              <a:t> </a:t>
            </a:r>
            <a:r>
              <a:rPr lang="en-US" dirty="0"/>
              <a:t>symptoms</a:t>
            </a:r>
            <a:r>
              <a:rPr lang="en-US" b="1" dirty="0"/>
              <a:t> </a:t>
            </a:r>
            <a:r>
              <a:rPr lang="en-US" dirty="0"/>
              <a:t>are usually mild.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5759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Continue on clinical presentation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Signs:</a:t>
            </a:r>
            <a:r>
              <a:rPr lang="en-US" dirty="0"/>
              <a:t>  by </a:t>
            </a:r>
            <a:r>
              <a:rPr lang="en-US" dirty="0" smtClean="0"/>
              <a:t>anterior </a:t>
            </a:r>
            <a:r>
              <a:rPr lang="en-US" dirty="0" err="1" smtClean="0"/>
              <a:t>rhinoscopy</a:t>
            </a:r>
            <a:r>
              <a:rPr lang="en-US" dirty="0" smtClean="0"/>
              <a:t> </a:t>
            </a:r>
            <a:r>
              <a:rPr lang="en-US" dirty="0"/>
              <a:t>and nasal endoscopy shows usually non-specific finding, such as nasal polyps, </a:t>
            </a:r>
            <a:r>
              <a:rPr lang="en-US" dirty="0" err="1"/>
              <a:t>septal</a:t>
            </a:r>
            <a:r>
              <a:rPr lang="en-US" dirty="0"/>
              <a:t> deviation, signs of allergic rhinitis or vasomotor rhinitis (intrinsic rhinitis), postnasal drip, granular pharyngitis, also </a:t>
            </a:r>
            <a:r>
              <a:rPr lang="en-US" dirty="0" smtClean="0"/>
              <a:t>halitosis.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665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investigations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n-US" dirty="0" smtClean="0"/>
              <a:t>       1.  </a:t>
            </a:r>
            <a:r>
              <a:rPr lang="en-US" b="1" dirty="0"/>
              <a:t>Nasal endoscopy </a:t>
            </a:r>
          </a:p>
          <a:p>
            <a:pPr marL="0" indent="0">
              <a:buNone/>
            </a:pPr>
            <a:r>
              <a:rPr lang="en-US" dirty="0" smtClean="0"/>
              <a:t>          a</a:t>
            </a:r>
            <a:r>
              <a:rPr lang="en-US" dirty="0"/>
              <a:t>. To evaluate the normal anatomy</a:t>
            </a:r>
          </a:p>
          <a:p>
            <a:pPr marL="0" lvl="0" indent="0">
              <a:buNone/>
            </a:pPr>
            <a:r>
              <a:rPr lang="en-US" dirty="0" smtClean="0"/>
              <a:t>          b. To </a:t>
            </a:r>
            <a:r>
              <a:rPr lang="en-US" dirty="0"/>
              <a:t>exclude the presence of anatomic abnormalities </a:t>
            </a:r>
            <a:r>
              <a:rPr lang="en-US" dirty="0" smtClean="0"/>
              <a:t>as </a:t>
            </a:r>
            <a:r>
              <a:rPr lang="en-US" dirty="0" err="1" smtClean="0"/>
              <a:t>septal</a:t>
            </a:r>
            <a:r>
              <a:rPr lang="en-US" dirty="0" smtClean="0"/>
              <a:t> deviation </a:t>
            </a:r>
          </a:p>
          <a:p>
            <a:pPr marL="0" lvl="0" indent="0">
              <a:buNone/>
            </a:pPr>
            <a:r>
              <a:rPr lang="en-US" dirty="0" smtClean="0"/>
              <a:t>          c. Looking </a:t>
            </a:r>
            <a:r>
              <a:rPr lang="en-US" dirty="0"/>
              <a:t>for pathologies as polyps, turbinate hypertrophy</a:t>
            </a:r>
          </a:p>
          <a:p>
            <a:pPr marL="0" lvl="0" indent="0">
              <a:buNone/>
            </a:pPr>
            <a:r>
              <a:rPr lang="en-US" dirty="0" smtClean="0"/>
              <a:t>          d.  To </a:t>
            </a:r>
            <a:r>
              <a:rPr lang="en-US" dirty="0"/>
              <a:t>take samples for culture and sensitivity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      2</a:t>
            </a:r>
            <a:r>
              <a:rPr lang="en-US" dirty="0"/>
              <a:t>.  </a:t>
            </a:r>
            <a:r>
              <a:rPr lang="en-US" b="1" dirty="0"/>
              <a:t>CT scan </a:t>
            </a:r>
            <a:r>
              <a:rPr lang="en-US" dirty="0"/>
              <a:t>is the gold standard investigation with the following aims:</a:t>
            </a:r>
          </a:p>
          <a:p>
            <a:pPr marL="0" lvl="0" indent="0">
              <a:buNone/>
            </a:pPr>
            <a:r>
              <a:rPr lang="en-US" dirty="0" smtClean="0"/>
              <a:t>       a. To </a:t>
            </a:r>
            <a:r>
              <a:rPr lang="en-US" dirty="0"/>
              <a:t>prove the diagnosis</a:t>
            </a:r>
          </a:p>
          <a:p>
            <a:pPr marL="0" lvl="0" indent="0">
              <a:buNone/>
            </a:pPr>
            <a:r>
              <a:rPr lang="en-US" dirty="0" smtClean="0"/>
              <a:t>        b. Looking </a:t>
            </a:r>
            <a:r>
              <a:rPr lang="en-US" dirty="0"/>
              <a:t>for predisposing factors (anatomical variation or pathological findings) </a:t>
            </a:r>
          </a:p>
          <a:p>
            <a:pPr marL="0" lvl="0" indent="0">
              <a:buNone/>
            </a:pPr>
            <a:r>
              <a:rPr lang="en-US" dirty="0" smtClean="0"/>
              <a:t>        c. To </a:t>
            </a:r>
            <a:r>
              <a:rPr lang="en-US" dirty="0"/>
              <a:t>address the anatomy (if surgery is decided) </a:t>
            </a:r>
          </a:p>
          <a:p>
            <a:pPr marL="0" lvl="0" indent="0">
              <a:buNone/>
            </a:pPr>
            <a:r>
              <a:rPr lang="en-US" dirty="0" smtClean="0"/>
              <a:t>       d. To </a:t>
            </a:r>
            <a:r>
              <a:rPr lang="en-US" dirty="0"/>
              <a:t>exclude the presence of complications (especially orbital and intracranial complications).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5576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Treatment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     Medical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smtClean="0"/>
              <a:t>given </a:t>
            </a:r>
            <a:r>
              <a:rPr lang="en-US" dirty="0"/>
              <a:t>for 4-6 weeks, this will include:</a:t>
            </a:r>
          </a:p>
          <a:p>
            <a:pPr marL="0" lvl="0" indent="0">
              <a:buNone/>
            </a:pPr>
            <a:r>
              <a:rPr lang="en-US" dirty="0" smtClean="0"/>
              <a:t>     1. Antibiotics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 2. Steroids  </a:t>
            </a:r>
            <a:r>
              <a:rPr lang="en-US" dirty="0"/>
              <a:t>nasal spray </a:t>
            </a:r>
          </a:p>
          <a:p>
            <a:pPr marL="0" lvl="0" indent="0">
              <a:buNone/>
            </a:pPr>
            <a:r>
              <a:rPr lang="en-US" dirty="0" smtClean="0"/>
              <a:t>     3. Antihistamines </a:t>
            </a:r>
            <a:r>
              <a:rPr lang="en-US" dirty="0"/>
              <a:t>especially when there is allergy.</a:t>
            </a:r>
          </a:p>
          <a:p>
            <a:pPr marL="0" lvl="0" indent="0">
              <a:buNone/>
            </a:pPr>
            <a:r>
              <a:rPr lang="en-US" dirty="0" smtClean="0"/>
              <a:t>     4. Analgesic rarely </a:t>
            </a:r>
            <a:r>
              <a:rPr lang="en-US" dirty="0"/>
              <a:t>needed.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1547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437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Chronic sinusitis داود رديف ا.د.محمد</vt:lpstr>
      <vt:lpstr>Definition</vt:lpstr>
      <vt:lpstr>Classification</vt:lpstr>
      <vt:lpstr>Non-specific which is  subdivided into 2 forms: </vt:lpstr>
      <vt:lpstr>Pathology</vt:lpstr>
      <vt:lpstr>Clinical presentation</vt:lpstr>
      <vt:lpstr>Continue on clinical presentation</vt:lpstr>
      <vt:lpstr>investigations</vt:lpstr>
      <vt:lpstr>Treatment</vt:lpstr>
      <vt:lpstr>Continue on treatment</vt:lpstr>
      <vt:lpstr>Aims of “FESS”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 sinusitis                                            ا.م.د.محمد رديف داود</dc:title>
  <dc:creator>lenovo</dc:creator>
  <cp:lastModifiedBy>lenovo</cp:lastModifiedBy>
  <cp:revision>10</cp:revision>
  <dcterms:created xsi:type="dcterms:W3CDTF">2006-08-16T00:00:00Z</dcterms:created>
  <dcterms:modified xsi:type="dcterms:W3CDTF">2021-05-31T14:22:05Z</dcterms:modified>
</cp:coreProperties>
</file>