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1" r:id="rId9"/>
    <p:sldId id="263" r:id="rId10"/>
    <p:sldId id="264" r:id="rId11"/>
    <p:sldId id="265" r:id="rId12"/>
    <p:sldId id="273" r:id="rId13"/>
    <p:sldId id="266" r:id="rId14"/>
    <p:sldId id="267" r:id="rId15"/>
    <p:sldId id="272" r:id="rId16"/>
    <p:sldId id="268" r:id="rId17"/>
    <p:sldId id="269"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5/31/2021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solidFill>
                  <a:srgbClr val="1D2228"/>
                </a:solidFill>
                <a:latin typeface="Arial"/>
                <a:ea typeface="Times New Roman"/>
              </a:rPr>
              <a:t>Applied physiology, and principle of </a:t>
            </a:r>
            <a:r>
              <a:rPr lang="en-US" b="1" dirty="0" smtClean="0">
                <a:solidFill>
                  <a:srgbClr val="1D2228"/>
                </a:solidFill>
                <a:latin typeface="Arial"/>
                <a:ea typeface="Times New Roman"/>
              </a:rPr>
              <a:t>examination </a:t>
            </a:r>
            <a:r>
              <a:rPr lang="en-US" b="1" dirty="0">
                <a:solidFill>
                  <a:srgbClr val="1D2228"/>
                </a:solidFill>
                <a:latin typeface="Arial"/>
                <a:ea typeface="Times New Roman"/>
              </a:rPr>
              <a:t>of the ear </a:t>
            </a:r>
            <a:endParaRPr lang="ar-IQ" dirty="0"/>
          </a:p>
        </p:txBody>
      </p:sp>
      <p:sp>
        <p:nvSpPr>
          <p:cNvPr id="3" name="Subtitle 2"/>
          <p:cNvSpPr>
            <a:spLocks noGrp="1"/>
          </p:cNvSpPr>
          <p:nvPr>
            <p:ph type="subTitle" idx="1"/>
          </p:nvPr>
        </p:nvSpPr>
        <p:spPr/>
        <p:txBody>
          <a:bodyPr/>
          <a:lstStyle/>
          <a:p>
            <a:r>
              <a:rPr lang="ar-SA" b="1" smtClean="0">
                <a:solidFill>
                  <a:srgbClr val="1D2228"/>
                </a:solidFill>
                <a:ea typeface="Times New Roman"/>
              </a:rPr>
              <a:t>داود</a:t>
            </a:r>
            <a:r>
              <a:rPr lang="en-US" b="1" smtClean="0">
                <a:solidFill>
                  <a:srgbClr val="1D2228"/>
                </a:solidFill>
                <a:ea typeface="Times New Roman"/>
              </a:rPr>
              <a:t> </a:t>
            </a:r>
            <a:r>
              <a:rPr lang="ar-SA" b="1" dirty="0" smtClean="0">
                <a:solidFill>
                  <a:srgbClr val="1D2228"/>
                </a:solidFill>
                <a:ea typeface="Times New Roman"/>
              </a:rPr>
              <a:t> ا.د</a:t>
            </a:r>
            <a:r>
              <a:rPr lang="ar-SA" b="1" dirty="0">
                <a:solidFill>
                  <a:srgbClr val="1D2228"/>
                </a:solidFill>
                <a:ea typeface="Times New Roman"/>
              </a:rPr>
              <a:t>. محمد رديف</a:t>
            </a:r>
            <a:endParaRPr lang="ar-IQ" dirty="0"/>
          </a:p>
        </p:txBody>
      </p:sp>
    </p:spTree>
    <p:extLst>
      <p:ext uri="{BB962C8B-B14F-4D97-AF65-F5344CB8AC3E}">
        <p14:creationId xmlns:p14="http://schemas.microsoft.com/office/powerpoint/2010/main" val="5195867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Clinical examination</a:t>
            </a:r>
            <a:r>
              <a:rPr lang="en-US" dirty="0" smtClean="0"/>
              <a:t/>
            </a:r>
            <a:br>
              <a:rPr lang="en-US" dirty="0" smtClean="0"/>
            </a:br>
            <a:r>
              <a:rPr lang="en-US" dirty="0" smtClean="0"/>
              <a:t>1. </a:t>
            </a:r>
            <a:r>
              <a:rPr lang="en-US" b="1" dirty="0" smtClean="0"/>
              <a:t>Inspection</a:t>
            </a:r>
            <a:r>
              <a:rPr lang="en-US" dirty="0" smtClean="0"/>
              <a:t> </a:t>
            </a:r>
            <a:r>
              <a:rPr lang="en-US" dirty="0"/>
              <a:t/>
            </a:r>
            <a:br>
              <a:rPr lang="en-US" dirty="0"/>
            </a:br>
            <a:endParaRPr lang="ar-IQ" dirty="0"/>
          </a:p>
        </p:txBody>
      </p:sp>
      <p:sp>
        <p:nvSpPr>
          <p:cNvPr id="3" name="Content Placeholder 2"/>
          <p:cNvSpPr>
            <a:spLocks noGrp="1"/>
          </p:cNvSpPr>
          <p:nvPr>
            <p:ph idx="1"/>
          </p:nvPr>
        </p:nvSpPr>
        <p:spPr/>
        <p:txBody>
          <a:bodyPr>
            <a:normAutofit fontScale="92500"/>
          </a:bodyPr>
          <a:lstStyle/>
          <a:p>
            <a:pPr marL="0" lvl="0" indent="0">
              <a:buNone/>
            </a:pPr>
            <a:r>
              <a:rPr lang="en-US" dirty="0" smtClean="0"/>
              <a:t>    Inspect </a:t>
            </a:r>
            <a:r>
              <a:rPr lang="en-US" dirty="0"/>
              <a:t>the</a:t>
            </a:r>
            <a:r>
              <a:rPr lang="en-US" b="1" dirty="0"/>
              <a:t> </a:t>
            </a:r>
            <a:r>
              <a:rPr lang="en-US" b="1" dirty="0" smtClean="0"/>
              <a:t>pinna </a:t>
            </a:r>
            <a:r>
              <a:rPr lang="en-US" dirty="0"/>
              <a:t>for:</a:t>
            </a:r>
          </a:p>
          <a:p>
            <a:pPr marL="0" indent="0">
              <a:buNone/>
            </a:pPr>
            <a:r>
              <a:rPr lang="en-US" b="1" dirty="0" smtClean="0"/>
              <a:t>Asymmetry</a:t>
            </a:r>
            <a:r>
              <a:rPr lang="en-US" dirty="0"/>
              <a:t>: by comparing the pinnae you may identify subtle unilateral pathology. </a:t>
            </a:r>
            <a:r>
              <a:rPr lang="en-US" b="1" dirty="0"/>
              <a:t>Deformity</a:t>
            </a:r>
            <a:r>
              <a:rPr lang="en-US" dirty="0"/>
              <a:t> of the pinnae: this may be acquired (e.g. cauliflower ear) or congenital (e.g. </a:t>
            </a:r>
            <a:r>
              <a:rPr lang="en-US" dirty="0" err="1"/>
              <a:t>anotia</a:t>
            </a:r>
            <a:r>
              <a:rPr lang="en-US" dirty="0"/>
              <a:t>, </a:t>
            </a:r>
            <a:r>
              <a:rPr lang="en-US" dirty="0" err="1" smtClean="0"/>
              <a:t>microtia</a:t>
            </a:r>
            <a:r>
              <a:rPr lang="en-US" dirty="0" smtClean="0"/>
              <a:t>). </a:t>
            </a:r>
            <a:r>
              <a:rPr lang="en-US" b="1" dirty="0" smtClean="0"/>
              <a:t>Erythema </a:t>
            </a:r>
            <a:r>
              <a:rPr lang="en-US" b="1" dirty="0"/>
              <a:t>and </a:t>
            </a:r>
            <a:r>
              <a:rPr lang="en-US" b="1" dirty="0" err="1"/>
              <a:t>oedema</a:t>
            </a:r>
            <a:r>
              <a:rPr lang="en-US" dirty="0"/>
              <a:t>: typically associated with otitis </a:t>
            </a:r>
            <a:r>
              <a:rPr lang="en-US" dirty="0" err="1"/>
              <a:t>externa</a:t>
            </a:r>
            <a:r>
              <a:rPr lang="en-US" dirty="0"/>
              <a:t>. </a:t>
            </a:r>
            <a:r>
              <a:rPr lang="en-US" b="1" dirty="0"/>
              <a:t>Scars</a:t>
            </a:r>
            <a:r>
              <a:rPr lang="en-US" dirty="0"/>
              <a:t>: indicative of previous surgery. </a:t>
            </a:r>
            <a:r>
              <a:rPr lang="en-US" b="1" dirty="0"/>
              <a:t>Skin lesions</a:t>
            </a:r>
            <a:r>
              <a:rPr lang="en-US" dirty="0"/>
              <a:t>: look for evidence of </a:t>
            </a:r>
            <a:r>
              <a:rPr lang="en-US" dirty="0" smtClean="0"/>
              <a:t>malignant </a:t>
            </a:r>
            <a:r>
              <a:rPr lang="en-US" dirty="0"/>
              <a:t>(e.g. basal cell </a:t>
            </a:r>
            <a:r>
              <a:rPr lang="en-US" dirty="0" smtClean="0"/>
              <a:t>carcinoma).</a:t>
            </a:r>
            <a:endParaRPr lang="en-US" dirty="0"/>
          </a:p>
          <a:p>
            <a:endParaRPr lang="ar-IQ" dirty="0"/>
          </a:p>
        </p:txBody>
      </p:sp>
    </p:spTree>
    <p:extLst>
      <p:ext uri="{BB962C8B-B14F-4D97-AF65-F5344CB8AC3E}">
        <p14:creationId xmlns:p14="http://schemas.microsoft.com/office/powerpoint/2010/main" val="39516199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Continue on inspection</a:t>
            </a:r>
            <a:endParaRPr lang="ar-IQ" b="1" dirty="0"/>
          </a:p>
        </p:txBody>
      </p:sp>
      <p:sp>
        <p:nvSpPr>
          <p:cNvPr id="3" name="Content Placeholder 2"/>
          <p:cNvSpPr>
            <a:spLocks noGrp="1"/>
          </p:cNvSpPr>
          <p:nvPr>
            <p:ph idx="1"/>
          </p:nvPr>
        </p:nvSpPr>
        <p:spPr/>
        <p:txBody>
          <a:bodyPr>
            <a:normAutofit fontScale="85000" lnSpcReduction="20000"/>
          </a:bodyPr>
          <a:lstStyle/>
          <a:p>
            <a:pPr lvl="0"/>
            <a:r>
              <a:rPr lang="en-US" b="1" dirty="0"/>
              <a:t>Inspect the mastoid region</a:t>
            </a:r>
            <a:r>
              <a:rPr lang="en-US" dirty="0"/>
              <a:t>:</a:t>
            </a:r>
          </a:p>
          <a:p>
            <a:pPr marL="0" indent="0">
              <a:buNone/>
            </a:pPr>
            <a:r>
              <a:rPr lang="en-US" b="1" dirty="0" smtClean="0"/>
              <a:t>  </a:t>
            </a:r>
            <a:r>
              <a:rPr lang="en-US" dirty="0" smtClean="0"/>
              <a:t>Erythema </a:t>
            </a:r>
            <a:r>
              <a:rPr lang="en-US" dirty="0"/>
              <a:t>and swelling: typically associated with </a:t>
            </a:r>
            <a:r>
              <a:rPr lang="en-US" dirty="0" err="1"/>
              <a:t>mastoiditis</a:t>
            </a:r>
            <a:r>
              <a:rPr lang="en-US" dirty="0"/>
              <a:t>, mastoid abscess. </a:t>
            </a:r>
            <a:endParaRPr lang="en-US" dirty="0" smtClean="0"/>
          </a:p>
          <a:p>
            <a:pPr marL="0" indent="0">
              <a:buNone/>
            </a:pPr>
            <a:endParaRPr lang="en-US" dirty="0"/>
          </a:p>
          <a:p>
            <a:pPr lvl="0"/>
            <a:r>
              <a:rPr lang="en-US" b="1" dirty="0"/>
              <a:t>Inspect the post-auricular sulcus: </a:t>
            </a:r>
          </a:p>
          <a:p>
            <a:pPr marL="0" indent="0">
              <a:buNone/>
            </a:pPr>
            <a:r>
              <a:rPr lang="en-US" dirty="0"/>
              <a:t>As surgical incision or scars: indicative of previous surgery (e.g. </a:t>
            </a:r>
            <a:r>
              <a:rPr lang="en-US" dirty="0" err="1"/>
              <a:t>mastoidectomy</a:t>
            </a:r>
            <a:r>
              <a:rPr lang="en-US" dirty="0"/>
              <a:t>), etc</a:t>
            </a:r>
            <a:r>
              <a:rPr lang="en-US" dirty="0" smtClean="0"/>
              <a:t>.</a:t>
            </a:r>
          </a:p>
          <a:p>
            <a:pPr marL="0" indent="0">
              <a:buNone/>
            </a:pPr>
            <a:endParaRPr lang="en-US" dirty="0"/>
          </a:p>
          <a:p>
            <a:pPr lvl="0"/>
            <a:r>
              <a:rPr lang="en-US" b="1" dirty="0"/>
              <a:t>Inspect the pre-auricular region </a:t>
            </a:r>
            <a:r>
              <a:rPr lang="en-US" dirty="0"/>
              <a:t>(in front of the ear):</a:t>
            </a:r>
          </a:p>
          <a:p>
            <a:pPr marL="0" indent="0">
              <a:buNone/>
            </a:pPr>
            <a:r>
              <a:rPr lang="en-US" dirty="0"/>
              <a:t> As pre-auricular sinus</a:t>
            </a:r>
            <a:r>
              <a:rPr lang="en-US" dirty="0" smtClean="0"/>
              <a:t>, swelling</a:t>
            </a:r>
            <a:r>
              <a:rPr lang="en-US" dirty="0"/>
              <a:t>, lymphadenopathy, etc.</a:t>
            </a:r>
          </a:p>
          <a:p>
            <a:pPr marL="0" indent="0">
              <a:buNone/>
            </a:pPr>
            <a:r>
              <a:rPr lang="en-US" dirty="0"/>
              <a:t> </a:t>
            </a:r>
          </a:p>
          <a:p>
            <a:endParaRPr lang="ar-IQ" dirty="0"/>
          </a:p>
        </p:txBody>
      </p:sp>
    </p:spTree>
    <p:extLst>
      <p:ext uri="{BB962C8B-B14F-4D97-AF65-F5344CB8AC3E}">
        <p14:creationId xmlns:p14="http://schemas.microsoft.com/office/powerpoint/2010/main" val="16366674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2. Palpation</a:t>
            </a:r>
            <a:endParaRPr lang="en-US" b="1" dirty="0"/>
          </a:p>
        </p:txBody>
      </p:sp>
      <p:sp>
        <p:nvSpPr>
          <p:cNvPr id="3" name="Content Placeholder 2"/>
          <p:cNvSpPr>
            <a:spLocks noGrp="1"/>
          </p:cNvSpPr>
          <p:nvPr>
            <p:ph idx="1"/>
          </p:nvPr>
        </p:nvSpPr>
        <p:spPr/>
        <p:txBody>
          <a:bodyPr/>
          <a:lstStyle/>
          <a:p>
            <a:r>
              <a:rPr lang="en-US" b="1" dirty="0" smtClean="0"/>
              <a:t>Palpate </a:t>
            </a:r>
            <a:r>
              <a:rPr lang="en-US" b="1" dirty="0"/>
              <a:t>the tragus </a:t>
            </a:r>
            <a:r>
              <a:rPr lang="en-US" dirty="0"/>
              <a:t>for tenderness which is typically associated with otitis </a:t>
            </a:r>
            <a:r>
              <a:rPr lang="en-US" dirty="0" err="1"/>
              <a:t>externa</a:t>
            </a:r>
            <a:r>
              <a:rPr lang="en-US" dirty="0"/>
              <a:t> ( </a:t>
            </a:r>
            <a:r>
              <a:rPr lang="en-US" dirty="0" err="1"/>
              <a:t>furunculosis</a:t>
            </a:r>
            <a:r>
              <a:rPr lang="en-US" dirty="0"/>
              <a:t>), palpate the regional lymph nodes:</a:t>
            </a:r>
          </a:p>
          <a:p>
            <a:endParaRPr lang="ar-IQ" dirty="0"/>
          </a:p>
        </p:txBody>
      </p:sp>
    </p:spTree>
    <p:extLst>
      <p:ext uri="{BB962C8B-B14F-4D97-AF65-F5344CB8AC3E}">
        <p14:creationId xmlns:p14="http://schemas.microsoft.com/office/powerpoint/2010/main" val="1659507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a:t>
            </a:r>
            <a:r>
              <a:rPr lang="en-US" b="1" dirty="0" err="1" smtClean="0"/>
              <a:t>Otoscopy</a:t>
            </a:r>
            <a:endParaRPr lang="ar-IQ" b="1"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     1</a:t>
            </a:r>
            <a:r>
              <a:rPr lang="en-US" dirty="0"/>
              <a:t>. Check if the patient has any ear discomfort and if so examine the non-painful side first.</a:t>
            </a:r>
          </a:p>
          <a:p>
            <a:pPr marL="0" indent="0">
              <a:buNone/>
            </a:pPr>
            <a:r>
              <a:rPr lang="en-US" dirty="0"/>
              <a:t> </a:t>
            </a:r>
          </a:p>
          <a:p>
            <a:pPr marL="0" indent="0">
              <a:buNone/>
            </a:pPr>
            <a:r>
              <a:rPr lang="en-US" dirty="0" smtClean="0"/>
              <a:t>     2. </a:t>
            </a:r>
            <a:r>
              <a:rPr lang="en-US" dirty="0"/>
              <a:t>A</a:t>
            </a:r>
            <a:r>
              <a:rPr lang="en-US" dirty="0" smtClean="0"/>
              <a:t>pply </a:t>
            </a:r>
            <a:r>
              <a:rPr lang="en-US" dirty="0"/>
              <a:t>a sterile speculum (the largest that will comfortably fit in the external auditory meatus).</a:t>
            </a:r>
          </a:p>
          <a:p>
            <a:pPr marL="0" indent="0">
              <a:buNone/>
            </a:pPr>
            <a:r>
              <a:rPr lang="en-US" dirty="0"/>
              <a:t> </a:t>
            </a:r>
          </a:p>
          <a:p>
            <a:pPr marL="0" indent="0">
              <a:buNone/>
            </a:pPr>
            <a:r>
              <a:rPr lang="en-US" dirty="0" smtClean="0"/>
              <a:t>     3</a:t>
            </a:r>
            <a:r>
              <a:rPr lang="en-US" dirty="0"/>
              <a:t>. Pull the pinna upwards and backwards </a:t>
            </a:r>
            <a:r>
              <a:rPr lang="en-US" dirty="0" smtClean="0"/>
              <a:t>in adults, </a:t>
            </a:r>
            <a:r>
              <a:rPr lang="en-US" dirty="0"/>
              <a:t>while outwards and backwards </a:t>
            </a:r>
            <a:r>
              <a:rPr lang="en-US"/>
              <a:t>in </a:t>
            </a:r>
            <a:r>
              <a:rPr lang="en-US" smtClean="0"/>
              <a:t>children with </a:t>
            </a:r>
            <a:r>
              <a:rPr lang="en-US" dirty="0"/>
              <a:t>your other hand to straighten the external auditory canal</a:t>
            </a:r>
          </a:p>
          <a:p>
            <a:pPr marL="0" indent="0">
              <a:buNone/>
            </a:pPr>
            <a:r>
              <a:rPr lang="en-US" dirty="0"/>
              <a:t> </a:t>
            </a:r>
          </a:p>
          <a:p>
            <a:pPr marL="0" indent="0">
              <a:buNone/>
            </a:pPr>
            <a:r>
              <a:rPr lang="en-US" dirty="0" smtClean="0"/>
              <a:t>     4. </a:t>
            </a:r>
            <a:r>
              <a:rPr lang="en-US" dirty="0"/>
              <a:t>Advance the </a:t>
            </a:r>
            <a:r>
              <a:rPr lang="en-US" dirty="0" err="1"/>
              <a:t>otoscope</a:t>
            </a:r>
            <a:r>
              <a:rPr lang="en-US" dirty="0"/>
              <a:t> under direct vision. Be gentle with the </a:t>
            </a:r>
            <a:r>
              <a:rPr lang="en-US" dirty="0" err="1"/>
              <a:t>otoscope</a:t>
            </a:r>
            <a:r>
              <a:rPr lang="en-US" dirty="0"/>
              <a:t> and ensure movements are slow.</a:t>
            </a:r>
          </a:p>
          <a:p>
            <a:pPr marL="0" indent="0">
              <a:buNone/>
            </a:pPr>
            <a:r>
              <a:rPr lang="en-US" dirty="0"/>
              <a:t> </a:t>
            </a:r>
          </a:p>
          <a:p>
            <a:endParaRPr lang="ar-IQ" dirty="0"/>
          </a:p>
        </p:txBody>
      </p:sp>
    </p:spTree>
    <p:extLst>
      <p:ext uri="{BB962C8B-B14F-4D97-AF65-F5344CB8AC3E}">
        <p14:creationId xmlns:p14="http://schemas.microsoft.com/office/powerpoint/2010/main" val="1618083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Continue on </a:t>
            </a:r>
            <a:r>
              <a:rPr lang="en-US" b="1" dirty="0" err="1" smtClean="0"/>
              <a:t>otoscopy</a:t>
            </a:r>
            <a:endParaRPr lang="ar-IQ" b="1"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      5 . </a:t>
            </a:r>
            <a:r>
              <a:rPr lang="en-US" dirty="0"/>
              <a:t>External auditory canal assessment</a:t>
            </a:r>
            <a:r>
              <a:rPr lang="en-US" dirty="0" smtClean="0"/>
              <a:t>::</a:t>
            </a:r>
            <a:endParaRPr lang="en-US" dirty="0"/>
          </a:p>
          <a:p>
            <a:pPr marL="0" indent="0">
              <a:buNone/>
            </a:pPr>
            <a:r>
              <a:rPr lang="en-US" dirty="0" smtClean="0"/>
              <a:t>        Ear </a:t>
            </a:r>
            <a:r>
              <a:rPr lang="en-US" b="1" dirty="0"/>
              <a:t>wax</a:t>
            </a:r>
            <a:r>
              <a:rPr lang="en-US" dirty="0"/>
              <a:t>, </a:t>
            </a:r>
            <a:r>
              <a:rPr lang="en-US" b="1" dirty="0"/>
              <a:t>erythema and </a:t>
            </a:r>
            <a:r>
              <a:rPr lang="en-US" b="1" dirty="0" err="1"/>
              <a:t>oedema</a:t>
            </a:r>
            <a:r>
              <a:rPr lang="en-US" dirty="0"/>
              <a:t>, </a:t>
            </a:r>
            <a:r>
              <a:rPr lang="en-US" b="1" dirty="0"/>
              <a:t>discharge</a:t>
            </a:r>
            <a:r>
              <a:rPr lang="en-US" dirty="0"/>
              <a:t> (</a:t>
            </a:r>
            <a:r>
              <a:rPr lang="en-US" dirty="0" err="1"/>
              <a:t>otorrhea</a:t>
            </a:r>
            <a:r>
              <a:rPr lang="en-US" dirty="0"/>
              <a:t>), </a:t>
            </a:r>
            <a:r>
              <a:rPr lang="en-US" b="1" dirty="0"/>
              <a:t>foreign bodies</a:t>
            </a:r>
            <a:r>
              <a:rPr lang="en-US" dirty="0"/>
              <a:t>: </a:t>
            </a:r>
          </a:p>
          <a:p>
            <a:pPr marL="0" indent="0">
              <a:buNone/>
            </a:pPr>
            <a:r>
              <a:rPr lang="en-US" dirty="0"/>
              <a:t> </a:t>
            </a:r>
          </a:p>
          <a:p>
            <a:pPr marL="0" indent="0">
              <a:buNone/>
            </a:pPr>
            <a:r>
              <a:rPr lang="en-US" dirty="0" smtClean="0"/>
              <a:t>       6. </a:t>
            </a:r>
            <a:r>
              <a:rPr lang="en-US" dirty="0"/>
              <a:t>Tympanic membrane assessment:</a:t>
            </a:r>
          </a:p>
          <a:p>
            <a:pPr marL="0" indent="0">
              <a:buNone/>
            </a:pPr>
            <a:r>
              <a:rPr lang="en-US" dirty="0" smtClean="0"/>
              <a:t>    </a:t>
            </a:r>
            <a:r>
              <a:rPr lang="en-US" b="1" dirty="0" err="1" smtClean="0"/>
              <a:t>Colour</a:t>
            </a:r>
            <a:r>
              <a:rPr lang="en-US" b="1" dirty="0"/>
              <a:t>, position</a:t>
            </a:r>
            <a:r>
              <a:rPr lang="en-US" dirty="0"/>
              <a:t>, </a:t>
            </a:r>
            <a:r>
              <a:rPr lang="en-US" b="1" dirty="0"/>
              <a:t>transparency, integrity </a:t>
            </a:r>
            <a:r>
              <a:rPr lang="en-US" dirty="0"/>
              <a:t>(intact or perforated), presence or absence </a:t>
            </a:r>
            <a:r>
              <a:rPr lang="en-US" b="1" dirty="0"/>
              <a:t>cone of light </a:t>
            </a:r>
            <a:r>
              <a:rPr lang="en-US" dirty="0"/>
              <a:t>(light reflex), </a:t>
            </a:r>
            <a:r>
              <a:rPr lang="en-US" b="1" dirty="0"/>
              <a:t>mobility</a:t>
            </a:r>
            <a:r>
              <a:rPr lang="en-US" dirty="0"/>
              <a:t> by pneumatic </a:t>
            </a:r>
            <a:r>
              <a:rPr lang="en-US" dirty="0" err="1"/>
              <a:t>otoscope</a:t>
            </a:r>
            <a:r>
              <a:rPr lang="en-US" dirty="0"/>
              <a:t>. </a:t>
            </a:r>
          </a:p>
          <a:p>
            <a:pPr marL="0" indent="0">
              <a:buNone/>
            </a:pPr>
            <a:r>
              <a:rPr lang="en-US" dirty="0"/>
              <a:t> </a:t>
            </a:r>
          </a:p>
          <a:p>
            <a:pPr marL="0" indent="0">
              <a:buNone/>
            </a:pPr>
            <a:r>
              <a:rPr lang="en-US" dirty="0" smtClean="0"/>
              <a:t>      7. </a:t>
            </a:r>
            <a:r>
              <a:rPr lang="en-US" dirty="0"/>
              <a:t>Repeat your assessment on the other ear, comparing your findings.</a:t>
            </a:r>
          </a:p>
          <a:p>
            <a:endParaRPr lang="en-US" dirty="0" smtClean="0"/>
          </a:p>
          <a:p>
            <a:pPr marL="0" indent="0">
              <a:buNone/>
            </a:pPr>
            <a:r>
              <a:rPr lang="en-US" dirty="0" smtClean="0"/>
              <a:t>       8. </a:t>
            </a:r>
            <a:r>
              <a:rPr lang="en-US" dirty="0"/>
              <a:t>Thank the patient for their time, and wash your hands.</a:t>
            </a:r>
          </a:p>
          <a:p>
            <a:pPr marL="0" indent="0">
              <a:buNone/>
            </a:pPr>
            <a:endParaRPr lang="ar-IQ" dirty="0"/>
          </a:p>
        </p:txBody>
      </p:sp>
    </p:spTree>
    <p:extLst>
      <p:ext uri="{BB962C8B-B14F-4D97-AF65-F5344CB8AC3E}">
        <p14:creationId xmlns:p14="http://schemas.microsoft.com/office/powerpoint/2010/main" val="3960393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a:t>
            </a:r>
            <a:r>
              <a:rPr lang="en-US" b="1" dirty="0" smtClean="0"/>
              <a:t>Others examinations</a:t>
            </a:r>
            <a:endParaRPr lang="ar-IQ" b="1" dirty="0"/>
          </a:p>
        </p:txBody>
      </p:sp>
      <p:sp>
        <p:nvSpPr>
          <p:cNvPr id="3" name="Content Placeholder 2"/>
          <p:cNvSpPr>
            <a:spLocks noGrp="1"/>
          </p:cNvSpPr>
          <p:nvPr>
            <p:ph idx="1"/>
          </p:nvPr>
        </p:nvSpPr>
        <p:spPr/>
        <p:txBody>
          <a:bodyPr/>
          <a:lstStyle/>
          <a:p>
            <a:pPr marL="0" indent="0">
              <a:buNone/>
            </a:pPr>
            <a:r>
              <a:rPr lang="en-US" dirty="0" smtClean="0"/>
              <a:t>    </a:t>
            </a:r>
            <a:r>
              <a:rPr lang="en-US" b="1" dirty="0" smtClean="0"/>
              <a:t>1. Pneumatic </a:t>
            </a:r>
            <a:r>
              <a:rPr lang="en-US" b="1" dirty="0" err="1" smtClean="0"/>
              <a:t>otoscopy</a:t>
            </a:r>
            <a:r>
              <a:rPr lang="en-US" b="1" dirty="0" smtClean="0"/>
              <a:t>. </a:t>
            </a:r>
          </a:p>
          <a:p>
            <a:pPr marL="0" indent="0">
              <a:buNone/>
            </a:pPr>
            <a:endParaRPr lang="en-US" b="1" dirty="0"/>
          </a:p>
          <a:p>
            <a:pPr marL="0" indent="0">
              <a:buNone/>
            </a:pPr>
            <a:r>
              <a:rPr lang="en-US" b="1" dirty="0" smtClean="0"/>
              <a:t>    2. </a:t>
            </a:r>
            <a:r>
              <a:rPr lang="en-US" b="1" dirty="0"/>
              <a:t>Post-nasal </a:t>
            </a:r>
            <a:r>
              <a:rPr lang="en-US" b="1" dirty="0" smtClean="0"/>
              <a:t>examination.</a:t>
            </a:r>
          </a:p>
          <a:p>
            <a:pPr marL="0" indent="0">
              <a:buNone/>
            </a:pPr>
            <a:endParaRPr lang="en-US" b="1" dirty="0"/>
          </a:p>
          <a:p>
            <a:pPr marL="0" indent="0">
              <a:buNone/>
            </a:pPr>
            <a:r>
              <a:rPr lang="en-US" b="1" dirty="0" smtClean="0"/>
              <a:t>    3. </a:t>
            </a:r>
            <a:r>
              <a:rPr lang="en-US" b="1" dirty="0"/>
              <a:t>Facial nerve examination.</a:t>
            </a:r>
          </a:p>
          <a:p>
            <a:endParaRPr lang="ar-IQ" dirty="0"/>
          </a:p>
        </p:txBody>
      </p:sp>
    </p:spTree>
    <p:extLst>
      <p:ext uri="{BB962C8B-B14F-4D97-AF65-F5344CB8AC3E}">
        <p14:creationId xmlns:p14="http://schemas.microsoft.com/office/powerpoint/2010/main" val="2826654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Balance mechanism</a:t>
            </a:r>
            <a:endParaRPr lang="ar-IQ" b="1"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    </a:t>
            </a:r>
            <a:r>
              <a:rPr lang="en-US" b="1" dirty="0" smtClean="0"/>
              <a:t>The </a:t>
            </a:r>
            <a:r>
              <a:rPr lang="en-US" b="1" dirty="0"/>
              <a:t>Balance </a:t>
            </a:r>
            <a:r>
              <a:rPr lang="en-US" dirty="0"/>
              <a:t>of the body is maintained by co-ordination of </a:t>
            </a:r>
            <a:r>
              <a:rPr lang="en-US" dirty="0" smtClean="0"/>
              <a:t>      information </a:t>
            </a:r>
            <a:r>
              <a:rPr lang="en-US" dirty="0"/>
              <a:t>from 3 sensory systems:</a:t>
            </a:r>
          </a:p>
          <a:p>
            <a:r>
              <a:rPr lang="en-US" dirty="0"/>
              <a:t>  1. </a:t>
            </a:r>
            <a:r>
              <a:rPr lang="en-US" b="1" dirty="0"/>
              <a:t>The vestibular system</a:t>
            </a:r>
          </a:p>
          <a:p>
            <a:r>
              <a:rPr lang="en-US" dirty="0"/>
              <a:t>  2. </a:t>
            </a:r>
            <a:r>
              <a:rPr lang="en-US" b="1" dirty="0"/>
              <a:t>The eyes or Visual system</a:t>
            </a:r>
          </a:p>
          <a:p>
            <a:r>
              <a:rPr lang="en-US" dirty="0"/>
              <a:t>  3. </a:t>
            </a:r>
            <a:r>
              <a:rPr lang="en-US" b="1" dirty="0"/>
              <a:t>The proprioceptive system</a:t>
            </a:r>
            <a:r>
              <a:rPr lang="en-US" dirty="0"/>
              <a:t>: sensation from muscles, joints, tendons and ligaments. </a:t>
            </a:r>
          </a:p>
          <a:p>
            <a:r>
              <a:rPr lang="en-US" dirty="0"/>
              <a:t>        </a:t>
            </a:r>
          </a:p>
          <a:p>
            <a:r>
              <a:rPr lang="en-US" dirty="0"/>
              <a:t>The </a:t>
            </a:r>
            <a:r>
              <a:rPr lang="en-US" b="1" dirty="0"/>
              <a:t>semicircular canals (SCCs):  </a:t>
            </a:r>
            <a:r>
              <a:rPr lang="en-US" dirty="0"/>
              <a:t>are stimulated by angular acceleration around an axis. </a:t>
            </a:r>
          </a:p>
          <a:p>
            <a:r>
              <a:rPr lang="en-US" dirty="0"/>
              <a:t>The </a:t>
            </a:r>
            <a:r>
              <a:rPr lang="en-US" b="1" dirty="0"/>
              <a:t>vestibule</a:t>
            </a:r>
            <a:r>
              <a:rPr lang="en-US" dirty="0"/>
              <a:t>:  is concerned with identification of head position in relation to gravitational field and linear acceleration and deceleration.</a:t>
            </a:r>
          </a:p>
          <a:p>
            <a:r>
              <a:rPr lang="en-US" dirty="0"/>
              <a:t> </a:t>
            </a:r>
          </a:p>
        </p:txBody>
      </p:sp>
    </p:spTree>
    <p:extLst>
      <p:ext uri="{BB962C8B-B14F-4D97-AF65-F5344CB8AC3E}">
        <p14:creationId xmlns:p14="http://schemas.microsoft.com/office/powerpoint/2010/main" val="6506655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Clinical tests of balance</a:t>
            </a:r>
            <a:endParaRPr lang="ar-IQ" b="1" dirty="0"/>
          </a:p>
        </p:txBody>
      </p:sp>
      <p:sp>
        <p:nvSpPr>
          <p:cNvPr id="3" name="Content Placeholder 2"/>
          <p:cNvSpPr>
            <a:spLocks noGrp="1"/>
          </p:cNvSpPr>
          <p:nvPr>
            <p:ph idx="1"/>
          </p:nvPr>
        </p:nvSpPr>
        <p:spPr/>
        <p:txBody>
          <a:bodyPr>
            <a:normAutofit fontScale="70000" lnSpcReduction="20000"/>
          </a:bodyPr>
          <a:lstStyle/>
          <a:p>
            <a:pPr marL="0" lvl="0" indent="0">
              <a:buNone/>
            </a:pPr>
            <a:r>
              <a:rPr lang="en-US" b="1" dirty="0" smtClean="0"/>
              <a:t>     1.Romberg`s </a:t>
            </a:r>
            <a:r>
              <a:rPr lang="en-US" b="1" dirty="0"/>
              <a:t>test</a:t>
            </a:r>
            <a:endParaRPr lang="en-US" dirty="0"/>
          </a:p>
          <a:p>
            <a:r>
              <a:rPr lang="en-US" dirty="0"/>
              <a:t>The patient is asked to stand erect with the feet </a:t>
            </a:r>
            <a:r>
              <a:rPr lang="en-US" dirty="0" smtClean="0"/>
              <a:t>together and close </a:t>
            </a:r>
            <a:r>
              <a:rPr lang="en-US" dirty="0"/>
              <a:t>his eyes, in labyrinthine lesion he will sway to the side of lesion.</a:t>
            </a:r>
          </a:p>
          <a:p>
            <a:pPr marL="0" indent="0">
              <a:buNone/>
            </a:pPr>
            <a:r>
              <a:rPr lang="en-US" dirty="0"/>
              <a:t> </a:t>
            </a:r>
          </a:p>
          <a:p>
            <a:pPr marL="0" lvl="0" indent="0">
              <a:buNone/>
            </a:pPr>
            <a:r>
              <a:rPr lang="en-US" b="1" dirty="0" smtClean="0"/>
              <a:t>     2.Unterberg's </a:t>
            </a:r>
            <a:r>
              <a:rPr lang="en-US" b="1" dirty="0"/>
              <a:t>test </a:t>
            </a:r>
            <a:endParaRPr lang="en-US" dirty="0"/>
          </a:p>
          <a:p>
            <a:r>
              <a:rPr lang="en-US" dirty="0"/>
              <a:t>The patient is asked to stand erect with the feet together but with hand outstretched and March on spot with eyes closed, so labyrinthine lesion he will rotate toward the side of lesion.</a:t>
            </a:r>
          </a:p>
          <a:p>
            <a:pPr marL="0" indent="0">
              <a:buNone/>
            </a:pPr>
            <a:endParaRPr lang="en-US" dirty="0"/>
          </a:p>
          <a:p>
            <a:pPr marL="0" lvl="0" indent="0">
              <a:buNone/>
            </a:pPr>
            <a:r>
              <a:rPr lang="en-US" b="1" dirty="0" smtClean="0"/>
              <a:t>     3.Gait </a:t>
            </a:r>
            <a:r>
              <a:rPr lang="en-US" b="1" dirty="0"/>
              <a:t>test</a:t>
            </a:r>
            <a:endParaRPr lang="en-US" dirty="0"/>
          </a:p>
          <a:p>
            <a:r>
              <a:rPr lang="en-US" dirty="0"/>
              <a:t>The patient ask to walk on straight line between 2 points then ask  quickly turn to return on the same line, patient with labyrinthine lesion will deviate to side of lesion.</a:t>
            </a:r>
          </a:p>
          <a:p>
            <a:endParaRPr lang="ar-IQ" dirty="0"/>
          </a:p>
        </p:txBody>
      </p:sp>
    </p:spTree>
    <p:extLst>
      <p:ext uri="{BB962C8B-B14F-4D97-AF65-F5344CB8AC3E}">
        <p14:creationId xmlns:p14="http://schemas.microsoft.com/office/powerpoint/2010/main" val="810574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a:bodyPr>
          <a:lstStyle/>
          <a:p>
            <a:pPr algn="ctr"/>
            <a:r>
              <a:rPr lang="en-US" sz="8800" dirty="0" smtClean="0">
                <a:latin typeface="Algerian" pitchFamily="82" charset="0"/>
              </a:rPr>
              <a:t>THANK YOU</a:t>
            </a:r>
            <a:endParaRPr lang="ar-IQ" sz="8800" dirty="0">
              <a:latin typeface="Algerian" pitchFamily="82" charset="0"/>
            </a:endParaRPr>
          </a:p>
        </p:txBody>
      </p:sp>
    </p:spTree>
    <p:extLst>
      <p:ext uri="{BB962C8B-B14F-4D97-AF65-F5344CB8AC3E}">
        <p14:creationId xmlns:p14="http://schemas.microsoft.com/office/powerpoint/2010/main" val="1434878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150000"/>
              </a:lnSpc>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b="1" dirty="0">
                <a:solidFill>
                  <a:srgbClr val="1D2228"/>
                </a:solidFill>
                <a:latin typeface="Arial"/>
                <a:ea typeface="Times New Roman"/>
                <a:cs typeface="Arial"/>
              </a:rPr>
              <a:t>The functions of the ear:</a:t>
            </a:r>
            <a:r>
              <a:rPr lang="en-US" sz="2400" dirty="0">
                <a:ea typeface="Calibri"/>
                <a:cs typeface="Arial"/>
              </a:rPr>
              <a:t/>
            </a:r>
            <a:br>
              <a:rPr lang="en-US" sz="2400" dirty="0">
                <a:ea typeface="Calibri"/>
                <a:cs typeface="Arial"/>
              </a:rPr>
            </a:br>
            <a:endParaRPr lang="ar-IQ" dirty="0"/>
          </a:p>
        </p:txBody>
      </p:sp>
      <p:sp>
        <p:nvSpPr>
          <p:cNvPr id="3" name="Content Placeholder 2"/>
          <p:cNvSpPr>
            <a:spLocks noGrp="1"/>
          </p:cNvSpPr>
          <p:nvPr>
            <p:ph idx="1"/>
          </p:nvPr>
        </p:nvSpPr>
        <p:spPr/>
        <p:txBody>
          <a:bodyPr/>
          <a:lstStyle/>
          <a:p>
            <a:pPr lvl="0" algn="just">
              <a:lnSpc>
                <a:spcPct val="150000"/>
              </a:lnSpc>
              <a:buFont typeface="+mj-lt"/>
              <a:buAutoNum type="arabicPeriod"/>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rgbClr val="1D2228"/>
                </a:solidFill>
                <a:latin typeface="Arial"/>
                <a:ea typeface="Times New Roman"/>
                <a:cs typeface="Arial"/>
              </a:rPr>
              <a:t>Hearing</a:t>
            </a:r>
            <a:endParaRPr lang="en-US" sz="2400" dirty="0">
              <a:ea typeface="Calibri"/>
              <a:cs typeface="Arial"/>
            </a:endParaRPr>
          </a:p>
          <a:p>
            <a:pPr lvl="0" algn="just">
              <a:lnSpc>
                <a:spcPct val="150000"/>
              </a:lnSpc>
              <a:buFont typeface="+mj-lt"/>
              <a:buAutoNum type="arabicPeriod"/>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rgbClr val="1D2228"/>
                </a:solidFill>
                <a:latin typeface="Arial"/>
                <a:ea typeface="Times New Roman"/>
                <a:cs typeface="Arial"/>
              </a:rPr>
              <a:t>Balance</a:t>
            </a:r>
            <a:endParaRPr lang="en-US" sz="2400" dirty="0">
              <a:ea typeface="Calibri"/>
              <a:cs typeface="Arial"/>
            </a:endParaRPr>
          </a:p>
          <a:p>
            <a:endParaRPr lang="ar-IQ" dirty="0"/>
          </a:p>
        </p:txBody>
      </p:sp>
    </p:spTree>
    <p:extLst>
      <p:ext uri="{BB962C8B-B14F-4D97-AF65-F5344CB8AC3E}">
        <p14:creationId xmlns:p14="http://schemas.microsoft.com/office/powerpoint/2010/main" val="38722482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Physiology of hearing</a:t>
            </a:r>
            <a:endParaRPr lang="ar-IQ" b="1" dirty="0"/>
          </a:p>
        </p:txBody>
      </p:sp>
      <p:sp>
        <p:nvSpPr>
          <p:cNvPr id="3" name="Content Placeholder 2"/>
          <p:cNvSpPr>
            <a:spLocks noGrp="1"/>
          </p:cNvSpPr>
          <p:nvPr>
            <p:ph idx="1"/>
          </p:nvPr>
        </p:nvSpPr>
        <p:spPr/>
        <p:txBody>
          <a:bodyPr>
            <a:normAutofit fontScale="47500" lnSpcReduction="20000"/>
          </a:bodyPr>
          <a:lstStyle/>
          <a:p>
            <a:pPr marL="0" indent="0" algn="just">
              <a:lnSpc>
                <a:spcPct val="150000"/>
              </a:lnSpc>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smtClean="0">
                <a:solidFill>
                  <a:srgbClr val="1D2228"/>
                </a:solidFill>
                <a:latin typeface="Arial"/>
                <a:ea typeface="Times New Roman"/>
                <a:cs typeface="Arial"/>
              </a:rPr>
              <a:t>          There </a:t>
            </a:r>
            <a:r>
              <a:rPr lang="en-US" dirty="0">
                <a:solidFill>
                  <a:srgbClr val="1D2228"/>
                </a:solidFill>
                <a:latin typeface="Arial"/>
                <a:ea typeface="Times New Roman"/>
                <a:cs typeface="Arial"/>
              </a:rPr>
              <a:t>are 6 basic steps of hearing: </a:t>
            </a:r>
            <a:endParaRPr lang="en-US" sz="2400" dirty="0">
              <a:ea typeface="Calibri"/>
              <a:cs typeface="Arial"/>
            </a:endParaRPr>
          </a:p>
          <a:p>
            <a:pPr lvl="0" algn="just">
              <a:lnSpc>
                <a:spcPct val="150000"/>
              </a:lnSpc>
              <a:buFont typeface="+mj-lt"/>
              <a:buAutoNum type="arabicPeriod"/>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rgbClr val="1D2228"/>
                </a:solidFill>
                <a:latin typeface="Arial"/>
                <a:ea typeface="Times New Roman"/>
                <a:cs typeface="Arial"/>
              </a:rPr>
              <a:t>Sound transfers into the ear canal  </a:t>
            </a:r>
            <a:r>
              <a:rPr lang="en-US" dirty="0" smtClean="0">
                <a:solidFill>
                  <a:srgbClr val="1D2228"/>
                </a:solidFill>
                <a:latin typeface="Arial"/>
                <a:ea typeface="Times New Roman"/>
                <a:cs typeface="Arial"/>
              </a:rPr>
              <a:t>to the </a:t>
            </a:r>
            <a:r>
              <a:rPr lang="en-US" dirty="0">
                <a:solidFill>
                  <a:srgbClr val="1D2228"/>
                </a:solidFill>
                <a:latin typeface="Arial"/>
                <a:ea typeface="Times New Roman"/>
                <a:cs typeface="Arial"/>
              </a:rPr>
              <a:t>tympanic membrane (TM) </a:t>
            </a:r>
            <a:endParaRPr lang="en-US" sz="2400" dirty="0">
              <a:ea typeface="Calibri"/>
              <a:cs typeface="Arial"/>
            </a:endParaRPr>
          </a:p>
          <a:p>
            <a:pPr lvl="0" algn="just">
              <a:lnSpc>
                <a:spcPct val="150000"/>
              </a:lnSpc>
              <a:buFont typeface="+mj-lt"/>
              <a:buAutoNum type="arabicPeriod"/>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rgbClr val="1D2228"/>
                </a:solidFill>
                <a:latin typeface="Arial"/>
                <a:ea typeface="Times New Roman"/>
                <a:cs typeface="Arial"/>
              </a:rPr>
              <a:t>The tympanic membrane will vibrate with vibrates with the different sounds</a:t>
            </a:r>
            <a:endParaRPr lang="en-US" sz="2400" dirty="0">
              <a:ea typeface="Calibri"/>
              <a:cs typeface="Arial"/>
            </a:endParaRPr>
          </a:p>
          <a:p>
            <a:pPr lvl="0" algn="just">
              <a:lnSpc>
                <a:spcPct val="150000"/>
              </a:lnSpc>
              <a:buFont typeface="+mj-lt"/>
              <a:buAutoNum type="arabicPeriod"/>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rgbClr val="1D2228"/>
                </a:solidFill>
                <a:latin typeface="Arial"/>
                <a:ea typeface="Times New Roman"/>
                <a:cs typeface="Arial"/>
              </a:rPr>
              <a:t>These sound vibrations make their way through the </a:t>
            </a:r>
            <a:r>
              <a:rPr lang="en-US" dirty="0" err="1">
                <a:solidFill>
                  <a:srgbClr val="1D2228"/>
                </a:solidFill>
                <a:latin typeface="Arial"/>
                <a:ea typeface="Times New Roman"/>
                <a:cs typeface="Arial"/>
              </a:rPr>
              <a:t>ossicles</a:t>
            </a:r>
            <a:r>
              <a:rPr lang="en-US" dirty="0">
                <a:solidFill>
                  <a:srgbClr val="1D2228"/>
                </a:solidFill>
                <a:latin typeface="Arial"/>
                <a:ea typeface="Times New Roman"/>
                <a:cs typeface="Arial"/>
              </a:rPr>
              <a:t> (in the middle ear) to the cochlea (Inner ear), by what's called lever </a:t>
            </a:r>
            <a:r>
              <a:rPr lang="en-US" dirty="0" smtClean="0">
                <a:solidFill>
                  <a:srgbClr val="1D2228"/>
                </a:solidFill>
                <a:latin typeface="Arial"/>
                <a:ea typeface="Times New Roman"/>
                <a:cs typeface="Arial"/>
              </a:rPr>
              <a:t>mechanism of </a:t>
            </a:r>
            <a:r>
              <a:rPr lang="en-US" dirty="0" err="1" smtClean="0">
                <a:solidFill>
                  <a:srgbClr val="1D2228"/>
                </a:solidFill>
                <a:latin typeface="Arial"/>
                <a:ea typeface="Times New Roman"/>
                <a:cs typeface="Arial"/>
              </a:rPr>
              <a:t>ossicles</a:t>
            </a:r>
            <a:r>
              <a:rPr lang="en-US" dirty="0" smtClean="0">
                <a:solidFill>
                  <a:srgbClr val="1D2228"/>
                </a:solidFill>
                <a:latin typeface="Arial"/>
                <a:ea typeface="Times New Roman"/>
                <a:cs typeface="Arial"/>
              </a:rPr>
              <a:t>, </a:t>
            </a:r>
            <a:r>
              <a:rPr lang="en-US" dirty="0">
                <a:solidFill>
                  <a:srgbClr val="1D2228"/>
                </a:solidFill>
                <a:latin typeface="Arial"/>
                <a:ea typeface="Times New Roman"/>
                <a:cs typeface="Arial"/>
              </a:rPr>
              <a:t>and also by a</a:t>
            </a:r>
            <a:r>
              <a:rPr lang="de-DE" dirty="0">
                <a:solidFill>
                  <a:srgbClr val="1D2228"/>
                </a:solidFill>
                <a:latin typeface="Arial"/>
                <a:ea typeface="Times New Roman"/>
                <a:cs typeface="Arial"/>
              </a:rPr>
              <a:t>rea difference of </a:t>
            </a:r>
            <a:r>
              <a:rPr lang="de-DE" dirty="0" smtClean="0">
                <a:solidFill>
                  <a:srgbClr val="1D2228"/>
                </a:solidFill>
                <a:latin typeface="Arial"/>
                <a:ea typeface="Times New Roman"/>
                <a:cs typeface="Arial"/>
              </a:rPr>
              <a:t>tympanic  </a:t>
            </a:r>
            <a:r>
              <a:rPr lang="de-DE" dirty="0">
                <a:solidFill>
                  <a:srgbClr val="1D2228"/>
                </a:solidFill>
                <a:latin typeface="Arial"/>
                <a:ea typeface="Times New Roman"/>
                <a:cs typeface="Arial"/>
              </a:rPr>
              <a:t>membrane and the oval window</a:t>
            </a:r>
            <a:r>
              <a:rPr lang="de-DE" b="1" dirty="0">
                <a:solidFill>
                  <a:srgbClr val="1D2228"/>
                </a:solidFill>
                <a:latin typeface="Arial"/>
                <a:ea typeface="Times New Roman"/>
                <a:cs typeface="Arial"/>
              </a:rPr>
              <a:t>.</a:t>
            </a:r>
            <a:endParaRPr lang="en-US" sz="2400" dirty="0">
              <a:ea typeface="Calibri"/>
              <a:cs typeface="Arial"/>
            </a:endParaRPr>
          </a:p>
          <a:p>
            <a:pPr lvl="0" algn="just">
              <a:lnSpc>
                <a:spcPct val="150000"/>
              </a:lnSpc>
              <a:buFont typeface="+mj-lt"/>
              <a:buAutoNum type="arabicPeriod"/>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rgbClr val="1D2228"/>
                </a:solidFill>
                <a:latin typeface="Arial"/>
                <a:ea typeface="Times New Roman"/>
                <a:cs typeface="Arial"/>
              </a:rPr>
              <a:t>So it vibrates the perilymph in the cochlea (in the inner ear) and produce travelling waves along a specific points along the basilar membrane, so the high frequency of the sound at basal turn of cochlea and low frequencies at its </a:t>
            </a:r>
            <a:r>
              <a:rPr lang="en-US">
                <a:solidFill>
                  <a:srgbClr val="1D2228"/>
                </a:solidFill>
                <a:latin typeface="Arial"/>
                <a:ea typeface="Times New Roman"/>
                <a:cs typeface="Arial"/>
              </a:rPr>
              <a:t>apical </a:t>
            </a:r>
            <a:r>
              <a:rPr lang="en-US" smtClean="0">
                <a:solidFill>
                  <a:srgbClr val="1D2228"/>
                </a:solidFill>
                <a:latin typeface="Arial"/>
                <a:ea typeface="Times New Roman"/>
                <a:cs typeface="Arial"/>
              </a:rPr>
              <a:t>part.</a:t>
            </a:r>
            <a:endParaRPr lang="en-US" sz="2400" dirty="0">
              <a:ea typeface="Calibri"/>
              <a:cs typeface="Arial"/>
            </a:endParaRPr>
          </a:p>
          <a:p>
            <a:pPr lvl="0" algn="just">
              <a:lnSpc>
                <a:spcPct val="150000"/>
              </a:lnSpc>
              <a:buFont typeface="+mj-lt"/>
              <a:buAutoNum type="arabicPeriod"/>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smtClean="0">
                <a:solidFill>
                  <a:srgbClr val="1D2228"/>
                </a:solidFill>
                <a:latin typeface="Arial"/>
                <a:ea typeface="Times New Roman"/>
                <a:cs typeface="Arial"/>
              </a:rPr>
              <a:t>its </a:t>
            </a:r>
            <a:r>
              <a:rPr lang="en-US" dirty="0">
                <a:solidFill>
                  <a:srgbClr val="1D2228"/>
                </a:solidFill>
                <a:latin typeface="Arial"/>
                <a:ea typeface="Times New Roman"/>
                <a:cs typeface="Arial"/>
              </a:rPr>
              <a:t>l</a:t>
            </a:r>
            <a:r>
              <a:rPr lang="en-US" dirty="0" smtClean="0">
                <a:solidFill>
                  <a:srgbClr val="1D2228"/>
                </a:solidFill>
                <a:latin typeface="Arial"/>
                <a:ea typeface="Times New Roman"/>
                <a:cs typeface="Arial"/>
              </a:rPr>
              <a:t>ead to </a:t>
            </a:r>
            <a:r>
              <a:rPr lang="en-US" dirty="0">
                <a:solidFill>
                  <a:srgbClr val="1D2228"/>
                </a:solidFill>
                <a:latin typeface="Arial"/>
                <a:ea typeface="Times New Roman"/>
                <a:cs typeface="Arial"/>
              </a:rPr>
              <a:t>movement of the hair cells </a:t>
            </a:r>
            <a:r>
              <a:rPr lang="en-US" dirty="0" smtClean="0">
                <a:solidFill>
                  <a:srgbClr val="1D2228"/>
                </a:solidFill>
                <a:latin typeface="Arial"/>
                <a:ea typeface="Times New Roman"/>
                <a:cs typeface="Arial"/>
              </a:rPr>
              <a:t>this will transform </a:t>
            </a:r>
            <a:r>
              <a:rPr lang="en-US" dirty="0">
                <a:solidFill>
                  <a:srgbClr val="1D2228"/>
                </a:solidFill>
                <a:latin typeface="Arial"/>
                <a:ea typeface="Times New Roman"/>
                <a:cs typeface="Arial"/>
              </a:rPr>
              <a:t>the physical properties to electrical neural impulse</a:t>
            </a:r>
            <a:endParaRPr lang="en-US" sz="2400" dirty="0">
              <a:ea typeface="Calibri"/>
              <a:cs typeface="Arial"/>
            </a:endParaRPr>
          </a:p>
          <a:p>
            <a:pPr lvl="0" algn="just">
              <a:lnSpc>
                <a:spcPct val="150000"/>
              </a:lnSpc>
              <a:buFont typeface="+mj-lt"/>
              <a:buAutoNum type="arabicPeriod"/>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rgbClr val="1D2228"/>
                </a:solidFill>
                <a:latin typeface="Arial"/>
                <a:ea typeface="Times New Roman"/>
                <a:cs typeface="Arial"/>
              </a:rPr>
              <a:t>The auditory nerve picks up any neural signals created by the hair cells to the brain auditory center via the cochlear division of 8</a:t>
            </a:r>
            <a:r>
              <a:rPr lang="en-US" baseline="30000" dirty="0">
                <a:solidFill>
                  <a:srgbClr val="1D2228"/>
                </a:solidFill>
                <a:latin typeface="Arial"/>
                <a:ea typeface="Times New Roman"/>
                <a:cs typeface="Arial"/>
              </a:rPr>
              <a:t>th</a:t>
            </a:r>
            <a:r>
              <a:rPr lang="en-US" dirty="0">
                <a:solidFill>
                  <a:srgbClr val="1D2228"/>
                </a:solidFill>
                <a:latin typeface="Arial"/>
                <a:ea typeface="Times New Roman"/>
                <a:cs typeface="Arial"/>
              </a:rPr>
              <a:t> cranial nerve. </a:t>
            </a:r>
            <a:endParaRPr lang="en-US" sz="2400" dirty="0">
              <a:ea typeface="Calibri"/>
              <a:cs typeface="Arial"/>
            </a:endParaRPr>
          </a:p>
          <a:p>
            <a:endParaRPr lang="en-US" dirty="0"/>
          </a:p>
        </p:txBody>
      </p:sp>
    </p:spTree>
    <p:extLst>
      <p:ext uri="{BB962C8B-B14F-4D97-AF65-F5344CB8AC3E}">
        <p14:creationId xmlns:p14="http://schemas.microsoft.com/office/powerpoint/2010/main" val="40842990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Hearing assessment</a:t>
            </a:r>
            <a:endParaRPr lang="ar-IQ" b="1" dirty="0"/>
          </a:p>
        </p:txBody>
      </p:sp>
      <p:sp>
        <p:nvSpPr>
          <p:cNvPr id="3" name="Content Placeholder 2"/>
          <p:cNvSpPr>
            <a:spLocks noGrp="1"/>
          </p:cNvSpPr>
          <p:nvPr>
            <p:ph idx="1"/>
          </p:nvPr>
        </p:nvSpPr>
        <p:spPr/>
        <p:txBody>
          <a:bodyPr>
            <a:normAutofit fontScale="92500" lnSpcReduction="10000"/>
          </a:bodyPr>
          <a:lstStyle/>
          <a:p>
            <a:endParaRPr lang="en-US" dirty="0"/>
          </a:p>
          <a:p>
            <a:r>
              <a:rPr lang="en-US" dirty="0"/>
              <a:t>1.	Wash your hands </a:t>
            </a:r>
          </a:p>
          <a:p>
            <a:r>
              <a:rPr lang="en-US" dirty="0"/>
              <a:t>2. Introduce yourself to the patient including your name and role.</a:t>
            </a:r>
          </a:p>
          <a:p>
            <a:r>
              <a:rPr lang="en-US" dirty="0"/>
              <a:t>3.	Briefly explain what the examination will involve using patient-friendly language.</a:t>
            </a:r>
          </a:p>
          <a:p>
            <a:r>
              <a:rPr lang="en-US" dirty="0"/>
              <a:t>4.	Ask the patient to sit on a chair.</a:t>
            </a:r>
          </a:p>
          <a:p>
            <a:r>
              <a:rPr lang="en-US" dirty="0"/>
              <a:t>5.	Ask the patient if they have any pain before proceeding with the clinical examination.</a:t>
            </a:r>
          </a:p>
          <a:p>
            <a:endParaRPr lang="ar-IQ" dirty="0"/>
          </a:p>
        </p:txBody>
      </p:sp>
    </p:spTree>
    <p:extLst>
      <p:ext uri="{BB962C8B-B14F-4D97-AF65-F5344CB8AC3E}">
        <p14:creationId xmlns:p14="http://schemas.microsoft.com/office/powerpoint/2010/main" val="3526014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First: Whispering test</a:t>
            </a:r>
            <a:endParaRPr lang="ar-IQ" b="1" dirty="0"/>
          </a:p>
        </p:txBody>
      </p:sp>
      <p:sp>
        <p:nvSpPr>
          <p:cNvPr id="3" name="Content Placeholder 2"/>
          <p:cNvSpPr>
            <a:spLocks noGrp="1"/>
          </p:cNvSpPr>
          <p:nvPr>
            <p:ph idx="1"/>
          </p:nvPr>
        </p:nvSpPr>
        <p:spPr/>
        <p:txBody>
          <a:bodyPr>
            <a:normAutofit fontScale="77500" lnSpcReduction="20000"/>
          </a:bodyPr>
          <a:lstStyle/>
          <a:p>
            <a:pPr algn="just">
              <a:lnSpc>
                <a:spcPct val="150000"/>
              </a:lnSpc>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rgbClr val="1D2228"/>
                </a:solidFill>
                <a:latin typeface="Arial"/>
                <a:ea typeface="Times New Roman"/>
                <a:cs typeface="Arial"/>
              </a:rPr>
              <a:t>Position yourself approximately 60cm from the patient’s ear and then whisper a number or word </a:t>
            </a:r>
            <a:endParaRPr lang="en-US" sz="2400" dirty="0">
              <a:ea typeface="Calibri"/>
              <a:cs typeface="Arial"/>
            </a:endParaRPr>
          </a:p>
          <a:p>
            <a:pPr algn="just">
              <a:lnSpc>
                <a:spcPct val="150000"/>
              </a:lnSpc>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rgbClr val="1D2228"/>
                </a:solidFill>
                <a:latin typeface="Arial"/>
                <a:ea typeface="Times New Roman"/>
                <a:cs typeface="Arial"/>
              </a:rPr>
              <a:t>2. Mask the ear not being tested by rubbing the </a:t>
            </a:r>
            <a:r>
              <a:rPr lang="en-US" dirty="0" smtClean="0">
                <a:solidFill>
                  <a:srgbClr val="1D2228"/>
                </a:solidFill>
                <a:latin typeface="Arial"/>
                <a:ea typeface="Times New Roman"/>
                <a:cs typeface="Arial"/>
              </a:rPr>
              <a:t>tragus, it </a:t>
            </a:r>
            <a:r>
              <a:rPr lang="en-US" dirty="0">
                <a:solidFill>
                  <a:srgbClr val="1D2228"/>
                </a:solidFill>
                <a:latin typeface="Arial"/>
                <a:ea typeface="Times New Roman"/>
                <a:cs typeface="Arial"/>
              </a:rPr>
              <a:t>is far nicer to occlude the ear from behind the head</a:t>
            </a:r>
            <a:r>
              <a:rPr lang="en-US" dirty="0" smtClean="0">
                <a:solidFill>
                  <a:srgbClr val="1D2228"/>
                </a:solidFill>
                <a:latin typeface="Arial"/>
                <a:ea typeface="Times New Roman"/>
                <a:cs typeface="Arial"/>
              </a:rPr>
              <a:t>..</a:t>
            </a:r>
            <a:endParaRPr lang="en-US" sz="2400" dirty="0">
              <a:ea typeface="Calibri"/>
              <a:cs typeface="Arial"/>
            </a:endParaRPr>
          </a:p>
          <a:p>
            <a:pPr algn="just">
              <a:lnSpc>
                <a:spcPct val="150000"/>
              </a:lnSpc>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rgbClr val="1D2228"/>
                </a:solidFill>
                <a:latin typeface="Arial"/>
                <a:ea typeface="Times New Roman"/>
                <a:cs typeface="Arial"/>
              </a:rPr>
              <a:t>3. Ask the patient to repeat the number or word back to you. </a:t>
            </a:r>
            <a:endParaRPr lang="en-US" sz="2400" dirty="0">
              <a:ea typeface="Calibri"/>
              <a:cs typeface="Arial"/>
            </a:endParaRPr>
          </a:p>
          <a:p>
            <a:pPr algn="just">
              <a:lnSpc>
                <a:spcPct val="150000"/>
              </a:lnSpc>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rgbClr val="1D2228"/>
                </a:solidFill>
                <a:latin typeface="Arial"/>
                <a:ea typeface="Times New Roman"/>
                <a:cs typeface="Arial"/>
              </a:rPr>
              <a:t>4. Assess the other ear in the same way.</a:t>
            </a:r>
            <a:endParaRPr lang="en-US" sz="2400" dirty="0">
              <a:ea typeface="Calibri"/>
              <a:cs typeface="Arial"/>
            </a:endParaRPr>
          </a:p>
        </p:txBody>
      </p:sp>
    </p:spTree>
    <p:extLst>
      <p:ext uri="{BB962C8B-B14F-4D97-AF65-F5344CB8AC3E}">
        <p14:creationId xmlns:p14="http://schemas.microsoft.com/office/powerpoint/2010/main" val="5005121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Second: Tuning fork tests</a:t>
            </a:r>
            <a:endParaRPr lang="ar-IQ" b="1"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      </a:t>
            </a:r>
            <a:r>
              <a:rPr lang="en-US" dirty="0"/>
              <a:t>512Hz tuning fork is used as it gives the best balance between time of decay and tactile vibration. </a:t>
            </a:r>
          </a:p>
          <a:p>
            <a:pPr marL="0" indent="0">
              <a:buNone/>
            </a:pPr>
            <a:r>
              <a:rPr lang="en-US" b="1" dirty="0" smtClean="0"/>
              <a:t>   1. </a:t>
            </a:r>
            <a:r>
              <a:rPr lang="en-US" b="1" dirty="0"/>
              <a:t>Weber’s test:</a:t>
            </a:r>
            <a:endParaRPr lang="en-US" dirty="0"/>
          </a:p>
          <a:p>
            <a:pPr marL="0" indent="0">
              <a:buNone/>
            </a:pPr>
            <a:r>
              <a:rPr lang="en-US" dirty="0" smtClean="0"/>
              <a:t>   A</a:t>
            </a:r>
            <a:r>
              <a:rPr lang="en-US" dirty="0"/>
              <a:t>. Tap a 512Hz tuning fork and place in the midline of the forehead. </a:t>
            </a:r>
          </a:p>
          <a:p>
            <a:pPr marL="0" indent="0">
              <a:buNone/>
            </a:pPr>
            <a:r>
              <a:rPr lang="en-US" dirty="0" smtClean="0"/>
              <a:t>  B</a:t>
            </a:r>
            <a:r>
              <a:rPr lang="en-US" dirty="0"/>
              <a:t>. Ask the patient “Where do you hear the sound?”</a:t>
            </a:r>
          </a:p>
          <a:p>
            <a:pPr marL="0" indent="0">
              <a:buNone/>
            </a:pPr>
            <a:r>
              <a:rPr lang="en-US" dirty="0" smtClean="0"/>
              <a:t>  Normal</a:t>
            </a:r>
            <a:r>
              <a:rPr lang="en-US" dirty="0"/>
              <a:t>: sound is heard equally in both ears. </a:t>
            </a:r>
            <a:r>
              <a:rPr lang="en-US" dirty="0" smtClean="0"/>
              <a:t>   </a:t>
            </a:r>
            <a:r>
              <a:rPr lang="en-US" dirty="0" err="1" smtClean="0"/>
              <a:t>Sensorineural</a:t>
            </a:r>
            <a:r>
              <a:rPr lang="en-US" dirty="0" smtClean="0"/>
              <a:t> </a:t>
            </a:r>
            <a:r>
              <a:rPr lang="en-US" dirty="0"/>
              <a:t>deafness: sound is heard louder on the side of the intact ear. Conductive deafness: sound is heard louder on the side of the affected ear.</a:t>
            </a:r>
          </a:p>
        </p:txBody>
      </p:sp>
    </p:spTree>
    <p:extLst>
      <p:ext uri="{BB962C8B-B14F-4D97-AF65-F5344CB8AC3E}">
        <p14:creationId xmlns:p14="http://schemas.microsoft.com/office/powerpoint/2010/main" val="1446283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a:t>
            </a:r>
            <a:r>
              <a:rPr lang="en-US" b="1" dirty="0" err="1" smtClean="0"/>
              <a:t>Rinne’s</a:t>
            </a:r>
            <a:r>
              <a:rPr lang="en-US" b="1" dirty="0" smtClean="0"/>
              <a:t> </a:t>
            </a:r>
            <a:r>
              <a:rPr lang="en-US" b="1" dirty="0"/>
              <a:t>test</a:t>
            </a:r>
            <a:endParaRPr lang="ar-IQ"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A. </a:t>
            </a:r>
            <a:r>
              <a:rPr lang="en-US" dirty="0"/>
              <a:t>Place a vibrating 512 Hz tuning fork in front of the external auditory meatus to test air </a:t>
            </a:r>
            <a:r>
              <a:rPr lang="en-US" dirty="0" smtClean="0"/>
              <a:t>conduction</a:t>
            </a:r>
          </a:p>
          <a:p>
            <a:pPr marL="0" indent="0">
              <a:buNone/>
            </a:pPr>
            <a:r>
              <a:rPr lang="en-US" dirty="0" smtClean="0"/>
              <a:t> </a:t>
            </a:r>
            <a:r>
              <a:rPr lang="en-US" dirty="0"/>
              <a:t>B. Place a vibrating 512 Hz tuning fork </a:t>
            </a:r>
            <a:r>
              <a:rPr lang="en-US" dirty="0" smtClean="0"/>
              <a:t> on the mastoid bone to </a:t>
            </a:r>
            <a:r>
              <a:rPr lang="en-US" dirty="0"/>
              <a:t>test bone conduction. </a:t>
            </a:r>
          </a:p>
          <a:p>
            <a:pPr marL="0" indent="0">
              <a:buNone/>
            </a:pPr>
            <a:r>
              <a:rPr lang="en-US" dirty="0"/>
              <a:t>If air conduction is better than bone conduction, which is what would be expected in a healthy individual or in </a:t>
            </a:r>
            <a:r>
              <a:rPr lang="en-US" dirty="0" err="1"/>
              <a:t>sensorineural</a:t>
            </a:r>
            <a:r>
              <a:rPr lang="en-US" dirty="0"/>
              <a:t> hearing loss it referred to as a (</a:t>
            </a:r>
            <a:r>
              <a:rPr lang="en-US" dirty="0" err="1"/>
              <a:t>Rinne’s</a:t>
            </a:r>
            <a:r>
              <a:rPr lang="en-US" dirty="0"/>
              <a:t> positive). If bone conduction &gt; air conduction (</a:t>
            </a:r>
            <a:r>
              <a:rPr lang="en-US" dirty="0" err="1"/>
              <a:t>Rinne’s</a:t>
            </a:r>
            <a:r>
              <a:rPr lang="en-US" dirty="0"/>
              <a:t> negative) which seen in conductive deafness</a:t>
            </a:r>
            <a:r>
              <a:rPr lang="en-US" dirty="0" smtClean="0"/>
              <a:t>.</a:t>
            </a:r>
            <a:endParaRPr lang="en-US" dirty="0"/>
          </a:p>
        </p:txBody>
      </p:sp>
    </p:spTree>
    <p:extLst>
      <p:ext uri="{BB962C8B-B14F-4D97-AF65-F5344CB8AC3E}">
        <p14:creationId xmlns:p14="http://schemas.microsoft.com/office/powerpoint/2010/main" val="40998623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3. Absolute </a:t>
            </a:r>
            <a:r>
              <a:rPr lang="en-GB" b="1" dirty="0"/>
              <a:t>Bone Conduction (ABC) test</a:t>
            </a:r>
            <a:endParaRPr lang="ar-IQ" dirty="0"/>
          </a:p>
        </p:txBody>
      </p:sp>
      <p:sp>
        <p:nvSpPr>
          <p:cNvPr id="3" name="Content Placeholder 2"/>
          <p:cNvSpPr>
            <a:spLocks noGrp="1"/>
          </p:cNvSpPr>
          <p:nvPr>
            <p:ph idx="1"/>
          </p:nvPr>
        </p:nvSpPr>
        <p:spPr/>
        <p:txBody>
          <a:bodyPr/>
          <a:lstStyle/>
          <a:p>
            <a:pPr marL="0" indent="0">
              <a:buNone/>
            </a:pPr>
            <a:r>
              <a:rPr lang="en-GB" b="1" dirty="0" smtClean="0"/>
              <a:t>  Absolute </a:t>
            </a:r>
            <a:r>
              <a:rPr lang="en-GB" b="1" dirty="0"/>
              <a:t>Bone Conduction (ABC) test</a:t>
            </a:r>
            <a:r>
              <a:rPr lang="en-US" b="1" dirty="0"/>
              <a:t>:</a:t>
            </a:r>
            <a:r>
              <a:rPr lang="en-US" dirty="0"/>
              <a:t> To compare the bone conduction of the patient with that of the examiner (assuming he is normal</a:t>
            </a:r>
            <a:r>
              <a:rPr lang="en-US" baseline="30000" dirty="0"/>
              <a:t>)</a:t>
            </a:r>
            <a:r>
              <a:rPr lang="en-US" dirty="0"/>
              <a:t>.</a:t>
            </a:r>
          </a:p>
          <a:p>
            <a:endParaRPr lang="ar-IQ" dirty="0"/>
          </a:p>
        </p:txBody>
      </p:sp>
    </p:spTree>
    <p:extLst>
      <p:ext uri="{BB962C8B-B14F-4D97-AF65-F5344CB8AC3E}">
        <p14:creationId xmlns:p14="http://schemas.microsoft.com/office/powerpoint/2010/main" val="8029412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Third: Audiometry</a:t>
            </a:r>
            <a:endParaRPr lang="ar-IQ" b="1" dirty="0"/>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b="1" dirty="0" smtClean="0"/>
              <a:t>Subjective </a:t>
            </a:r>
            <a:r>
              <a:rPr lang="en-US" b="1" dirty="0"/>
              <a:t>Audiometric Tests</a:t>
            </a:r>
            <a:r>
              <a:rPr lang="en-US" dirty="0"/>
              <a:t>: such as pure tone audiometry (PTA), speech </a:t>
            </a:r>
            <a:r>
              <a:rPr lang="en-US" dirty="0" smtClean="0"/>
              <a:t>audiometry.</a:t>
            </a:r>
          </a:p>
          <a:p>
            <a:pPr marL="0" indent="0">
              <a:buNone/>
            </a:pPr>
            <a:r>
              <a:rPr lang="en-US" smtClean="0"/>
              <a:t> </a:t>
            </a:r>
            <a:r>
              <a:rPr lang="en-US" dirty="0"/>
              <a:t>I</a:t>
            </a:r>
            <a:r>
              <a:rPr lang="en-US" smtClean="0"/>
              <a:t>n </a:t>
            </a:r>
            <a:r>
              <a:rPr lang="en-US" dirty="0"/>
              <a:t>children: behavioral hearing tests, visual response audiometry, and play audiometry</a:t>
            </a:r>
          </a:p>
          <a:p>
            <a:pPr marL="0" indent="0">
              <a:buNone/>
            </a:pPr>
            <a:r>
              <a:rPr lang="en-US" b="1" dirty="0" smtClean="0"/>
              <a:t>2. </a:t>
            </a:r>
            <a:r>
              <a:rPr lang="en-US" b="1" dirty="0"/>
              <a:t>Objective Audiometric Tests</a:t>
            </a:r>
            <a:r>
              <a:rPr lang="en-US" dirty="0"/>
              <a:t>: such as: Impedance audiometry: tympanometry and acoustic reflex (AR), </a:t>
            </a:r>
            <a:r>
              <a:rPr lang="en-US" dirty="0" err="1"/>
              <a:t>oto</a:t>
            </a:r>
            <a:r>
              <a:rPr lang="en-US" dirty="0"/>
              <a:t>-acoustic emissions (OAEs), brainstem evoked response audiometry (BERA).</a:t>
            </a:r>
          </a:p>
        </p:txBody>
      </p:sp>
    </p:spTree>
    <p:extLst>
      <p:ext uri="{BB962C8B-B14F-4D97-AF65-F5344CB8AC3E}">
        <p14:creationId xmlns:p14="http://schemas.microsoft.com/office/powerpoint/2010/main" val="32304086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931</Words>
  <Application>Microsoft Office PowerPoint</Application>
  <PresentationFormat>On-screen Show (4:3)</PresentationFormat>
  <Paragraphs>100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Applied physiology, and principle of examination of the ear </vt:lpstr>
      <vt:lpstr>The functions of the ear: </vt:lpstr>
      <vt:lpstr>Physiology of hearing</vt:lpstr>
      <vt:lpstr>Hearing assessment</vt:lpstr>
      <vt:lpstr> First: Whispering test</vt:lpstr>
      <vt:lpstr>Second: Tuning fork tests</vt:lpstr>
      <vt:lpstr>2. Rinne’s test</vt:lpstr>
      <vt:lpstr>3. Absolute Bone Conduction (ABC) test</vt:lpstr>
      <vt:lpstr> Third: Audiometry</vt:lpstr>
      <vt:lpstr>Clinical examination 1. Inspection  </vt:lpstr>
      <vt:lpstr>Continue on inspection</vt:lpstr>
      <vt:lpstr>2. Palpation</vt:lpstr>
      <vt:lpstr>3.  Otoscopy</vt:lpstr>
      <vt:lpstr>Continue on otoscopy</vt:lpstr>
      <vt:lpstr>4. Others examinations</vt:lpstr>
      <vt:lpstr>Balance mechanism</vt:lpstr>
      <vt:lpstr>Clinical tests of balance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Applied physiology, and principle of examination of the ear </dc:title>
  <dc:creator>lenovo</dc:creator>
  <cp:lastModifiedBy>lenovo</cp:lastModifiedBy>
  <cp:revision>18</cp:revision>
  <dcterms:created xsi:type="dcterms:W3CDTF">2006-08-16T00:00:00Z</dcterms:created>
  <dcterms:modified xsi:type="dcterms:W3CDTF">2021-05-31T14:23:35Z</dcterms:modified>
</cp:coreProperties>
</file>