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9" r:id="rId12"/>
    <p:sldId id="264" r:id="rId13"/>
    <p:sldId id="265" r:id="rId14"/>
    <p:sldId id="270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5146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Anatomy and applied physiology of the throat</a:t>
            </a:r>
            <a:endParaRPr lang="ar-IQ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ar-SA" sz="5400" b="1" smtClean="0">
                <a:solidFill>
                  <a:schemeClr val="tx1"/>
                </a:solidFill>
              </a:rPr>
              <a:t>ا</a:t>
            </a:r>
            <a:r>
              <a:rPr lang="ar-SA" sz="5400" b="1" smtClean="0">
                <a:solidFill>
                  <a:schemeClr val="tx1"/>
                </a:solidFill>
              </a:rPr>
              <a:t>.د.محمد </a:t>
            </a:r>
            <a:r>
              <a:rPr lang="ar-SA" sz="5400" b="1" dirty="0" smtClean="0">
                <a:solidFill>
                  <a:schemeClr val="tx1"/>
                </a:solidFill>
              </a:rPr>
              <a:t>رديف داود</a:t>
            </a:r>
            <a:endParaRPr lang="ar-IQ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97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larynx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      The </a:t>
            </a:r>
            <a:r>
              <a:rPr lang="en-US" b="1" dirty="0"/>
              <a:t>cartilaginous framework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       </a:t>
            </a:r>
            <a:r>
              <a:rPr lang="en-US" dirty="0"/>
              <a:t>A. </a:t>
            </a:r>
            <a:r>
              <a:rPr lang="en-US" b="1" dirty="0"/>
              <a:t>Unpaired cartilages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1. Epiglottis 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2.The </a:t>
            </a:r>
            <a:r>
              <a:rPr lang="en-US" dirty="0"/>
              <a:t>cricoid cartilage </a:t>
            </a:r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dirty="0"/>
              <a:t>B. </a:t>
            </a:r>
            <a:r>
              <a:rPr lang="en-US" b="1" dirty="0"/>
              <a:t>Paired cartilages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 The arytenoids cartilages</a:t>
            </a:r>
          </a:p>
          <a:p>
            <a:pPr marL="0" indent="0">
              <a:buNone/>
            </a:pPr>
            <a:r>
              <a:rPr lang="en-US" dirty="0"/>
              <a:t>2. The thyroid cartilages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 smtClean="0"/>
              <a:t>       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61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Intrinsic muscles 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  1</a:t>
            </a:r>
            <a:r>
              <a:rPr lang="en-US" dirty="0"/>
              <a:t>. Muscle that open the vocal cords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Posterior </a:t>
            </a:r>
            <a:r>
              <a:rPr lang="en-US" dirty="0" err="1"/>
              <a:t>cricoarytenoid</a:t>
            </a:r>
            <a:r>
              <a:rPr lang="en-US" dirty="0"/>
              <a:t> muscle</a:t>
            </a:r>
          </a:p>
          <a:p>
            <a:pPr marL="0" indent="0">
              <a:buNone/>
            </a:pPr>
            <a:r>
              <a:rPr lang="en-US" dirty="0" smtClean="0"/>
              <a:t>    2</a:t>
            </a:r>
            <a:r>
              <a:rPr lang="en-US" dirty="0"/>
              <a:t>. Muscles that close the vocal cords</a:t>
            </a:r>
          </a:p>
          <a:p>
            <a:pPr marL="0" indent="0">
              <a:buNone/>
            </a:pPr>
            <a:r>
              <a:rPr lang="en-US" dirty="0"/>
              <a:t>A-Lateral </a:t>
            </a:r>
            <a:r>
              <a:rPr lang="en-US" dirty="0" err="1"/>
              <a:t>cricoarytenoid</a:t>
            </a:r>
            <a:r>
              <a:rPr lang="en-US" dirty="0"/>
              <a:t> muscle</a:t>
            </a:r>
          </a:p>
          <a:p>
            <a:pPr marL="0" indent="0">
              <a:buNone/>
            </a:pPr>
            <a:r>
              <a:rPr lang="en-US" dirty="0"/>
              <a:t>B- </a:t>
            </a:r>
            <a:r>
              <a:rPr lang="en-US" dirty="0" err="1"/>
              <a:t>Interarytenoid</a:t>
            </a:r>
            <a:r>
              <a:rPr lang="en-US" dirty="0"/>
              <a:t> </a:t>
            </a:r>
            <a:r>
              <a:rPr lang="en-US" dirty="0" err="1"/>
              <a:t>musle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C- </a:t>
            </a:r>
            <a:r>
              <a:rPr lang="en-US" dirty="0" err="1"/>
              <a:t>Cricothyroid</a:t>
            </a:r>
            <a:r>
              <a:rPr lang="en-US" dirty="0"/>
              <a:t> muscle</a:t>
            </a:r>
          </a:p>
          <a:p>
            <a:pPr marL="0" indent="0">
              <a:buNone/>
            </a:pPr>
            <a:r>
              <a:rPr lang="en-US" dirty="0" smtClean="0"/>
              <a:t>    3</a:t>
            </a:r>
            <a:r>
              <a:rPr lang="en-US" dirty="0"/>
              <a:t>. Muscle that increase the tension of the vocal cords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Thyroarytenoid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vocalis</a:t>
            </a:r>
            <a:r>
              <a:rPr lang="en-US" dirty="0"/>
              <a:t>) muscle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64475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Arterial blood supply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Superior </a:t>
            </a:r>
            <a:r>
              <a:rPr lang="en-US" dirty="0"/>
              <a:t>Laryngeal artery: branch of superior thyroid artery</a:t>
            </a:r>
          </a:p>
          <a:p>
            <a:pPr marL="0" indent="0">
              <a:buNone/>
            </a:pPr>
            <a:r>
              <a:rPr lang="en-US" dirty="0" smtClean="0"/>
              <a:t>2. Inferior </a:t>
            </a:r>
            <a:r>
              <a:rPr lang="en-US" dirty="0"/>
              <a:t>Laryngeal artery: branch of inferior thyroid artery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Cricothyroid</a:t>
            </a:r>
            <a:r>
              <a:rPr lang="en-US" dirty="0" smtClean="0"/>
              <a:t> </a:t>
            </a:r>
            <a:r>
              <a:rPr lang="en-US" dirty="0"/>
              <a:t>artery: branch of superior thyroid artery</a:t>
            </a:r>
          </a:p>
        </p:txBody>
      </p:sp>
    </p:spTree>
    <p:extLst>
      <p:ext uri="{BB962C8B-B14F-4D97-AF65-F5344CB8AC3E}">
        <p14:creationId xmlns:p14="http://schemas.microsoft.com/office/powerpoint/2010/main" val="275088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Innervations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/>
              <a:t>Motor innervations</a:t>
            </a:r>
            <a:r>
              <a:rPr lang="en-US" dirty="0"/>
              <a:t> by the recurrent laryngeal nerve that supplies all the intrinsic muscles of the larynx </a:t>
            </a:r>
            <a:r>
              <a:rPr lang="en-US" b="1" dirty="0"/>
              <a:t>except</a:t>
            </a:r>
            <a:r>
              <a:rPr lang="en-US" dirty="0"/>
              <a:t> the </a:t>
            </a:r>
            <a:r>
              <a:rPr lang="en-US" dirty="0" err="1"/>
              <a:t>cricothyroid</a:t>
            </a:r>
            <a:r>
              <a:rPr lang="en-US" dirty="0"/>
              <a:t> muscle which is supplied by the external laryngeal nerve which is branch of superior laryngeal nerve</a:t>
            </a:r>
          </a:p>
          <a:p>
            <a:r>
              <a:rPr lang="en-US" b="1" u="sng" dirty="0"/>
              <a:t>Sensory innervations</a:t>
            </a:r>
            <a:r>
              <a:rPr lang="en-US" dirty="0"/>
              <a:t> of the larynx for the area </a:t>
            </a:r>
            <a:r>
              <a:rPr lang="en-US" b="1" dirty="0"/>
              <a:t>above</a:t>
            </a:r>
            <a:r>
              <a:rPr lang="en-US" dirty="0"/>
              <a:t> the vocal cords is supplied by the internal laryngeal branch of superior laryngeal nerve  while the area </a:t>
            </a:r>
            <a:r>
              <a:rPr lang="en-US" b="1" dirty="0"/>
              <a:t>below </a:t>
            </a:r>
            <a:r>
              <a:rPr lang="en-US" dirty="0"/>
              <a:t>the vocal cords is supplied by the recurrent laryngeal nerve.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84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</a:t>
            </a:r>
            <a:r>
              <a:rPr lang="en-US" smtClean="0"/>
              <a:t>the larynx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Respiration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2. Phonation </a:t>
            </a:r>
            <a:r>
              <a:rPr lang="en-US" dirty="0"/>
              <a:t>(voice).</a:t>
            </a:r>
          </a:p>
          <a:p>
            <a:pPr marL="0" indent="0">
              <a:buNone/>
            </a:pPr>
            <a:r>
              <a:rPr lang="en-US" dirty="0" smtClean="0"/>
              <a:t>3. Protection </a:t>
            </a:r>
            <a:r>
              <a:rPr lang="en-US" dirty="0"/>
              <a:t>of lower airways.</a:t>
            </a:r>
          </a:p>
          <a:p>
            <a:pPr marL="0" indent="0">
              <a:buNone/>
            </a:pPr>
            <a:r>
              <a:rPr lang="en-US" dirty="0" smtClean="0"/>
              <a:t>4. Fixation </a:t>
            </a:r>
            <a:r>
              <a:rPr lang="en-US" dirty="0"/>
              <a:t>of chest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2971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83162"/>
          </a:xfrm>
        </p:spPr>
        <p:txBody>
          <a:bodyPr>
            <a:normAutofit/>
          </a:bodyPr>
          <a:lstStyle/>
          <a:p>
            <a:r>
              <a:rPr lang="en-US" sz="9600" dirty="0" smtClean="0"/>
              <a:t>THANK YOU</a:t>
            </a:r>
            <a:endParaRPr lang="ar-IQ" sz="9600" dirty="0"/>
          </a:p>
        </p:txBody>
      </p:sp>
    </p:spTree>
    <p:extLst>
      <p:ext uri="{BB962C8B-B14F-4D97-AF65-F5344CB8AC3E}">
        <p14:creationId xmlns:p14="http://schemas.microsoft.com/office/powerpoint/2010/main" val="158743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Mouth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dirty="0" smtClean="0"/>
              <a:t>is </a:t>
            </a:r>
            <a:r>
              <a:rPr lang="en-US" dirty="0"/>
              <a:t>also known as </a:t>
            </a:r>
            <a:r>
              <a:rPr lang="en-US" dirty="0" smtClean="0"/>
              <a:t>the</a:t>
            </a:r>
            <a:r>
              <a:rPr lang="en-US" b="1" dirty="0"/>
              <a:t> oral </a:t>
            </a:r>
            <a:r>
              <a:rPr lang="en-US" b="1" dirty="0" smtClean="0"/>
              <a:t>cavity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/>
              <a:t>It has three major functions:</a:t>
            </a:r>
          </a:p>
          <a:p>
            <a:pPr lvl="0"/>
            <a:r>
              <a:rPr lang="en-US" b="1" dirty="0"/>
              <a:t>Digestion</a:t>
            </a:r>
            <a:r>
              <a:rPr lang="en-US" dirty="0"/>
              <a:t> – receives food, </a:t>
            </a:r>
            <a:r>
              <a:rPr lang="en-US" dirty="0" smtClean="0"/>
              <a:t>transfer it </a:t>
            </a:r>
            <a:r>
              <a:rPr lang="en-US" smtClean="0"/>
              <a:t>the pharynx  to preparing </a:t>
            </a:r>
            <a:r>
              <a:rPr lang="en-US" dirty="0"/>
              <a:t>it for digestion in the stomach and small intestine.</a:t>
            </a:r>
          </a:p>
          <a:p>
            <a:pPr lvl="0"/>
            <a:r>
              <a:rPr lang="en-US" b="1" dirty="0"/>
              <a:t>Communication</a:t>
            </a:r>
            <a:r>
              <a:rPr lang="en-US" dirty="0"/>
              <a:t> – modifies the sound produced in the larynx to create a range of sounds.</a:t>
            </a:r>
          </a:p>
          <a:p>
            <a:pPr lvl="0"/>
            <a:r>
              <a:rPr lang="en-US" b="1" dirty="0"/>
              <a:t>Breathing</a:t>
            </a:r>
            <a:r>
              <a:rPr lang="en-US" dirty="0"/>
              <a:t> – acts as an air inlet in addition to the nasal cavity.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31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</a:t>
            </a:r>
            <a:r>
              <a:rPr lang="en-US" smtClean="0"/>
              <a:t>natomy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rtl="1"/>
            <a:r>
              <a:rPr lang="en-US" dirty="0"/>
              <a:t>The </a:t>
            </a:r>
            <a:r>
              <a:rPr lang="en-US" b="1" dirty="0"/>
              <a:t>oral cavity </a:t>
            </a:r>
            <a:r>
              <a:rPr lang="en-US" dirty="0"/>
              <a:t>lies between the oral fissure (anteriorly – the opening between the lips), and the </a:t>
            </a:r>
            <a:r>
              <a:rPr lang="en-US" dirty="0" err="1"/>
              <a:t>oropharyngeal</a:t>
            </a:r>
            <a:r>
              <a:rPr lang="en-US" dirty="0"/>
              <a:t> isthmus (posteriorly – the opening of the oropharynx</a:t>
            </a:r>
            <a:r>
              <a:rPr lang="ar-SA" dirty="0"/>
              <a:t>).</a:t>
            </a:r>
            <a:endParaRPr lang="en-US" dirty="0"/>
          </a:p>
          <a:p>
            <a:pPr rtl="1"/>
            <a:r>
              <a:rPr lang="en-US" dirty="0"/>
              <a:t>The two divisions of the oral cavity are the vestibule, and the mouth cavity proper</a:t>
            </a:r>
          </a:p>
          <a:p>
            <a:pPr rtl="1"/>
            <a:r>
              <a:rPr lang="en-US" b="1" dirty="0"/>
              <a:t>Vestibule</a:t>
            </a:r>
            <a:endParaRPr lang="en-US" dirty="0"/>
          </a:p>
          <a:p>
            <a:pPr rtl="1"/>
            <a:r>
              <a:rPr lang="en-US" dirty="0"/>
              <a:t> It is the space between the lips/cheeks, and the gums/teeth</a:t>
            </a:r>
          </a:p>
          <a:p>
            <a:r>
              <a:rPr lang="en-US" b="1" dirty="0"/>
              <a:t>Mouth proper</a:t>
            </a:r>
            <a:endParaRPr lang="en-US" dirty="0"/>
          </a:p>
          <a:p>
            <a:r>
              <a:rPr lang="en-US" dirty="0"/>
              <a:t>The mouth proper lies posteriorly to the vestibule, the tongue fills a large proportion of the cavity of the mouth proper</a:t>
            </a:r>
            <a:r>
              <a:rPr lang="ar-SA" dirty="0"/>
              <a:t>.</a:t>
            </a:r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roof </a:t>
            </a:r>
            <a:r>
              <a:rPr lang="en-US" dirty="0"/>
              <a:t>of the mouth proper consists of the hard and soft palates</a:t>
            </a:r>
            <a:r>
              <a:rPr lang="ar-SA" dirty="0"/>
              <a:t>.</a:t>
            </a:r>
            <a:endParaRPr lang="en-US" dirty="0"/>
          </a:p>
          <a:p>
            <a:r>
              <a:rPr lang="en-US" dirty="0"/>
              <a:t>The</a:t>
            </a:r>
            <a:r>
              <a:rPr lang="en-US" b="1" dirty="0"/>
              <a:t> floor</a:t>
            </a:r>
            <a:r>
              <a:rPr lang="en-US" dirty="0"/>
              <a:t> of the oral cavity consists of several structures</a:t>
            </a:r>
            <a:r>
              <a:rPr lang="ar-SA" dirty="0"/>
              <a:t>: </a:t>
            </a:r>
            <a:r>
              <a:rPr lang="en-US" dirty="0"/>
              <a:t>Muscular diaphragm – comprised of the bilateral </a:t>
            </a:r>
            <a:r>
              <a:rPr lang="en-US" dirty="0" err="1"/>
              <a:t>mylohyoid</a:t>
            </a:r>
            <a:r>
              <a:rPr lang="en-US" dirty="0"/>
              <a:t> muscles, </a:t>
            </a:r>
            <a:r>
              <a:rPr lang="en-US" dirty="0" err="1"/>
              <a:t>geniohyoid</a:t>
            </a:r>
            <a:r>
              <a:rPr lang="en-US" dirty="0"/>
              <a:t> muscles, sublingual salivary glands and ducts</a:t>
            </a:r>
          </a:p>
        </p:txBody>
      </p:sp>
    </p:spTree>
    <p:extLst>
      <p:ext uri="{BB962C8B-B14F-4D97-AF65-F5344CB8AC3E}">
        <p14:creationId xmlns:p14="http://schemas.microsoft.com/office/powerpoint/2010/main" val="34003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Pharynx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It </a:t>
            </a:r>
            <a:r>
              <a:rPr lang="en-US" dirty="0"/>
              <a:t>begins at the base of the skull, and ends at the inferior border of the cricoid cartilage (C6). The pharynx is comprised of three parts (superior to inferior):</a:t>
            </a:r>
          </a:p>
          <a:p>
            <a:pPr marL="0" lvl="0" indent="0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Nasopharynx</a:t>
            </a:r>
            <a:endParaRPr lang="en-US" b="1" dirty="0"/>
          </a:p>
          <a:p>
            <a:pPr marL="0" lvl="0" indent="0">
              <a:buNone/>
            </a:pPr>
            <a:r>
              <a:rPr lang="en-US" b="1" dirty="0" smtClean="0"/>
              <a:t>2. Oropharynx</a:t>
            </a:r>
            <a:endParaRPr lang="en-US" b="1" dirty="0"/>
          </a:p>
          <a:p>
            <a:pPr marL="0" lvl="0" indent="0">
              <a:buNone/>
            </a:pPr>
            <a:r>
              <a:rPr lang="en-US" b="1" dirty="0" smtClean="0"/>
              <a:t>3. Laryngopharynx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5525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Nasopharynx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is found between </a:t>
            </a:r>
            <a:r>
              <a:rPr lang="en-US" b="1" dirty="0"/>
              <a:t>the base of the skull and the soft palate. </a:t>
            </a:r>
            <a:r>
              <a:rPr lang="en-US" dirty="0"/>
              <a:t>It is continuous with the nasal cavity, and performs a respiratory</a:t>
            </a:r>
            <a:r>
              <a:rPr lang="en-US" b="1" dirty="0"/>
              <a:t> function by conditioning inspired air and propagating it into the larynx</a:t>
            </a:r>
            <a:r>
              <a:rPr lang="ar-SA" b="1" dirty="0"/>
              <a:t>.</a:t>
            </a:r>
            <a:endParaRPr lang="en-US" b="1" dirty="0"/>
          </a:p>
          <a:p>
            <a:r>
              <a:rPr lang="en-US" dirty="0" smtClean="0"/>
              <a:t>The </a:t>
            </a:r>
            <a:r>
              <a:rPr lang="en-US" dirty="0" err="1" smtClean="0"/>
              <a:t>posterosuperior</a:t>
            </a:r>
            <a:r>
              <a:rPr lang="en-US" dirty="0" smtClean="0"/>
              <a:t> wall of </a:t>
            </a:r>
            <a:r>
              <a:rPr lang="en-US" dirty="0" err="1"/>
              <a:t>nasopharynx</a:t>
            </a:r>
            <a:r>
              <a:rPr lang="en-US" dirty="0"/>
              <a:t> contains the </a:t>
            </a:r>
            <a:r>
              <a:rPr lang="en-US" b="1" dirty="0" smtClean="0"/>
              <a:t>adenoid tonsil </a:t>
            </a:r>
            <a:r>
              <a:rPr lang="en-US" dirty="0" smtClean="0"/>
              <a:t>, </a:t>
            </a:r>
            <a:r>
              <a:rPr lang="en-US" dirty="0"/>
              <a:t>which enlarge between 3-8 years of age and then regress.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9839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Oropharynx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   It </a:t>
            </a:r>
            <a:r>
              <a:rPr lang="en-US" dirty="0"/>
              <a:t>is the middle part of the pharynx, located between</a:t>
            </a:r>
            <a:r>
              <a:rPr lang="en-US" b="1" dirty="0"/>
              <a:t> the soft palate and the superior border of the epiglottis.</a:t>
            </a:r>
          </a:p>
          <a:p>
            <a:pPr marL="0" indent="0">
              <a:buNone/>
            </a:pPr>
            <a:r>
              <a:rPr lang="en-US" dirty="0" smtClean="0"/>
              <a:t> It </a:t>
            </a:r>
            <a:r>
              <a:rPr lang="en-US" dirty="0"/>
              <a:t>contains the following structures:</a:t>
            </a:r>
          </a:p>
          <a:p>
            <a:pPr marL="0" lvl="0" indent="0">
              <a:buNone/>
            </a:pPr>
            <a:r>
              <a:rPr lang="en-US" dirty="0"/>
              <a:t>1</a:t>
            </a:r>
            <a:r>
              <a:rPr lang="en-US" dirty="0" smtClean="0"/>
              <a:t>. Posterior </a:t>
            </a:r>
            <a:r>
              <a:rPr lang="en-US" dirty="0"/>
              <a:t>1/3 of the tongue.</a:t>
            </a:r>
          </a:p>
          <a:p>
            <a:pPr marL="0" lvl="0" indent="0">
              <a:buNone/>
            </a:pPr>
            <a:r>
              <a:rPr lang="en-US" dirty="0"/>
              <a:t>2</a:t>
            </a:r>
            <a:r>
              <a:rPr lang="en-US" dirty="0" smtClean="0"/>
              <a:t>. Lingual </a:t>
            </a:r>
            <a:r>
              <a:rPr lang="en-US" dirty="0"/>
              <a:t>tonsils – lymphoid tissue at the base of the tongue.</a:t>
            </a:r>
          </a:p>
          <a:p>
            <a:pPr marL="0" lvl="0" indent="0">
              <a:buNone/>
            </a:pPr>
            <a:r>
              <a:rPr lang="en-US" dirty="0"/>
              <a:t>3</a:t>
            </a:r>
            <a:r>
              <a:rPr lang="en-US" dirty="0" smtClean="0"/>
              <a:t>. Palatine </a:t>
            </a:r>
            <a:r>
              <a:rPr lang="en-US" dirty="0"/>
              <a:t>tonsils – lymphoid tissue located in the </a:t>
            </a:r>
            <a:r>
              <a:rPr lang="en-US" dirty="0" err="1"/>
              <a:t>tonsillar</a:t>
            </a:r>
            <a:r>
              <a:rPr lang="en-US" dirty="0"/>
              <a:t> fossa (between the </a:t>
            </a:r>
            <a:r>
              <a:rPr lang="en-US" dirty="0" err="1"/>
              <a:t>palatoglossal</a:t>
            </a:r>
            <a:r>
              <a:rPr lang="en-US" dirty="0"/>
              <a:t> and </a:t>
            </a:r>
            <a:r>
              <a:rPr lang="en-US" dirty="0" err="1" smtClean="0"/>
              <a:t>palatopharyngeal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 4. Superior </a:t>
            </a:r>
            <a:r>
              <a:rPr lang="en-US" dirty="0"/>
              <a:t>constrictor </a:t>
            </a:r>
            <a:r>
              <a:rPr lang="en-US" dirty="0" smtClean="0"/>
              <a:t>muscle.</a:t>
            </a:r>
          </a:p>
          <a:p>
            <a:pPr marL="0" lvl="0" indent="0">
              <a:buNone/>
            </a:pPr>
            <a:endParaRPr lang="en-US" dirty="0"/>
          </a:p>
          <a:p>
            <a:r>
              <a:rPr lang="en-US" b="1" dirty="0" err="1"/>
              <a:t>Waldeyer’s</a:t>
            </a:r>
            <a:r>
              <a:rPr lang="en-US" b="1" dirty="0"/>
              <a:t> ring</a:t>
            </a:r>
            <a:r>
              <a:rPr lang="en-US" dirty="0"/>
              <a:t> is the ring of lymphoid tissue in the </a:t>
            </a:r>
            <a:r>
              <a:rPr lang="en-US" dirty="0" err="1"/>
              <a:t>naso</a:t>
            </a:r>
            <a:r>
              <a:rPr lang="en-US" dirty="0"/>
              <a:t>- and oropharynx formed by the </a:t>
            </a:r>
            <a:r>
              <a:rPr lang="en-US" b="1" dirty="0"/>
              <a:t>paired palatine tonsils, the adenoid </a:t>
            </a:r>
            <a:r>
              <a:rPr lang="en-US" b="1" dirty="0" smtClean="0"/>
              <a:t>tonsil, </a:t>
            </a:r>
            <a:r>
              <a:rPr lang="en-US" b="1" dirty="0"/>
              <a:t>lingual </a:t>
            </a:r>
            <a:r>
              <a:rPr lang="en-US" b="1" dirty="0" smtClean="0"/>
              <a:t>tonsil and scattered lymph nodes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oropharynx is involved in the</a:t>
            </a:r>
            <a:r>
              <a:rPr lang="en-US" b="1" dirty="0"/>
              <a:t> voluntary and involuntary phases of swallowing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7701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Laryngopharynx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most distal part of the pharynx, located </a:t>
            </a:r>
            <a:r>
              <a:rPr lang="en-US" dirty="0"/>
              <a:t>between the superior border of </a:t>
            </a:r>
            <a:r>
              <a:rPr lang="en-US" b="1" dirty="0"/>
              <a:t>the epiglottis and inferior border of the cricoid cartilage </a:t>
            </a:r>
            <a:r>
              <a:rPr lang="en-US" dirty="0"/>
              <a:t>(C6). It is continuous inferiorly with the </a:t>
            </a:r>
            <a:r>
              <a:rPr lang="en-US" dirty="0" err="1"/>
              <a:t>oesophagus</a:t>
            </a:r>
            <a:r>
              <a:rPr lang="en-US" dirty="0"/>
              <a:t>.</a:t>
            </a:r>
          </a:p>
          <a:p>
            <a:r>
              <a:rPr lang="en-US" dirty="0"/>
              <a:t>It is found posterior to the larynx and communicates with it via the laryngeal inlet, lateral to which one can find the </a:t>
            </a:r>
            <a:r>
              <a:rPr lang="en-US" dirty="0" err="1"/>
              <a:t>piriform</a:t>
            </a:r>
            <a:r>
              <a:rPr lang="en-US" dirty="0"/>
              <a:t> fossae.</a:t>
            </a:r>
          </a:p>
          <a:p>
            <a:r>
              <a:rPr lang="en-US" dirty="0"/>
              <a:t>The laryngopharynx contains th</a:t>
            </a:r>
            <a:r>
              <a:rPr lang="en-US" b="1" dirty="0"/>
              <a:t>e middle and inferior pharyngeal constrictors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6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Muscles of pharynx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There are two main groups of pharyngeal muscles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b="1" dirty="0" smtClean="0"/>
              <a:t>         Circular</a:t>
            </a:r>
            <a:endParaRPr lang="en-US" sz="2400" dirty="0"/>
          </a:p>
          <a:p>
            <a:pPr marL="0" indent="0">
              <a:buNone/>
            </a:pPr>
            <a:r>
              <a:rPr lang="en-US" b="1" dirty="0" smtClean="0"/>
              <a:t>  1. Superior </a:t>
            </a:r>
            <a:r>
              <a:rPr lang="en-US" b="1" dirty="0"/>
              <a:t>pharyngeal constrictor </a:t>
            </a:r>
            <a:r>
              <a:rPr lang="en-US" dirty="0"/>
              <a:t>  </a:t>
            </a:r>
            <a:r>
              <a:rPr lang="en-US" b="1" dirty="0" smtClean="0"/>
              <a:t>2. Middle pharyngeal constrictor</a:t>
            </a:r>
            <a:r>
              <a:rPr lang="en-US" b="1" dirty="0"/>
              <a:t> </a:t>
            </a:r>
            <a:r>
              <a:rPr lang="en-US" dirty="0" smtClean="0"/>
              <a:t>. </a:t>
            </a:r>
            <a:r>
              <a:rPr lang="en-US" b="1" dirty="0" smtClean="0"/>
              <a:t>3.Inferior </a:t>
            </a:r>
            <a:r>
              <a:rPr lang="en-US" b="1" dirty="0"/>
              <a:t>pharyngeal constrictor</a:t>
            </a:r>
            <a:r>
              <a:rPr lang="en-US" dirty="0"/>
              <a:t> </a:t>
            </a:r>
            <a:endParaRPr lang="en-US" sz="2400" dirty="0"/>
          </a:p>
          <a:p>
            <a:pPr lvl="1"/>
            <a:r>
              <a:rPr lang="en-US" dirty="0"/>
              <a:t>All pharyngeal constrictors muscles are innervated by the </a:t>
            </a:r>
            <a:r>
              <a:rPr lang="en-US" b="1" dirty="0" err="1"/>
              <a:t>vagus</a:t>
            </a:r>
            <a:r>
              <a:rPr lang="en-US" b="1" dirty="0"/>
              <a:t> nerve</a:t>
            </a:r>
            <a:r>
              <a:rPr lang="en-US" dirty="0"/>
              <a:t> (CN X)</a:t>
            </a:r>
            <a:endParaRPr lang="en-US" sz="2000" dirty="0"/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b="1" dirty="0"/>
              <a:t>longitudinal muscles</a:t>
            </a:r>
            <a:r>
              <a:rPr lang="en-US" dirty="0"/>
              <a:t> </a:t>
            </a:r>
            <a:endParaRPr lang="en-US" sz="2400" dirty="0"/>
          </a:p>
          <a:p>
            <a:pPr marL="457200" lvl="1" indent="0">
              <a:buNone/>
            </a:pPr>
            <a:r>
              <a:rPr lang="en-US" b="1" dirty="0" smtClean="0"/>
              <a:t>    1. </a:t>
            </a:r>
            <a:r>
              <a:rPr lang="en-US" b="1" dirty="0" err="1" smtClean="0"/>
              <a:t>Stylopharyngeus</a:t>
            </a:r>
            <a:r>
              <a:rPr lang="en-US" dirty="0" smtClean="0"/>
              <a:t> </a:t>
            </a:r>
            <a:endParaRPr lang="en-US" sz="2000" dirty="0"/>
          </a:p>
          <a:p>
            <a:pPr marL="457200" lvl="1" indent="0">
              <a:buNone/>
            </a:pPr>
            <a:r>
              <a:rPr lang="en-US" dirty="0" smtClean="0"/>
              <a:t>    it </a:t>
            </a:r>
            <a:r>
              <a:rPr lang="en-US" dirty="0"/>
              <a:t>is innervated by the glossopharyngeal nerve </a:t>
            </a:r>
          </a:p>
          <a:p>
            <a:pPr marL="457200" lvl="1" indent="0">
              <a:buNone/>
            </a:pPr>
            <a:r>
              <a:rPr lang="en-US" b="1" dirty="0" smtClean="0"/>
              <a:t>    2. </a:t>
            </a:r>
            <a:r>
              <a:rPr lang="en-US" b="1" dirty="0" err="1" smtClean="0"/>
              <a:t>Palatopharyngeus</a:t>
            </a:r>
            <a:r>
              <a:rPr lang="en-US" b="1" dirty="0"/>
              <a:t> </a:t>
            </a:r>
            <a:r>
              <a:rPr lang="en-US" dirty="0"/>
              <a:t> 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 smtClean="0"/>
              <a:t>    Innervated </a:t>
            </a:r>
            <a:r>
              <a:rPr lang="en-US" dirty="0"/>
              <a:t>by the </a:t>
            </a:r>
            <a:r>
              <a:rPr lang="en-US" dirty="0" err="1"/>
              <a:t>vagus</a:t>
            </a:r>
            <a:r>
              <a:rPr lang="en-US" dirty="0"/>
              <a:t> nerve </a:t>
            </a:r>
            <a:endParaRPr lang="en-US" dirty="0" smtClean="0"/>
          </a:p>
          <a:p>
            <a:pPr marL="457200" lvl="1" indent="0">
              <a:buNone/>
            </a:pPr>
            <a:r>
              <a:rPr lang="en-US" b="1" dirty="0" smtClean="0"/>
              <a:t>    3. </a:t>
            </a:r>
            <a:r>
              <a:rPr lang="en-US" b="1" dirty="0" err="1" smtClean="0"/>
              <a:t>Salpingopharyngeus</a:t>
            </a:r>
            <a:r>
              <a:rPr lang="en-US" b="1" dirty="0"/>
              <a:t> 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 smtClean="0"/>
              <a:t>    Innervated </a:t>
            </a:r>
            <a:r>
              <a:rPr lang="en-US" dirty="0"/>
              <a:t>by the </a:t>
            </a:r>
            <a:r>
              <a:rPr lang="en-US" dirty="0" err="1"/>
              <a:t>vagus</a:t>
            </a:r>
            <a:r>
              <a:rPr lang="en-US" dirty="0"/>
              <a:t> </a:t>
            </a:r>
            <a:r>
              <a:rPr lang="en-US" dirty="0" smtClean="0"/>
              <a:t>nerve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9745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Blood supply of the pharynx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/>
              <a:t>Arterial </a:t>
            </a:r>
            <a:r>
              <a:rPr lang="en-US" b="1" dirty="0"/>
              <a:t>supply </a:t>
            </a:r>
            <a:r>
              <a:rPr lang="en-US" dirty="0"/>
              <a:t>to the pharynx is via branches of the</a:t>
            </a:r>
            <a:r>
              <a:rPr lang="en-US" b="1" dirty="0"/>
              <a:t> external carotid</a:t>
            </a:r>
            <a:r>
              <a:rPr lang="en-US" dirty="0"/>
              <a:t> artery:</a:t>
            </a:r>
          </a:p>
          <a:p>
            <a:pPr marL="0" lvl="0" indent="0">
              <a:buNone/>
            </a:pPr>
            <a:r>
              <a:rPr lang="en-US" dirty="0" smtClean="0"/>
              <a:t>1. Ascending </a:t>
            </a:r>
            <a:r>
              <a:rPr lang="en-US" dirty="0"/>
              <a:t>pharyngeal artery</a:t>
            </a:r>
          </a:p>
          <a:p>
            <a:pPr marL="0" lvl="0" indent="0">
              <a:buNone/>
            </a:pPr>
            <a:r>
              <a:rPr lang="en-US" dirty="0" smtClean="0"/>
              <a:t>2. Branches </a:t>
            </a:r>
            <a:r>
              <a:rPr lang="en-US" dirty="0"/>
              <a:t>of the facial artery</a:t>
            </a:r>
          </a:p>
          <a:p>
            <a:pPr marL="0" lvl="0" indent="0">
              <a:buNone/>
            </a:pPr>
            <a:r>
              <a:rPr lang="en-US" dirty="0" smtClean="0"/>
              <a:t>3. Branches </a:t>
            </a:r>
            <a:r>
              <a:rPr lang="en-US" dirty="0"/>
              <a:t>of the lingual and maxillary arteries.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Venous </a:t>
            </a:r>
            <a:r>
              <a:rPr lang="en-US" b="1" dirty="0"/>
              <a:t>drainage </a:t>
            </a:r>
            <a:r>
              <a:rPr lang="en-US" dirty="0"/>
              <a:t>is achieved by the</a:t>
            </a:r>
            <a:r>
              <a:rPr lang="en-US" b="1" dirty="0"/>
              <a:t> pharyngeal venous plexus</a:t>
            </a:r>
            <a:r>
              <a:rPr lang="en-US" dirty="0"/>
              <a:t>, which drains into the internal jugular vein</a:t>
            </a:r>
          </a:p>
        </p:txBody>
      </p:sp>
    </p:spTree>
    <p:extLst>
      <p:ext uri="{BB962C8B-B14F-4D97-AF65-F5344CB8AC3E}">
        <p14:creationId xmlns:p14="http://schemas.microsoft.com/office/powerpoint/2010/main" val="381361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591</Words>
  <Application>Microsoft Office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Anatomy and applied physiology of the throat</vt:lpstr>
      <vt:lpstr>Mouth</vt:lpstr>
      <vt:lpstr>Anatomy</vt:lpstr>
      <vt:lpstr>Pharynx</vt:lpstr>
      <vt:lpstr>Nasopharynx</vt:lpstr>
      <vt:lpstr>Oropharynx</vt:lpstr>
      <vt:lpstr>Laryngopharynx</vt:lpstr>
      <vt:lpstr>Muscles of pharynx</vt:lpstr>
      <vt:lpstr>Blood supply of the pharynx</vt:lpstr>
      <vt:lpstr>larynx</vt:lpstr>
      <vt:lpstr>Intrinsic muscles  </vt:lpstr>
      <vt:lpstr>Arterial blood supply</vt:lpstr>
      <vt:lpstr>Innervations</vt:lpstr>
      <vt:lpstr>Functions of the larynx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and applied physiology of the throat</dc:title>
  <dc:creator>lenovo</dc:creator>
  <cp:lastModifiedBy>lenovo</cp:lastModifiedBy>
  <cp:revision>14</cp:revision>
  <dcterms:created xsi:type="dcterms:W3CDTF">2006-08-16T00:00:00Z</dcterms:created>
  <dcterms:modified xsi:type="dcterms:W3CDTF">2021-05-31T14:20:58Z</dcterms:modified>
</cp:coreProperties>
</file>