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1" r:id="rId5"/>
    <p:sldId id="293" r:id="rId6"/>
    <p:sldId id="259" r:id="rId7"/>
    <p:sldId id="294" r:id="rId8"/>
    <p:sldId id="261" r:id="rId9"/>
    <p:sldId id="262" r:id="rId10"/>
    <p:sldId id="263" r:id="rId11"/>
    <p:sldId id="295" r:id="rId12"/>
    <p:sldId id="264" r:id="rId13"/>
    <p:sldId id="265" r:id="rId14"/>
    <p:sldId id="266" r:id="rId15"/>
    <p:sldId id="269" r:id="rId16"/>
    <p:sldId id="270" r:id="rId17"/>
    <p:sldId id="267" r:id="rId18"/>
    <p:sldId id="268" r:id="rId19"/>
    <p:sldId id="271" r:id="rId20"/>
    <p:sldId id="272" r:id="rId21"/>
    <p:sldId id="273" r:id="rId22"/>
    <p:sldId id="274" r:id="rId23"/>
    <p:sldId id="292" r:id="rId24"/>
    <p:sldId id="275" r:id="rId25"/>
    <p:sldId id="276" r:id="rId26"/>
    <p:sldId id="301" r:id="rId27"/>
    <p:sldId id="277" r:id="rId28"/>
    <p:sldId id="278" r:id="rId29"/>
    <p:sldId id="279" r:id="rId30"/>
    <p:sldId id="280" r:id="rId31"/>
    <p:sldId id="281" r:id="rId32"/>
    <p:sldId id="283" r:id="rId33"/>
    <p:sldId id="298" r:id="rId34"/>
    <p:sldId id="299" r:id="rId35"/>
    <p:sldId id="300" r:id="rId36"/>
    <p:sldId id="282" r:id="rId37"/>
    <p:sldId id="284" r:id="rId38"/>
    <p:sldId id="285" r:id="rId39"/>
    <p:sldId id="286" r:id="rId40"/>
    <p:sldId id="287" r:id="rId41"/>
    <p:sldId id="288" r:id="rId42"/>
    <p:sldId id="289" r:id="rId43"/>
    <p:sldId id="305" r:id="rId44"/>
    <p:sldId id="290" r:id="rId45"/>
    <p:sldId id="297" r:id="rId46"/>
    <p:sldId id="296" r:id="rId47"/>
    <p:sldId id="303" r:id="rId48"/>
    <p:sldId id="304" r:id="rId49"/>
  </p:sldIdLst>
  <p:sldSz cx="9144000" cy="6858000" type="screen4x3"/>
  <p:notesSz cx="6858000" cy="9144000"/>
  <p:defaultTextStyle>
    <a:defPPr>
      <a:defRPr lang="ar-SA"/>
    </a:defPPr>
    <a:lvl1pPr algn="l" rtl="1" fontAlgn="base">
      <a:spcBef>
        <a:spcPct val="0"/>
      </a:spcBef>
      <a:spcAft>
        <a:spcPct val="0"/>
      </a:spcAft>
      <a:defRPr kern="1200">
        <a:solidFill>
          <a:schemeClr val="tx1"/>
        </a:solidFill>
        <a:latin typeface="Arial" pitchFamily="34" charset="0"/>
        <a:ea typeface="+mn-ea"/>
        <a:cs typeface="Arial" pitchFamily="34" charset="0"/>
      </a:defRPr>
    </a:lvl1pPr>
    <a:lvl2pPr marL="457200" algn="l" rtl="1" fontAlgn="base">
      <a:spcBef>
        <a:spcPct val="0"/>
      </a:spcBef>
      <a:spcAft>
        <a:spcPct val="0"/>
      </a:spcAft>
      <a:defRPr kern="1200">
        <a:solidFill>
          <a:schemeClr val="tx1"/>
        </a:solidFill>
        <a:latin typeface="Arial" pitchFamily="34" charset="0"/>
        <a:ea typeface="+mn-ea"/>
        <a:cs typeface="Arial" pitchFamily="34" charset="0"/>
      </a:defRPr>
    </a:lvl2pPr>
    <a:lvl3pPr marL="914400" algn="l" rtl="1" fontAlgn="base">
      <a:spcBef>
        <a:spcPct val="0"/>
      </a:spcBef>
      <a:spcAft>
        <a:spcPct val="0"/>
      </a:spcAft>
      <a:defRPr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72" d="100"/>
          <a:sy n="72" d="100"/>
        </p:scale>
        <p:origin x="11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0C32D-37FD-4EEA-9D99-9840025A83DB}" type="slidenum">
              <a:rPr lang="ar-SA"/>
              <a:pPr>
                <a:defRPr/>
              </a:pPr>
              <a:t>‹#›</a:t>
            </a:fld>
            <a:endParaRPr lang="en-US"/>
          </a:p>
        </p:txBody>
      </p:sp>
    </p:spTree>
    <p:extLst>
      <p:ext uri="{BB962C8B-B14F-4D97-AF65-F5344CB8AC3E}">
        <p14:creationId xmlns:p14="http://schemas.microsoft.com/office/powerpoint/2010/main" val="410206522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783AD8-1A7B-4C15-BC81-07FEA426BA8B}" type="slidenum">
              <a:rPr lang="ar-SA"/>
              <a:pPr>
                <a:defRPr/>
              </a:pPr>
              <a:t>‹#›</a:t>
            </a:fld>
            <a:endParaRPr lang="en-US"/>
          </a:p>
        </p:txBody>
      </p:sp>
    </p:spTree>
    <p:extLst>
      <p:ext uri="{BB962C8B-B14F-4D97-AF65-F5344CB8AC3E}">
        <p14:creationId xmlns:p14="http://schemas.microsoft.com/office/powerpoint/2010/main" val="2379968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E70F1A-1DA4-456D-9C33-7E1435AD6792}" type="slidenum">
              <a:rPr lang="ar-SA"/>
              <a:pPr>
                <a:defRPr/>
              </a:pPr>
              <a:t>‹#›</a:t>
            </a:fld>
            <a:endParaRPr lang="en-US"/>
          </a:p>
        </p:txBody>
      </p:sp>
    </p:spTree>
    <p:extLst>
      <p:ext uri="{BB962C8B-B14F-4D97-AF65-F5344CB8AC3E}">
        <p14:creationId xmlns:p14="http://schemas.microsoft.com/office/powerpoint/2010/main" val="142895545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0A642E-77DD-4D7C-954B-75C64768A9AE}" type="slidenum">
              <a:rPr lang="ar-SA"/>
              <a:pPr>
                <a:defRPr/>
              </a:pPr>
              <a:t>‹#›</a:t>
            </a:fld>
            <a:endParaRPr lang="en-US"/>
          </a:p>
        </p:txBody>
      </p:sp>
    </p:spTree>
    <p:extLst>
      <p:ext uri="{BB962C8B-B14F-4D97-AF65-F5344CB8AC3E}">
        <p14:creationId xmlns:p14="http://schemas.microsoft.com/office/powerpoint/2010/main" val="90122091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215364-B1FC-4397-B879-25CC17EB29BD}" type="slidenum">
              <a:rPr lang="ar-SA"/>
              <a:pPr>
                <a:defRPr/>
              </a:pPr>
              <a:t>‹#›</a:t>
            </a:fld>
            <a:endParaRPr lang="en-US"/>
          </a:p>
        </p:txBody>
      </p:sp>
    </p:spTree>
    <p:extLst>
      <p:ext uri="{BB962C8B-B14F-4D97-AF65-F5344CB8AC3E}">
        <p14:creationId xmlns:p14="http://schemas.microsoft.com/office/powerpoint/2010/main" val="295941696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C14531-E91A-4E63-8969-1D0044104EFB}" type="slidenum">
              <a:rPr lang="ar-SA"/>
              <a:pPr>
                <a:defRPr/>
              </a:pPr>
              <a:t>‹#›</a:t>
            </a:fld>
            <a:endParaRPr lang="en-US"/>
          </a:p>
        </p:txBody>
      </p:sp>
    </p:spTree>
    <p:extLst>
      <p:ext uri="{BB962C8B-B14F-4D97-AF65-F5344CB8AC3E}">
        <p14:creationId xmlns:p14="http://schemas.microsoft.com/office/powerpoint/2010/main" val="7533336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63D809-808A-460B-A739-A2FCEF470A53}" type="slidenum">
              <a:rPr lang="ar-SA"/>
              <a:pPr>
                <a:defRPr/>
              </a:pPr>
              <a:t>‹#›</a:t>
            </a:fld>
            <a:endParaRPr lang="en-US"/>
          </a:p>
        </p:txBody>
      </p:sp>
    </p:spTree>
    <p:extLst>
      <p:ext uri="{BB962C8B-B14F-4D97-AF65-F5344CB8AC3E}">
        <p14:creationId xmlns:p14="http://schemas.microsoft.com/office/powerpoint/2010/main" val="211887410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4526AA-4DB9-4DDE-BA30-72D780DDDCEE}" type="slidenum">
              <a:rPr lang="ar-SA"/>
              <a:pPr>
                <a:defRPr/>
              </a:pPr>
              <a:t>‹#›</a:t>
            </a:fld>
            <a:endParaRPr lang="en-US"/>
          </a:p>
        </p:txBody>
      </p:sp>
    </p:spTree>
    <p:extLst>
      <p:ext uri="{BB962C8B-B14F-4D97-AF65-F5344CB8AC3E}">
        <p14:creationId xmlns:p14="http://schemas.microsoft.com/office/powerpoint/2010/main" val="16047009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049026-7A77-4313-BB9C-D5FAB561C982}" type="slidenum">
              <a:rPr lang="ar-SA"/>
              <a:pPr>
                <a:defRPr/>
              </a:pPr>
              <a:t>‹#›</a:t>
            </a:fld>
            <a:endParaRPr lang="en-US"/>
          </a:p>
        </p:txBody>
      </p:sp>
    </p:spTree>
    <p:extLst>
      <p:ext uri="{BB962C8B-B14F-4D97-AF65-F5344CB8AC3E}">
        <p14:creationId xmlns:p14="http://schemas.microsoft.com/office/powerpoint/2010/main" val="34010098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97D1DD-A0A1-4533-93AD-F4FA61FCDB08}" type="slidenum">
              <a:rPr lang="ar-SA"/>
              <a:pPr>
                <a:defRPr/>
              </a:pPr>
              <a:t>‹#›</a:t>
            </a:fld>
            <a:endParaRPr lang="en-US"/>
          </a:p>
        </p:txBody>
      </p:sp>
    </p:spTree>
    <p:extLst>
      <p:ext uri="{BB962C8B-B14F-4D97-AF65-F5344CB8AC3E}">
        <p14:creationId xmlns:p14="http://schemas.microsoft.com/office/powerpoint/2010/main" val="184954588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D8352B-E189-4033-B9E9-8C9D7A78B1E0}" type="slidenum">
              <a:rPr lang="ar-SA"/>
              <a:pPr>
                <a:defRPr/>
              </a:pPr>
              <a:t>‹#›</a:t>
            </a:fld>
            <a:endParaRPr lang="en-US"/>
          </a:p>
        </p:txBody>
      </p:sp>
    </p:spTree>
    <p:extLst>
      <p:ext uri="{BB962C8B-B14F-4D97-AF65-F5344CB8AC3E}">
        <p14:creationId xmlns:p14="http://schemas.microsoft.com/office/powerpoint/2010/main" val="40211996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559654E3-6341-4235-B4AD-F1A95781D894}"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1676400"/>
            <a:ext cx="8229600" cy="1143000"/>
          </a:xfrm>
        </p:spPr>
        <p:txBody>
          <a:bodyPr/>
          <a:lstStyle/>
          <a:p>
            <a:pPr rtl="0" eaLnBrk="1" hangingPunct="1"/>
            <a:r>
              <a:rPr lang="en-US" sz="4800" b="1"/>
              <a:t>Bacterial Skin Infections</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762000"/>
          </a:xfrm>
        </p:spPr>
        <p:txBody>
          <a:bodyPr/>
          <a:lstStyle/>
          <a:p>
            <a:pPr rtl="0" eaLnBrk="1" hangingPunct="1"/>
            <a:r>
              <a:rPr lang="en-US"/>
              <a:t>Ecthyma(ta)</a:t>
            </a:r>
          </a:p>
        </p:txBody>
      </p:sp>
      <p:sp>
        <p:nvSpPr>
          <p:cNvPr id="11267" name="Rectangle 3"/>
          <p:cNvSpPr>
            <a:spLocks noGrp="1" noChangeArrowheads="1"/>
          </p:cNvSpPr>
          <p:nvPr>
            <p:ph type="body" idx="1"/>
          </p:nvPr>
        </p:nvSpPr>
        <p:spPr>
          <a:xfrm>
            <a:off x="0" y="990600"/>
            <a:ext cx="9144000" cy="5791200"/>
          </a:xfrm>
        </p:spPr>
        <p:txBody>
          <a:bodyPr/>
          <a:lstStyle/>
          <a:p>
            <a:pPr algn="l" rtl="0" eaLnBrk="1" hangingPunct="1"/>
            <a:r>
              <a:rPr lang="en-US" sz="2800"/>
              <a:t>Ecthyma is a deep bacterial infection that involves the dermis. It is caused by streptococci, staphylococci or both.</a:t>
            </a:r>
          </a:p>
          <a:p>
            <a:pPr algn="l" rtl="0" eaLnBrk="1" hangingPunct="1"/>
            <a:r>
              <a:rPr lang="en-US" sz="2800"/>
              <a:t>It characterized by punched out ulcer that is covered by adherent crust surrounded by erythema.</a:t>
            </a:r>
          </a:p>
          <a:p>
            <a:pPr algn="l" rtl="0" eaLnBrk="1" hangingPunct="1"/>
            <a:r>
              <a:rPr lang="en-US" sz="2800"/>
              <a:t>Buttocks, thighs and legs are common sites.</a:t>
            </a:r>
          </a:p>
          <a:p>
            <a:pPr algn="l" rtl="0" eaLnBrk="1" hangingPunct="1"/>
            <a:r>
              <a:rPr lang="en-US" sz="2800"/>
              <a:t>Poor hygiene, immunosuppression, and malnutrition are a predisposing factors.</a:t>
            </a:r>
          </a:p>
          <a:p>
            <a:pPr algn="l" rtl="0" eaLnBrk="1" hangingPunct="1"/>
            <a:r>
              <a:rPr lang="en-US" sz="2800"/>
              <a:t>Treatment is by systemic antibiotics.</a:t>
            </a:r>
          </a:p>
          <a:p>
            <a:pPr algn="l" rtl="0" eaLnBrk="1" hangingPunct="1"/>
            <a:r>
              <a:rPr lang="en-US" sz="2800"/>
              <a:t>Healing occurs in few weeks with scarring.</a:t>
            </a:r>
            <a:endParaRPr lang="ar-SA" sz="2800"/>
          </a:p>
          <a:p>
            <a:pPr algn="l" rtl="0" eaLnBrk="1" hangingPunct="1">
              <a:buFontTx/>
              <a:buNone/>
            </a:pPr>
            <a:endParaRPr lang="en-US" sz="2800"/>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212725" y="6211888"/>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Ecthyma </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4313"/>
            <a:ext cx="85344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944563"/>
          </a:xfrm>
        </p:spPr>
        <p:txBody>
          <a:bodyPr/>
          <a:lstStyle/>
          <a:p>
            <a:pPr rtl="0" eaLnBrk="1" hangingPunct="1"/>
            <a:r>
              <a:rPr lang="en-US"/>
              <a:t>Cellulitis and Erysipelas</a:t>
            </a:r>
          </a:p>
        </p:txBody>
      </p:sp>
      <p:sp>
        <p:nvSpPr>
          <p:cNvPr id="14339" name="Rectangle 3"/>
          <p:cNvSpPr>
            <a:spLocks noGrp="1" noChangeArrowheads="1"/>
          </p:cNvSpPr>
          <p:nvPr>
            <p:ph type="body" idx="1"/>
          </p:nvPr>
        </p:nvSpPr>
        <p:spPr>
          <a:xfrm>
            <a:off x="0" y="1143000"/>
            <a:ext cx="9144000" cy="5334000"/>
          </a:xfrm>
        </p:spPr>
        <p:txBody>
          <a:bodyPr/>
          <a:lstStyle/>
          <a:p>
            <a:pPr algn="l" rtl="0" eaLnBrk="1" hangingPunct="1"/>
            <a:r>
              <a:rPr lang="en-US"/>
              <a:t>Both are skin infections characterized by erythema, edema and pain.</a:t>
            </a:r>
          </a:p>
          <a:p>
            <a:pPr algn="l" rtl="0" eaLnBrk="1" hangingPunct="1"/>
            <a:r>
              <a:rPr lang="en-US"/>
              <a:t>In most instances there is fever.</a:t>
            </a:r>
          </a:p>
          <a:p>
            <a:pPr algn="l" rtl="0" eaLnBrk="1" hangingPunct="1"/>
            <a:r>
              <a:rPr lang="en-US"/>
              <a:t>Both may be accompanied by lymphangitis and lymphadenitis.</a:t>
            </a:r>
          </a:p>
          <a:p>
            <a:pPr algn="l" rtl="0" eaLnBrk="1" hangingPunct="1"/>
            <a:r>
              <a:rPr lang="en-US"/>
              <a:t>Pathogens enter at the site of local trauma or abrasions and psoriatic, eczematous or tinea lesions.</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49" name="Group 89"/>
          <p:cNvGraphicFramePr>
            <a:graphicFrameLocks noGrp="1"/>
          </p:cNvGraphicFramePr>
          <p:nvPr/>
        </p:nvGraphicFramePr>
        <p:xfrm>
          <a:off x="0" y="574675"/>
          <a:ext cx="9144000" cy="5956300"/>
        </p:xfrm>
        <a:graphic>
          <a:graphicData uri="http://schemas.openxmlformats.org/drawingml/2006/table">
            <a:tbl>
              <a:tblPr rtl="1"/>
              <a:tblGrid>
                <a:gridCol w="35814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6445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Cellulitis </a:t>
                      </a:r>
                    </a:p>
                  </a:txBody>
                  <a:tcPr marT="45725" marB="4572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Erysipelas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Feature </a:t>
                      </a:r>
                    </a:p>
                  </a:txBody>
                  <a:tcPr marT="45725" marB="4572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8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Dermis and subcutaneous tissues</a:t>
                      </a:r>
                    </a:p>
                  </a:txBody>
                  <a:tcPr marT="45725" marB="4572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Dermis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Pathology site</a:t>
                      </a:r>
                    </a:p>
                  </a:txBody>
                  <a:tcPr marT="45725" marB="4572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8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Streptococci, S. aureus, H. influenzae and others</a:t>
                      </a:r>
                    </a:p>
                  </a:txBody>
                  <a:tcPr marT="45725" marB="4572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Usually streptococci</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Cause </a:t>
                      </a:r>
                    </a:p>
                  </a:txBody>
                  <a:tcPr marT="45725" marB="4572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8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Indistinct </a:t>
                      </a:r>
                    </a:p>
                  </a:txBody>
                  <a:tcPr marT="45725" marB="4572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Distinct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Margin between involved and uninvolved skin</a:t>
                      </a:r>
                    </a:p>
                  </a:txBody>
                  <a:tcPr marT="45725" marB="4572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8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Any site</a:t>
                      </a:r>
                    </a:p>
                  </a:txBody>
                  <a:tcPr marT="45725" marB="4572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Lower legs, face and ear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Common sites</a:t>
                      </a:r>
                    </a:p>
                  </a:txBody>
                  <a:tcPr marT="45725" marB="4572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888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Not prominent</a:t>
                      </a:r>
                    </a:p>
                  </a:txBody>
                  <a:tcPr marT="45725" marB="45725"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Prominent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Lymphatic involvement (streaking)</a:t>
                      </a:r>
                    </a:p>
                  </a:txBody>
                  <a:tcPr marT="45725" marB="45725"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392" name="Text Box 33"/>
          <p:cNvSpPr txBox="1">
            <a:spLocks noChangeArrowheads="1"/>
          </p:cNvSpPr>
          <p:nvPr/>
        </p:nvSpPr>
        <p:spPr bwMode="auto">
          <a:xfrm>
            <a:off x="288925" y="0"/>
            <a:ext cx="855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rtl="0" eaLnBrk="1" hangingPunct="1"/>
            <a:r>
              <a:rPr lang="en-US" sz="2400"/>
              <a:t>Table shows the differences between erysipelas and cellulitis</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23838"/>
            <a:ext cx="885825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57175"/>
            <a:ext cx="87249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8229600" cy="868363"/>
          </a:xfrm>
        </p:spPr>
        <p:txBody>
          <a:bodyPr/>
          <a:lstStyle/>
          <a:p>
            <a:pPr rtl="0" eaLnBrk="1" hangingPunct="1"/>
            <a:r>
              <a:rPr lang="en-US"/>
              <a:t>Treatment </a:t>
            </a:r>
          </a:p>
        </p:txBody>
      </p:sp>
      <p:sp>
        <p:nvSpPr>
          <p:cNvPr id="20483" name="Rectangle 3"/>
          <p:cNvSpPr>
            <a:spLocks noGrp="1" noChangeArrowheads="1"/>
          </p:cNvSpPr>
          <p:nvPr>
            <p:ph type="body" idx="1"/>
          </p:nvPr>
        </p:nvSpPr>
        <p:spPr>
          <a:xfrm>
            <a:off x="0" y="1066800"/>
            <a:ext cx="9144000" cy="5791200"/>
          </a:xfrm>
        </p:spPr>
        <p:txBody>
          <a:bodyPr/>
          <a:lstStyle/>
          <a:p>
            <a:pPr algn="l" rtl="0" eaLnBrk="1" hangingPunct="1"/>
            <a:r>
              <a:rPr lang="en-US"/>
              <a:t>Flucloxacillin (penicillinase resistant penicillin) 500 mg every 6 hours orally for 10 days.</a:t>
            </a:r>
          </a:p>
          <a:p>
            <a:pPr algn="l" rtl="0" eaLnBrk="1" hangingPunct="1">
              <a:buFontTx/>
              <a:buNone/>
            </a:pPr>
            <a:r>
              <a:rPr lang="en-US"/>
              <a:t>Or</a:t>
            </a:r>
          </a:p>
          <a:p>
            <a:pPr algn="l" rtl="0" eaLnBrk="1" hangingPunct="1"/>
            <a:r>
              <a:rPr lang="en-US"/>
              <a:t>Cephalexin 500 mg every 6 hours orally for 10 days.</a:t>
            </a:r>
          </a:p>
          <a:p>
            <a:pPr algn="l" rtl="0" eaLnBrk="1" hangingPunct="1">
              <a:buFontTx/>
              <a:buNone/>
            </a:pPr>
            <a:r>
              <a:rPr lang="en-US"/>
              <a:t>Or </a:t>
            </a:r>
          </a:p>
          <a:p>
            <a:pPr algn="l" rtl="0" eaLnBrk="1" hangingPunct="1"/>
            <a:r>
              <a:rPr lang="en-US"/>
              <a:t>Gentamycin 80 mg 2-3 times daily for 7 days if gram-negative infection is suspected.</a:t>
            </a:r>
            <a:endParaRPr lang="ar-SA"/>
          </a:p>
          <a:p>
            <a:pPr algn="l" rtl="0" eaLnBrk="1" hangingPunct="1"/>
            <a:endParaRPr lang="en-US"/>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pPr rtl="0" eaLnBrk="1" hangingPunct="1"/>
            <a:r>
              <a:rPr lang="en-US"/>
              <a:t>Impetigo Contagiosa</a:t>
            </a:r>
          </a:p>
        </p:txBody>
      </p:sp>
      <p:sp>
        <p:nvSpPr>
          <p:cNvPr id="3075" name="Rectangle 3"/>
          <p:cNvSpPr>
            <a:spLocks noGrp="1" noChangeArrowheads="1"/>
          </p:cNvSpPr>
          <p:nvPr>
            <p:ph type="body" idx="1"/>
          </p:nvPr>
        </p:nvSpPr>
        <p:spPr>
          <a:xfrm>
            <a:off x="0" y="1371600"/>
            <a:ext cx="9144000" cy="5334000"/>
          </a:xfrm>
        </p:spPr>
        <p:txBody>
          <a:bodyPr/>
          <a:lstStyle/>
          <a:p>
            <a:pPr algn="l" rtl="0" eaLnBrk="1" hangingPunct="1"/>
            <a:r>
              <a:rPr lang="en-US" dirty="0"/>
              <a:t>It is a common superficial skin infection.</a:t>
            </a:r>
          </a:p>
          <a:p>
            <a:pPr algn="l" rtl="0" eaLnBrk="1" hangingPunct="1"/>
            <a:r>
              <a:rPr lang="en-US" dirty="0"/>
              <a:t>There are two forms:</a:t>
            </a:r>
          </a:p>
          <a:p>
            <a:pPr lvl="1" algn="l" rtl="0" eaLnBrk="1" hangingPunct="1"/>
            <a:r>
              <a:rPr lang="en-US" dirty="0"/>
              <a:t>Bullous impetigo.</a:t>
            </a:r>
          </a:p>
          <a:p>
            <a:pPr lvl="1" algn="l" rtl="0" eaLnBrk="1" hangingPunct="1"/>
            <a:r>
              <a:rPr lang="en-US" dirty="0"/>
              <a:t>Non-bullous impetigo.</a:t>
            </a:r>
          </a:p>
          <a:p>
            <a:pPr algn="l" rtl="0" eaLnBrk="1" hangingPunct="1"/>
            <a:r>
              <a:rPr lang="en-US" dirty="0"/>
              <a:t>Both begin as vesicles with a very thin fragile roof consisting of only stratum </a:t>
            </a:r>
            <a:r>
              <a:rPr lang="en-US" dirty="0" err="1"/>
              <a:t>corneum</a:t>
            </a:r>
            <a:r>
              <a:rPr lang="en-US" dirty="0"/>
              <a:t>.</a:t>
            </a:r>
          </a:p>
          <a:p>
            <a:pPr algn="l" rtl="0" eaLnBrk="1" hangingPunct="1"/>
            <a:r>
              <a:rPr lang="en-US" dirty="0"/>
              <a:t>The lesions are asymptomatic.</a:t>
            </a:r>
          </a:p>
          <a:p>
            <a:pPr algn="l" rtl="0" eaLnBrk="1" hangingPunct="1"/>
            <a:r>
              <a:rPr lang="en-US" dirty="0"/>
              <a:t>Bullous impetigo is caused by staphylococcus aureus.</a:t>
            </a:r>
          </a:p>
          <a:p>
            <a:pPr algn="l" rtl="0" eaLnBrk="1" hangingPunct="1"/>
            <a:endParaRPr lang="en-US" dirty="0"/>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792163"/>
          </a:xfrm>
        </p:spPr>
        <p:txBody>
          <a:bodyPr/>
          <a:lstStyle/>
          <a:p>
            <a:pPr rtl="0" eaLnBrk="1" hangingPunct="1"/>
            <a:r>
              <a:rPr lang="en-US"/>
              <a:t>Folliculitis </a:t>
            </a:r>
          </a:p>
        </p:txBody>
      </p:sp>
      <p:sp>
        <p:nvSpPr>
          <p:cNvPr id="21507" name="Rectangle 3"/>
          <p:cNvSpPr>
            <a:spLocks noGrp="1" noChangeArrowheads="1"/>
          </p:cNvSpPr>
          <p:nvPr>
            <p:ph type="body" idx="1"/>
          </p:nvPr>
        </p:nvSpPr>
        <p:spPr>
          <a:xfrm>
            <a:off x="0" y="914400"/>
            <a:ext cx="9144000" cy="5943600"/>
          </a:xfrm>
        </p:spPr>
        <p:txBody>
          <a:bodyPr/>
          <a:lstStyle/>
          <a:p>
            <a:pPr algn="l" rtl="0" eaLnBrk="1" hangingPunct="1"/>
            <a:r>
              <a:rPr lang="en-US"/>
              <a:t>Folliculitis is inflammation of the hair follicle caused by infection, chemical irritation or physical injury.</a:t>
            </a:r>
          </a:p>
          <a:p>
            <a:pPr algn="l" rtl="0" eaLnBrk="1" hangingPunct="1"/>
            <a:r>
              <a:rPr lang="en-US"/>
              <a:t>In superficial folliculitis, the inflammation is confined to the upper part of the hair follicle. It manifested as a painless or tender pustule that eventually heals without scarring.</a:t>
            </a:r>
          </a:p>
          <a:p>
            <a:pPr algn="l" rtl="0" eaLnBrk="1" hangingPunct="1"/>
            <a:r>
              <a:rPr lang="en-US"/>
              <a:t>In deep folliculitis, the inflammation involves the deeper portion of the hair follicle or the entire follicle. The lesions are painful and may heal with scarring.</a:t>
            </a: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20" name="Group 68"/>
          <p:cNvGraphicFramePr>
            <a:graphicFrameLocks noGrp="1"/>
          </p:cNvGraphicFramePr>
          <p:nvPr/>
        </p:nvGraphicFramePr>
        <p:xfrm>
          <a:off x="0" y="1371600"/>
          <a:ext cx="9144000" cy="3395663"/>
        </p:xfrm>
        <a:graphic>
          <a:graphicData uri="http://schemas.openxmlformats.org/drawingml/2006/table">
            <a:tbl>
              <a:tblPr rtl="1"/>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Deep folliculitis</a:t>
                      </a:r>
                    </a:p>
                  </a:txBody>
                  <a:tcPr horzOverflow="overflow">
                    <a:lnL cap="flat">
                      <a:noFill/>
                    </a:lnL>
                    <a:lnR w="381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Superficial folliculitis</a:t>
                      </a:r>
                    </a:p>
                  </a:txBody>
                  <a:tcPr horzOverflow="overflow">
                    <a:lnL w="38100" cap="flat" cmpd="sng" algn="ctr">
                      <a:solidFill>
                        <a:schemeClr val="tx1"/>
                      </a:solidFill>
                      <a:prstDash val="sysDot"/>
                      <a:round/>
                      <a:headEnd type="none" w="med" len="med"/>
                      <a:tailEnd type="none" w="med" len="med"/>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Furuncle and Carbuncle</a:t>
                      </a:r>
                    </a:p>
                  </a:txBody>
                  <a:tcPr horzOverflow="overflow">
                    <a:lnL cap="flat">
                      <a:noFill/>
                    </a:lnL>
                    <a:lnR w="381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Staphylococcal folliculitis</a:t>
                      </a:r>
                    </a:p>
                  </a:txBody>
                  <a:tcPr horzOverflow="overflow">
                    <a:lnL w="38100" cap="flat" cmpd="sng" algn="ctr">
                      <a:solidFill>
                        <a:schemeClr val="tx1"/>
                      </a:solidFill>
                      <a:prstDash val="sysDot"/>
                      <a:round/>
                      <a:headEnd type="none" w="med" len="med"/>
                      <a:tailEnd type="none" w="med" len="med"/>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3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Sycosis barbae</a:t>
                      </a:r>
                    </a:p>
                  </a:txBody>
                  <a:tcPr horzOverflow="overflow">
                    <a:lnL cap="flat">
                      <a:noFill/>
                    </a:lnL>
                    <a:lnR w="38100" cap="flat" cmpd="sng" algn="ctr">
                      <a:solidFill>
                        <a:schemeClr val="tx1"/>
                      </a:solidFill>
                      <a:prstDash val="sysDot"/>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Pseudofolliculitis barbae (from shaving)</a:t>
                      </a:r>
                    </a:p>
                  </a:txBody>
                  <a:tcPr horzOverflow="overflow">
                    <a:lnL w="38100" cap="flat" cmpd="sng" algn="ctr">
                      <a:solidFill>
                        <a:schemeClr val="tx1"/>
                      </a:solidFill>
                      <a:prstDash val="sysDot"/>
                      <a:round/>
                      <a:headEnd type="none" w="med" len="med"/>
                      <a:tailEnd type="none" w="med" len="med"/>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541" name="Text Box 17"/>
          <p:cNvSpPr txBox="1">
            <a:spLocks noChangeArrowheads="1"/>
          </p:cNvSpPr>
          <p:nvPr/>
        </p:nvSpPr>
        <p:spPr bwMode="auto">
          <a:xfrm>
            <a:off x="609600" y="228600"/>
            <a:ext cx="701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rtl="0" eaLnBrk="1" hangingPunct="1"/>
            <a:r>
              <a:rPr lang="en-US" sz="2800"/>
              <a:t>Diseases initially manifesting as folliculitis</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rtl="0" eaLnBrk="1" hangingPunct="1"/>
            <a:r>
              <a:rPr lang="en-US"/>
              <a:t>Staphylococcal folliculitis</a:t>
            </a:r>
          </a:p>
        </p:txBody>
      </p:sp>
      <p:sp>
        <p:nvSpPr>
          <p:cNvPr id="23555" name="Rectangle 3"/>
          <p:cNvSpPr>
            <a:spLocks noGrp="1" noChangeArrowheads="1"/>
          </p:cNvSpPr>
          <p:nvPr>
            <p:ph type="body" idx="1"/>
          </p:nvPr>
        </p:nvSpPr>
        <p:spPr>
          <a:xfrm>
            <a:off x="0" y="990600"/>
            <a:ext cx="9144000" cy="4038600"/>
          </a:xfrm>
        </p:spPr>
        <p:txBody>
          <a:bodyPr/>
          <a:lstStyle/>
          <a:p>
            <a:pPr algn="l" rtl="0" eaLnBrk="1" hangingPunct="1"/>
            <a:r>
              <a:rPr lang="en-US" dirty="0"/>
              <a:t>It occur because of injury, abrasion, nearby surgical wounds or draining abscesses.</a:t>
            </a:r>
          </a:p>
          <a:p>
            <a:pPr algn="l" rtl="0" eaLnBrk="1" hangingPunct="1"/>
            <a:r>
              <a:rPr lang="en-US" dirty="0"/>
              <a:t>It may also be a complication of occlusive topical steroid therapy.</a:t>
            </a:r>
          </a:p>
          <a:p>
            <a:pPr algn="l" rtl="0" eaLnBrk="1" hangingPunct="1"/>
            <a:r>
              <a:rPr lang="en-US" dirty="0"/>
              <a:t>Oral </a:t>
            </a:r>
            <a:r>
              <a:rPr lang="en-US" dirty="0" err="1"/>
              <a:t>antistaphylococcal</a:t>
            </a:r>
            <a:r>
              <a:rPr lang="en-US" dirty="0"/>
              <a:t> antibiotics like </a:t>
            </a:r>
            <a:r>
              <a:rPr lang="en-US" dirty="0" err="1"/>
              <a:t>flucloxacillin</a:t>
            </a:r>
            <a:r>
              <a:rPr lang="en-US" dirty="0"/>
              <a:t> is used in the treatment.</a:t>
            </a: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60325" y="6284913"/>
            <a:ext cx="687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Staphylococcal folliculitis (Bockhart's Impetigo)</a:t>
            </a: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14400"/>
          </a:xfrm>
        </p:spPr>
        <p:txBody>
          <a:bodyPr/>
          <a:lstStyle/>
          <a:p>
            <a:pPr rtl="0" eaLnBrk="1" hangingPunct="1"/>
            <a:r>
              <a:rPr lang="en-US"/>
              <a:t>Pseudofolliculitis barbae</a:t>
            </a:r>
          </a:p>
        </p:txBody>
      </p:sp>
      <p:sp>
        <p:nvSpPr>
          <p:cNvPr id="26627" name="Rectangle 3"/>
          <p:cNvSpPr>
            <a:spLocks noGrp="1" noChangeArrowheads="1"/>
          </p:cNvSpPr>
          <p:nvPr>
            <p:ph type="body" idx="1"/>
          </p:nvPr>
        </p:nvSpPr>
        <p:spPr>
          <a:xfrm>
            <a:off x="0" y="990600"/>
            <a:ext cx="9144000" cy="5135563"/>
          </a:xfrm>
        </p:spPr>
        <p:txBody>
          <a:bodyPr/>
          <a:lstStyle/>
          <a:p>
            <a:pPr algn="l" rtl="0" eaLnBrk="1" hangingPunct="1"/>
            <a:r>
              <a:rPr lang="en-US"/>
              <a:t>It is a foreign body reaction to hair. The condition occurs on the cheeks and neck in individuals who are genetically inclined to have tightly curled spiral hair, which become ingrown.</a:t>
            </a:r>
          </a:p>
          <a:p>
            <a:pPr algn="l" rtl="0" eaLnBrk="1" hangingPunct="1"/>
            <a:r>
              <a:rPr lang="en-US"/>
              <a:t>Secondary bacterial infection may supervene.</a:t>
            </a: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86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228600" y="6324600"/>
            <a:ext cx="496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Pseudofolliculitis barbae</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639763"/>
          </a:xfrm>
        </p:spPr>
        <p:txBody>
          <a:bodyPr/>
          <a:lstStyle/>
          <a:p>
            <a:pPr rtl="0" eaLnBrk="1" hangingPunct="1"/>
            <a:r>
              <a:rPr lang="en-US" sz="4000"/>
              <a:t>Treatment </a:t>
            </a:r>
          </a:p>
        </p:txBody>
      </p:sp>
      <p:sp>
        <p:nvSpPr>
          <p:cNvPr id="29699" name="Rectangle 3"/>
          <p:cNvSpPr>
            <a:spLocks noGrp="1" noChangeArrowheads="1"/>
          </p:cNvSpPr>
          <p:nvPr>
            <p:ph type="body" idx="1"/>
          </p:nvPr>
        </p:nvSpPr>
        <p:spPr>
          <a:xfrm>
            <a:off x="0" y="838200"/>
            <a:ext cx="9144000" cy="6019800"/>
          </a:xfrm>
        </p:spPr>
        <p:txBody>
          <a:bodyPr/>
          <a:lstStyle/>
          <a:p>
            <a:pPr algn="l" rtl="0" eaLnBrk="1" hangingPunct="1"/>
            <a:r>
              <a:rPr lang="en-US" dirty="0"/>
              <a:t>Stop shaving.</a:t>
            </a:r>
          </a:p>
          <a:p>
            <a:pPr algn="l" rtl="0" eaLnBrk="1" hangingPunct="1"/>
            <a:r>
              <a:rPr lang="en-US" dirty="0"/>
              <a:t>Dislodge embedded hair shafts by inserting a firm pointed instrument such as syringe needle under the hair loop and firmly elevating it.</a:t>
            </a:r>
          </a:p>
          <a:p>
            <a:pPr algn="l" rtl="0" eaLnBrk="1" hangingPunct="1"/>
            <a:r>
              <a:rPr lang="en-US" dirty="0"/>
              <a:t>A short course of antibiotics may hasten resolution.</a:t>
            </a:r>
          </a:p>
          <a:p>
            <a:pPr algn="l" rtl="0" eaLnBrk="1" hangingPunct="1"/>
            <a:r>
              <a:rPr lang="en-US" dirty="0"/>
              <a:t>Corticosteroid (prednisone at 40-60 mg/day for 5-10 days) may be used in moderate to severe cases to reduce inflammation around the hair follicles until the hair grows and is no longer an aggravating factor.</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914400"/>
          </a:xfrm>
        </p:spPr>
        <p:txBody>
          <a:bodyPr/>
          <a:lstStyle/>
          <a:p>
            <a:pPr rtl="0" eaLnBrk="1" hangingPunct="1"/>
            <a:r>
              <a:rPr lang="en-US"/>
              <a:t>Furuncles and Carbuncles</a:t>
            </a:r>
          </a:p>
        </p:txBody>
      </p:sp>
      <p:sp>
        <p:nvSpPr>
          <p:cNvPr id="30723" name="Rectangle 3"/>
          <p:cNvSpPr>
            <a:spLocks noGrp="1" noChangeArrowheads="1"/>
          </p:cNvSpPr>
          <p:nvPr>
            <p:ph type="body" idx="1"/>
          </p:nvPr>
        </p:nvSpPr>
        <p:spPr>
          <a:xfrm>
            <a:off x="228600" y="1981200"/>
            <a:ext cx="8610600" cy="4191000"/>
          </a:xfrm>
        </p:spPr>
        <p:txBody>
          <a:bodyPr/>
          <a:lstStyle/>
          <a:p>
            <a:pPr algn="l" rtl="0" eaLnBrk="1" hangingPunct="1"/>
            <a:r>
              <a:rPr lang="en-US"/>
              <a:t>Furuncle is a walled-off collection of pus that is a painful, firm or fluctuant nodule or abscess that evolves from folliculitis.</a:t>
            </a:r>
          </a:p>
          <a:p>
            <a:pPr algn="l" rtl="0" eaLnBrk="1" hangingPunct="1"/>
            <a:r>
              <a:rPr lang="en-US"/>
              <a:t>Staphylococcus aureus is the most common pathogen.</a:t>
            </a:r>
          </a:p>
          <a:p>
            <a:pPr algn="l" rtl="0" eaLnBrk="1" hangingPunct="1"/>
            <a:r>
              <a:rPr lang="en-US"/>
              <a:t>Lesions favor areas prone to friction or minor trauma such as underneath a belt, buttocks or axillae.</a:t>
            </a:r>
          </a:p>
        </p:txBody>
      </p:sp>
      <p:sp>
        <p:nvSpPr>
          <p:cNvPr id="30724" name="Text Box 4"/>
          <p:cNvSpPr txBox="1">
            <a:spLocks noChangeArrowheads="1"/>
          </p:cNvSpPr>
          <p:nvPr/>
        </p:nvSpPr>
        <p:spPr bwMode="auto">
          <a:xfrm>
            <a:off x="2438400" y="1219200"/>
            <a:ext cx="419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a:t>Furuncle (Boil)</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9144000" cy="6858000"/>
          </a:xfrm>
        </p:spPr>
        <p:txBody>
          <a:bodyPr/>
          <a:lstStyle/>
          <a:p>
            <a:pPr algn="l" rtl="0" eaLnBrk="1" hangingPunct="1"/>
            <a:r>
              <a:rPr lang="en-US" sz="2800" dirty="0"/>
              <a:t>Non-bullous impetigo in majority caused by S. aureus but occasionally caused by group A beta hemolytic streptococci or both.</a:t>
            </a:r>
          </a:p>
          <a:p>
            <a:pPr algn="l" rtl="0" eaLnBrk="1" hangingPunct="1"/>
            <a:r>
              <a:rPr lang="en-US" sz="2800" dirty="0"/>
              <a:t>In both the disease is common in children.</a:t>
            </a:r>
          </a:p>
          <a:p>
            <a:pPr algn="l" rtl="0" eaLnBrk="1" hangingPunct="1"/>
            <a:r>
              <a:rPr lang="en-US" sz="2800" dirty="0"/>
              <a:t>In bullous form, one or more vesicles enlarge rapidly to form bullae then the center of the thin roofed bulla collapses to form a thin flat honey yellow colored crust appear in the center. The face is common site of involvement.</a:t>
            </a:r>
          </a:p>
          <a:p>
            <a:pPr algn="l" rtl="0" eaLnBrk="1" hangingPunct="1"/>
            <a:r>
              <a:rPr lang="en-US" sz="2800" dirty="0"/>
              <a:t>In non-bullous impetigo the small vesicle or pustule ruptures to expose a red moist base (erosion). A honey-yellow to brown firmly adherent crust accumulates as the lesions extend radially. The skin around nose, mouth and the limbs are commonly involved.</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261938"/>
            <a:ext cx="881062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228600" y="1295400"/>
            <a:ext cx="8610600" cy="4830763"/>
          </a:xfrm>
        </p:spPr>
        <p:txBody>
          <a:bodyPr/>
          <a:lstStyle/>
          <a:p>
            <a:pPr algn="l" rtl="0" eaLnBrk="1" hangingPunct="1"/>
            <a:r>
              <a:rPr lang="en-US"/>
              <a:t>Carbuncle is an aggregate of infected follicles.</a:t>
            </a:r>
          </a:p>
          <a:p>
            <a:pPr algn="l" rtl="0" eaLnBrk="1" hangingPunct="1"/>
            <a:r>
              <a:rPr lang="en-US"/>
              <a:t>The infection originates deep in the dermis and the subcutaneous tissue consisting of interconnecting abscesses usually arising in several contiguous hair follicles forming a broad red swollen deep painful mass that points and drains through multiple openings.</a:t>
            </a:r>
          </a:p>
        </p:txBody>
      </p:sp>
      <p:sp>
        <p:nvSpPr>
          <p:cNvPr id="32771" name="Text Box 4"/>
          <p:cNvSpPr txBox="1">
            <a:spLocks noChangeArrowheads="1"/>
          </p:cNvSpPr>
          <p:nvPr/>
        </p:nvSpPr>
        <p:spPr bwMode="auto">
          <a:xfrm>
            <a:off x="3124200" y="2286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a:t>Carbuncle </a:t>
            </a: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914400"/>
          </a:xfrm>
        </p:spPr>
        <p:txBody>
          <a:bodyPr/>
          <a:lstStyle/>
          <a:p>
            <a:pPr rtl="0" eaLnBrk="1" hangingPunct="1"/>
            <a:r>
              <a:rPr lang="en-US"/>
              <a:t>Abscess </a:t>
            </a:r>
          </a:p>
        </p:txBody>
      </p:sp>
      <p:sp>
        <p:nvSpPr>
          <p:cNvPr id="34819" name="Rectangle 3"/>
          <p:cNvSpPr>
            <a:spLocks noGrp="1" noChangeArrowheads="1"/>
          </p:cNvSpPr>
          <p:nvPr>
            <p:ph type="body" idx="1"/>
          </p:nvPr>
        </p:nvSpPr>
        <p:spPr>
          <a:xfrm>
            <a:off x="0" y="1066800"/>
            <a:ext cx="9144000" cy="5791200"/>
          </a:xfrm>
        </p:spPr>
        <p:txBody>
          <a:bodyPr/>
          <a:lstStyle/>
          <a:p>
            <a:pPr algn="l" rtl="0" eaLnBrk="1" hangingPunct="1"/>
            <a:r>
              <a:rPr lang="en-US"/>
              <a:t>An abscess</a:t>
            </a:r>
            <a:r>
              <a:rPr lang="en-US" i="1"/>
              <a:t> </a:t>
            </a:r>
            <a:r>
              <a:rPr lang="en-US"/>
              <a:t>is a circumscribed collection of pus appearing as an acute or chronic localized infection and associated with tissue destruction.</a:t>
            </a:r>
          </a:p>
          <a:p>
            <a:pPr algn="l" rtl="0" eaLnBrk="1" hangingPunct="1"/>
            <a:endParaRPr lang="en-US"/>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563563"/>
          </a:xfrm>
        </p:spPr>
        <p:txBody>
          <a:bodyPr/>
          <a:lstStyle/>
          <a:p>
            <a:pPr rtl="0" eaLnBrk="1" hangingPunct="1"/>
            <a:r>
              <a:rPr lang="en-US" sz="4000"/>
              <a:t>Treatment </a:t>
            </a:r>
          </a:p>
        </p:txBody>
      </p:sp>
      <p:sp>
        <p:nvSpPr>
          <p:cNvPr id="37891" name="Rectangle 3"/>
          <p:cNvSpPr>
            <a:spLocks noGrp="1" noChangeArrowheads="1"/>
          </p:cNvSpPr>
          <p:nvPr>
            <p:ph type="body" idx="1"/>
          </p:nvPr>
        </p:nvSpPr>
        <p:spPr>
          <a:xfrm>
            <a:off x="152400" y="1066800"/>
            <a:ext cx="8991600" cy="5791200"/>
          </a:xfrm>
        </p:spPr>
        <p:txBody>
          <a:bodyPr/>
          <a:lstStyle/>
          <a:p>
            <a:pPr algn="l" rtl="0" eaLnBrk="1" hangingPunct="1"/>
            <a:r>
              <a:rPr lang="en-US" dirty="0"/>
              <a:t>Many furuncles are self-limited and respond well to frequent applications of a moist warm compress.</a:t>
            </a:r>
          </a:p>
          <a:p>
            <a:pPr algn="l" rtl="0" eaLnBrk="1" hangingPunct="1"/>
            <a:r>
              <a:rPr lang="en-US" dirty="0"/>
              <a:t>The primary management of cutaneous abscesses should be incision and drainage. The abscess is not ready for drainage until the skin has thinned and the underlying mass becomes soft and fluctuant.</a:t>
            </a:r>
          </a:p>
          <a:p>
            <a:pPr algn="l" rtl="0" eaLnBrk="1" hangingPunct="1"/>
            <a:r>
              <a:rPr lang="en-US" dirty="0" err="1"/>
              <a:t>Antistaphylococcal</a:t>
            </a:r>
            <a:r>
              <a:rPr lang="en-US" dirty="0"/>
              <a:t> antibiotics for 5-10 days like </a:t>
            </a:r>
            <a:r>
              <a:rPr lang="en-US" dirty="0" err="1"/>
              <a:t>cloxacillin</a:t>
            </a:r>
            <a:r>
              <a:rPr lang="en-US" dirty="0"/>
              <a:t>, or </a:t>
            </a:r>
            <a:r>
              <a:rPr lang="en-US" dirty="0" err="1"/>
              <a:t>flucloxacillin</a:t>
            </a:r>
            <a:r>
              <a:rPr lang="en-US" dirty="0"/>
              <a:t>.</a:t>
            </a: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914400"/>
          </a:xfrm>
        </p:spPr>
        <p:txBody>
          <a:bodyPr/>
          <a:lstStyle/>
          <a:p>
            <a:pPr rtl="0" eaLnBrk="1" hangingPunct="1"/>
            <a:r>
              <a:rPr lang="en-US"/>
              <a:t>Sycosis barbae</a:t>
            </a:r>
          </a:p>
        </p:txBody>
      </p:sp>
      <p:sp>
        <p:nvSpPr>
          <p:cNvPr id="38915" name="Rectangle 3"/>
          <p:cNvSpPr>
            <a:spLocks noGrp="1" noChangeArrowheads="1"/>
          </p:cNvSpPr>
          <p:nvPr>
            <p:ph type="body" idx="1"/>
          </p:nvPr>
        </p:nvSpPr>
        <p:spPr>
          <a:xfrm>
            <a:off x="0" y="1066800"/>
            <a:ext cx="9144000" cy="5791200"/>
          </a:xfrm>
        </p:spPr>
        <p:txBody>
          <a:bodyPr/>
          <a:lstStyle/>
          <a:p>
            <a:pPr algn="l" rtl="0" eaLnBrk="1" hangingPunct="1"/>
            <a:r>
              <a:rPr lang="en-US" dirty="0"/>
              <a:t>It implies subacute or chronic pyogenic infection of the entire depth of the hair follicle in the beard and moustache areas.</a:t>
            </a:r>
          </a:p>
          <a:p>
            <a:pPr algn="l" rtl="0" eaLnBrk="1" hangingPunct="1"/>
            <a:r>
              <a:rPr lang="en-US" dirty="0"/>
              <a:t>Staphylococcus aureus is the most common pathogen.</a:t>
            </a:r>
          </a:p>
          <a:p>
            <a:pPr algn="l" rtl="0" eaLnBrk="1" hangingPunct="1"/>
            <a:r>
              <a:rPr lang="en-US" dirty="0"/>
              <a:t>It begins with appearance of papules and pustules and rapidly becomes more diffuse as shaving continues. They may coalesce to form plaques studded with pustules.</a:t>
            </a: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0" y="0"/>
            <a:ext cx="9144000" cy="6126163"/>
          </a:xfrm>
        </p:spPr>
        <p:txBody>
          <a:bodyPr/>
          <a:lstStyle/>
          <a:p>
            <a:pPr algn="l" rtl="0" eaLnBrk="1" hangingPunct="1"/>
            <a:r>
              <a:rPr lang="en-US" dirty="0"/>
              <a:t>The condition should differentiated from tinea </a:t>
            </a:r>
            <a:r>
              <a:rPr lang="en-US" dirty="0" err="1"/>
              <a:t>barbae</a:t>
            </a:r>
            <a:r>
              <a:rPr lang="en-US" dirty="0"/>
              <a:t> which is a dermatophyte fungal infection.</a:t>
            </a:r>
          </a:p>
          <a:p>
            <a:pPr lvl="1" algn="l" rtl="0" eaLnBrk="1" hangingPunct="1"/>
            <a:r>
              <a:rPr lang="en-US" dirty="0"/>
              <a:t>Fungal infections tend to be more severe, producing deeper and wider areas of inflammation while bacterial infections usually present with discrete papules and pustules.</a:t>
            </a:r>
          </a:p>
          <a:p>
            <a:pPr lvl="1" algn="l" rtl="0" eaLnBrk="1" hangingPunct="1"/>
            <a:r>
              <a:rPr lang="en-US" dirty="0"/>
              <a:t>Hair pulling is easy in fungal infections while difficult and painful in bacterial infections.</a:t>
            </a:r>
          </a:p>
          <a:p>
            <a:pPr lvl="1" algn="l" rtl="0" eaLnBrk="1" hangingPunct="1"/>
            <a:r>
              <a:rPr lang="en-US" dirty="0"/>
              <a:t>Hair should be removed and examined for fungi by KOH examination and the purulent material should be cultured and examined by gram stain.</a:t>
            </a: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0325" y="6284913"/>
            <a:ext cx="534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Impetigo (Pustules)</a:t>
            </a: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715963"/>
          </a:xfrm>
        </p:spPr>
        <p:txBody>
          <a:bodyPr/>
          <a:lstStyle/>
          <a:p>
            <a:pPr rtl="0" eaLnBrk="1" hangingPunct="1"/>
            <a:r>
              <a:rPr lang="en-US" sz="4000"/>
              <a:t>Treatment </a:t>
            </a:r>
          </a:p>
        </p:txBody>
      </p:sp>
      <p:sp>
        <p:nvSpPr>
          <p:cNvPr id="41987" name="Rectangle 3"/>
          <p:cNvSpPr>
            <a:spLocks noGrp="1" noChangeArrowheads="1"/>
          </p:cNvSpPr>
          <p:nvPr>
            <p:ph type="body" idx="1"/>
          </p:nvPr>
        </p:nvSpPr>
        <p:spPr>
          <a:xfrm>
            <a:off x="228600" y="1066800"/>
            <a:ext cx="8686800" cy="5059363"/>
          </a:xfrm>
        </p:spPr>
        <p:txBody>
          <a:bodyPr/>
          <a:lstStyle/>
          <a:p>
            <a:pPr algn="l" rtl="0" eaLnBrk="1" hangingPunct="1"/>
            <a:r>
              <a:rPr lang="en-US"/>
              <a:t>Localized inflammation is treated with topical antibiotics like fucidic acid cream.</a:t>
            </a:r>
          </a:p>
          <a:p>
            <a:pPr algn="l" rtl="0" eaLnBrk="1" hangingPunct="1"/>
            <a:r>
              <a:rPr lang="en-US"/>
              <a:t>Extensive disease is treated with oral antibiotics like cephalexin 500 mg 6 hourly orally for at least 2 weeks.</a:t>
            </a: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914400"/>
          </a:xfrm>
        </p:spPr>
        <p:txBody>
          <a:bodyPr/>
          <a:lstStyle/>
          <a:p>
            <a:pPr rtl="0" eaLnBrk="1" hangingPunct="1"/>
            <a:r>
              <a:rPr lang="en-US" dirty="0" err="1"/>
              <a:t>Erythrasma</a:t>
            </a:r>
            <a:endParaRPr lang="en-US" dirty="0"/>
          </a:p>
        </p:txBody>
      </p:sp>
      <p:sp>
        <p:nvSpPr>
          <p:cNvPr id="43011" name="Rectangle 3"/>
          <p:cNvSpPr>
            <a:spLocks noGrp="1" noChangeArrowheads="1"/>
          </p:cNvSpPr>
          <p:nvPr>
            <p:ph type="body" idx="1"/>
          </p:nvPr>
        </p:nvSpPr>
        <p:spPr>
          <a:xfrm>
            <a:off x="0" y="990600"/>
            <a:ext cx="9144000" cy="5867400"/>
          </a:xfrm>
        </p:spPr>
        <p:txBody>
          <a:bodyPr/>
          <a:lstStyle/>
          <a:p>
            <a:pPr algn="l" rtl="0" eaLnBrk="1" hangingPunct="1"/>
            <a:r>
              <a:rPr lang="en-US" dirty="0"/>
              <a:t>It is a mild, chronic, localized superficial infection of the skin caused by bacteria known as Corynebacterium minutissimum.</a:t>
            </a:r>
          </a:p>
          <a:p>
            <a:pPr algn="l" rtl="0" eaLnBrk="1" hangingPunct="1"/>
            <a:r>
              <a:rPr lang="en-US" dirty="0"/>
              <a:t>It affects mainly toe clefts, groins, axillae, </a:t>
            </a:r>
            <a:r>
              <a:rPr lang="en-US" dirty="0" err="1"/>
              <a:t>intergluteal</a:t>
            </a:r>
            <a:r>
              <a:rPr lang="en-US" dirty="0"/>
              <a:t> and </a:t>
            </a:r>
            <a:r>
              <a:rPr lang="en-US" dirty="0" err="1"/>
              <a:t>submammary</a:t>
            </a:r>
            <a:r>
              <a:rPr lang="en-US" dirty="0"/>
              <a:t> flexures.</a:t>
            </a:r>
          </a:p>
          <a:p>
            <a:pPr algn="l" rtl="0" eaLnBrk="1" hangingPunct="1"/>
            <a:r>
              <a:rPr lang="en-US" dirty="0"/>
              <a:t>There are irregular sharply </a:t>
            </a:r>
            <a:r>
              <a:rPr lang="en-US" dirty="0" err="1"/>
              <a:t>marginated</a:t>
            </a:r>
            <a:r>
              <a:rPr lang="en-US" dirty="0"/>
              <a:t> red-brown patches. Either smooth in new lesions or finely creased or scaly in older ones.</a:t>
            </a:r>
          </a:p>
          <a:p>
            <a:pPr algn="l" rtl="0" eaLnBrk="1" hangingPunct="1"/>
            <a:r>
              <a:rPr lang="en-US" dirty="0"/>
              <a:t>Usually the lesions are symptomless or with occasional itching.</a:t>
            </a:r>
          </a:p>
          <a:p>
            <a:pPr algn="l" rtl="0" eaLnBrk="1" hangingPunct="1"/>
            <a:r>
              <a:rPr lang="en-US" dirty="0"/>
              <a:t>Gives coral-red fluorescence under wood’s light</a:t>
            </a: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136525" y="6361113"/>
            <a:ext cx="260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Erythrasma </a:t>
            </a: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01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51665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868363"/>
          </a:xfrm>
        </p:spPr>
        <p:txBody>
          <a:bodyPr/>
          <a:lstStyle/>
          <a:p>
            <a:pPr rtl="0" eaLnBrk="1" hangingPunct="1"/>
            <a:r>
              <a:rPr lang="en-US" dirty="0"/>
              <a:t>Treatment </a:t>
            </a:r>
          </a:p>
        </p:txBody>
      </p:sp>
      <p:sp>
        <p:nvSpPr>
          <p:cNvPr id="45059" name="Rectangle 3"/>
          <p:cNvSpPr>
            <a:spLocks noGrp="1" noChangeArrowheads="1"/>
          </p:cNvSpPr>
          <p:nvPr>
            <p:ph type="body" idx="1"/>
          </p:nvPr>
        </p:nvSpPr>
        <p:spPr>
          <a:xfrm>
            <a:off x="0" y="990600"/>
            <a:ext cx="9144000" cy="5867400"/>
          </a:xfrm>
        </p:spPr>
        <p:txBody>
          <a:bodyPr/>
          <a:lstStyle/>
          <a:p>
            <a:pPr algn="l" rtl="0" eaLnBrk="1" hangingPunct="1"/>
            <a:r>
              <a:rPr lang="en-US" dirty="0"/>
              <a:t>Topical erythromycin for 2 weeks.</a:t>
            </a:r>
          </a:p>
          <a:p>
            <a:pPr algn="l" rtl="0" eaLnBrk="1" hangingPunct="1">
              <a:buFontTx/>
              <a:buNone/>
            </a:pPr>
            <a:r>
              <a:rPr lang="en-US" dirty="0"/>
              <a:t>Or</a:t>
            </a:r>
          </a:p>
          <a:p>
            <a:pPr algn="l" rtl="0" eaLnBrk="1" hangingPunct="1"/>
            <a:r>
              <a:rPr lang="en-US" dirty="0"/>
              <a:t>For extensive lesions erythromycin orally 250mg 6 hourly for 10 days.</a:t>
            </a:r>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868363"/>
          </a:xfrm>
        </p:spPr>
        <p:txBody>
          <a:bodyPr/>
          <a:lstStyle/>
          <a:p>
            <a:pPr rtl="0" eaLnBrk="1" hangingPunct="1"/>
            <a:r>
              <a:rPr lang="en-US" dirty="0" err="1"/>
              <a:t>Erysipeloid</a:t>
            </a:r>
            <a:r>
              <a:rPr lang="en-US" dirty="0"/>
              <a:t> </a:t>
            </a:r>
          </a:p>
        </p:txBody>
      </p:sp>
      <p:sp>
        <p:nvSpPr>
          <p:cNvPr id="46083" name="Rectangle 3"/>
          <p:cNvSpPr>
            <a:spLocks noGrp="1" noChangeArrowheads="1"/>
          </p:cNvSpPr>
          <p:nvPr>
            <p:ph type="body" idx="1"/>
          </p:nvPr>
        </p:nvSpPr>
        <p:spPr>
          <a:xfrm>
            <a:off x="0" y="990600"/>
            <a:ext cx="9144000" cy="5638800"/>
          </a:xfrm>
        </p:spPr>
        <p:txBody>
          <a:bodyPr/>
          <a:lstStyle/>
          <a:p>
            <a:pPr algn="l" rtl="0" eaLnBrk="1" hangingPunct="1"/>
            <a:r>
              <a:rPr lang="en-US" dirty="0"/>
              <a:t>It is an acute infection of skin with Erysipelothrix </a:t>
            </a:r>
            <a:r>
              <a:rPr lang="en-US" dirty="0" err="1"/>
              <a:t>rusiopathiae</a:t>
            </a:r>
            <a:r>
              <a:rPr lang="en-US" dirty="0"/>
              <a:t>.</a:t>
            </a:r>
          </a:p>
          <a:p>
            <a:pPr algn="l" rtl="0" eaLnBrk="1" hangingPunct="1"/>
            <a:r>
              <a:rPr lang="en-US" dirty="0"/>
              <a:t>The disease is transmitted from animals so it is common in butchers, cooks, fishermen, farmers and veterinary surgeons.</a:t>
            </a:r>
          </a:p>
          <a:p>
            <a:pPr algn="l" rtl="0" eaLnBrk="1" hangingPunct="1"/>
            <a:r>
              <a:rPr lang="en-US" dirty="0"/>
              <a:t>In the localized cutaneous type, there is </a:t>
            </a:r>
            <a:r>
              <a:rPr lang="en-US" dirty="0" err="1"/>
              <a:t>violaceous</a:t>
            </a:r>
            <a:r>
              <a:rPr lang="en-US" dirty="0"/>
              <a:t> and tender erythema on the inoculation site with extending irregular sharp border. Hands, fingers and forearm are common sites.</a:t>
            </a: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noFill/>
        </p:spPr>
        <p:txBody>
          <a:bodyPr/>
          <a:lstStyle/>
          <a:p>
            <a:pPr rtl="0" eaLnBrk="1" hangingPunct="1"/>
            <a:r>
              <a:rPr lang="en-US" dirty="0"/>
              <a:t>Treatment </a:t>
            </a:r>
          </a:p>
        </p:txBody>
      </p:sp>
      <p:sp>
        <p:nvSpPr>
          <p:cNvPr id="48131" name="Rectangle 5"/>
          <p:cNvSpPr>
            <a:spLocks noGrp="1" noChangeArrowheads="1"/>
          </p:cNvSpPr>
          <p:nvPr>
            <p:ph type="body" idx="1"/>
          </p:nvPr>
        </p:nvSpPr>
        <p:spPr>
          <a:xfrm>
            <a:off x="0" y="1600200"/>
            <a:ext cx="9144000" cy="4525963"/>
          </a:xfrm>
          <a:noFill/>
        </p:spPr>
        <p:txBody>
          <a:bodyPr/>
          <a:lstStyle/>
          <a:p>
            <a:pPr algn="l" rtl="0" eaLnBrk="1" hangingPunct="1"/>
            <a:r>
              <a:rPr lang="en-US" dirty="0"/>
              <a:t>It is self-limited disease heals without sequel within 2 weeks.</a:t>
            </a:r>
            <a:endParaRPr lang="ar-SA" dirty="0"/>
          </a:p>
          <a:p>
            <a:pPr algn="l" rtl="0" eaLnBrk="1" hangingPunct="1"/>
            <a:r>
              <a:rPr lang="en-US" dirty="0"/>
              <a:t>In rare severe systemic infection erythromycin or ciprofloxacin.</a:t>
            </a: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1828800"/>
            <a:ext cx="8229600" cy="1143000"/>
          </a:xfrm>
        </p:spPr>
        <p:txBody>
          <a:bodyPr/>
          <a:lstStyle/>
          <a:p>
            <a:pPr eaLnBrk="1" hangingPunct="1"/>
            <a:r>
              <a:rPr lang="en-US"/>
              <a:t>Good luck</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136525" y="6211888"/>
            <a:ext cx="2982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Impetigo Contagiosa</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rtl="0" eaLnBrk="1" hangingPunct="1"/>
            <a:r>
              <a:rPr lang="en-US"/>
              <a:t>The complications of impetigo</a:t>
            </a:r>
          </a:p>
        </p:txBody>
      </p:sp>
      <p:sp>
        <p:nvSpPr>
          <p:cNvPr id="9219" name="Rectangle 3"/>
          <p:cNvSpPr>
            <a:spLocks noGrp="1" noChangeArrowheads="1"/>
          </p:cNvSpPr>
          <p:nvPr>
            <p:ph type="body" idx="1"/>
          </p:nvPr>
        </p:nvSpPr>
        <p:spPr>
          <a:xfrm>
            <a:off x="0" y="1295400"/>
            <a:ext cx="9144000" cy="5334000"/>
          </a:xfrm>
        </p:spPr>
        <p:txBody>
          <a:bodyPr/>
          <a:lstStyle/>
          <a:p>
            <a:pPr algn="l" rtl="0" eaLnBrk="1" hangingPunct="1"/>
            <a:r>
              <a:rPr lang="en-US"/>
              <a:t>Post-streptococcal glomerulonephritis usually develop 1-3 weeks following acute infection with specific nephritogenic strains of group A beta hemolytic streptococci.</a:t>
            </a:r>
          </a:p>
          <a:p>
            <a:pPr algn="l" rtl="0" eaLnBrk="1" hangingPunct="1"/>
            <a:r>
              <a:rPr lang="en-US"/>
              <a:t>Lymphadenitis is common with streptococcal infections.</a:t>
            </a:r>
          </a:p>
          <a:p>
            <a:pPr algn="l" rtl="0" eaLnBrk="1" hangingPunct="1"/>
            <a:r>
              <a:rPr lang="en-US"/>
              <a:t>Urticaria.</a:t>
            </a:r>
          </a:p>
          <a:p>
            <a:pPr algn="l" rtl="0" eaLnBrk="1" hangingPunct="1"/>
            <a:r>
              <a:rPr lang="en-US"/>
              <a:t>Erythema multiforme.</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838200"/>
          </a:xfrm>
        </p:spPr>
        <p:txBody>
          <a:bodyPr/>
          <a:lstStyle/>
          <a:p>
            <a:pPr rtl="0" eaLnBrk="1" hangingPunct="1"/>
            <a:r>
              <a:rPr lang="en-US" sz="4000"/>
              <a:t>Treatment</a:t>
            </a:r>
            <a:r>
              <a:rPr lang="en-US"/>
              <a:t> </a:t>
            </a:r>
          </a:p>
        </p:txBody>
      </p:sp>
      <p:sp>
        <p:nvSpPr>
          <p:cNvPr id="10243" name="Rectangle 3"/>
          <p:cNvSpPr>
            <a:spLocks noGrp="1" noChangeArrowheads="1"/>
          </p:cNvSpPr>
          <p:nvPr>
            <p:ph type="body" idx="1"/>
          </p:nvPr>
        </p:nvSpPr>
        <p:spPr>
          <a:xfrm>
            <a:off x="0" y="990600"/>
            <a:ext cx="9144000" cy="5867400"/>
          </a:xfrm>
        </p:spPr>
        <p:txBody>
          <a:bodyPr/>
          <a:lstStyle/>
          <a:p>
            <a:pPr algn="l" rtl="0" eaLnBrk="1" hangingPunct="1"/>
            <a:r>
              <a:rPr lang="en-US"/>
              <a:t>If the area is solitary and small use topical antibiotics like fusidic acid.</a:t>
            </a:r>
          </a:p>
          <a:p>
            <a:pPr algn="l" rtl="0" eaLnBrk="1" hangingPunct="1"/>
            <a:r>
              <a:rPr lang="en-US"/>
              <a:t>If the infection is widespread, severe or accompanied by lymphadenopathy then oral antibiotics are indicated like flucloxacillin.</a:t>
            </a:r>
          </a:p>
          <a:p>
            <a:pPr algn="l" rtl="0" eaLnBrk="1" hangingPunct="1"/>
            <a:r>
              <a:rPr lang="en-US"/>
              <a:t>Removal of infected crusts by washing with soap and water is bacteriologically and cosmetically helpful.</a:t>
            </a:r>
          </a:p>
          <a:p>
            <a:pPr algn="l" rtl="0" eaLnBrk="1" hangingPunct="1"/>
            <a:r>
              <a:rPr lang="en-US"/>
              <a:t>Lesions heal without scarring.</a:t>
            </a:r>
          </a:p>
        </p:txBody>
      </p:sp>
    </p:spTree>
  </p:cSld>
  <p:clrMapOvr>
    <a:masterClrMapping/>
  </p:clrMapOvr>
  <p:transition spd="slow">
    <p:push dir="u"/>
  </p:transition>
</p:sld>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1170</TotalTime>
  <Words>1306</Words>
  <Application>Microsoft Office PowerPoint</Application>
  <PresentationFormat>On-screen Show (4:3)</PresentationFormat>
  <Paragraphs>132</Paragraphs>
  <Slides>48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48</vt:i4>
      </vt:variant>
    </vt:vector>
  </HeadingPairs>
  <TitlesOfParts>
    <vt:vector size="50" baseType="lpstr">
      <vt:lpstr>Arial</vt:lpstr>
      <vt:lpstr>Default Design</vt:lpstr>
      <vt:lpstr>Bacterial Skin Infections</vt:lpstr>
      <vt:lpstr>Impetigo Contagiosa</vt:lpstr>
      <vt:lpstr>PowerPoint Presentation</vt:lpstr>
      <vt:lpstr>PowerPoint Presentation</vt:lpstr>
      <vt:lpstr>PowerPoint Presentation</vt:lpstr>
      <vt:lpstr>PowerPoint Presentation</vt:lpstr>
      <vt:lpstr>PowerPoint Presentation</vt:lpstr>
      <vt:lpstr>The complications of impetigo</vt:lpstr>
      <vt:lpstr>Treatment </vt:lpstr>
      <vt:lpstr>Ecthyma(ta)</vt:lpstr>
      <vt:lpstr>PowerPoint Presentation</vt:lpstr>
      <vt:lpstr>PowerPoint Presentation</vt:lpstr>
      <vt:lpstr>Cellulitis and Erysipelas</vt:lpstr>
      <vt:lpstr>PowerPoint Presentation</vt:lpstr>
      <vt:lpstr>PowerPoint Presentation</vt:lpstr>
      <vt:lpstr>PowerPoint Presentation</vt:lpstr>
      <vt:lpstr>PowerPoint Presentation</vt:lpstr>
      <vt:lpstr>PowerPoint Presentation</vt:lpstr>
      <vt:lpstr>Treatment </vt:lpstr>
      <vt:lpstr>Folliculitis </vt:lpstr>
      <vt:lpstr>PowerPoint Presentation</vt:lpstr>
      <vt:lpstr>Staphylococcal folliculitis</vt:lpstr>
      <vt:lpstr>PowerPoint Presentation</vt:lpstr>
      <vt:lpstr>PowerPoint Presentation</vt:lpstr>
      <vt:lpstr>Pseudofolliculitis barbae</vt:lpstr>
      <vt:lpstr>PowerPoint Presentation</vt:lpstr>
      <vt:lpstr>PowerPoint Presentation</vt:lpstr>
      <vt:lpstr>Treatment </vt:lpstr>
      <vt:lpstr>Furuncles and Carbuncles</vt:lpstr>
      <vt:lpstr>PowerPoint Presentation</vt:lpstr>
      <vt:lpstr>PowerPoint Presentation</vt:lpstr>
      <vt:lpstr>PowerPoint Presentation</vt:lpstr>
      <vt:lpstr>Abscess </vt:lpstr>
      <vt:lpstr>PowerPoint Presentation</vt:lpstr>
      <vt:lpstr>PowerPoint Presentation</vt:lpstr>
      <vt:lpstr>Treatment </vt:lpstr>
      <vt:lpstr>Sycosis barbae</vt:lpstr>
      <vt:lpstr>PowerPoint Presentation</vt:lpstr>
      <vt:lpstr>PowerPoint Presentation</vt:lpstr>
      <vt:lpstr>Treatment </vt:lpstr>
      <vt:lpstr>Erythrasma</vt:lpstr>
      <vt:lpstr>PowerPoint Presentation</vt:lpstr>
      <vt:lpstr>PowerPoint Presentation</vt:lpstr>
      <vt:lpstr>Treatment </vt:lpstr>
      <vt:lpstr>Erysipeloid </vt:lpstr>
      <vt:lpstr>PowerPoint Presentation</vt:lpstr>
      <vt:lpstr>Treatment </vt:lpstr>
      <vt:lpstr>Good luck</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Skin Infections</dc:title>
  <dc:creator>Salam</dc:creator>
  <cp:lastModifiedBy>Salam</cp:lastModifiedBy>
  <cp:revision>62</cp:revision>
  <dcterms:created xsi:type="dcterms:W3CDTF">2006-10-31T19:48:58Z</dcterms:created>
  <dcterms:modified xsi:type="dcterms:W3CDTF">2021-05-19T19:29:30Z</dcterms:modified>
</cp:coreProperties>
</file>