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83" r:id="rId4"/>
    <p:sldId id="257" r:id="rId5"/>
    <p:sldId id="258" r:id="rId6"/>
    <p:sldId id="284" r:id="rId7"/>
    <p:sldId id="259" r:id="rId8"/>
    <p:sldId id="268" r:id="rId9"/>
    <p:sldId id="269" r:id="rId10"/>
    <p:sldId id="278" r:id="rId11"/>
    <p:sldId id="280" r:id="rId12"/>
    <p:sldId id="281" r:id="rId13"/>
    <p:sldId id="282" r:id="rId14"/>
    <p:sldId id="260" r:id="rId15"/>
    <p:sldId id="270" r:id="rId16"/>
    <p:sldId id="271" r:id="rId17"/>
    <p:sldId id="261" r:id="rId18"/>
    <p:sldId id="272" r:id="rId19"/>
    <p:sldId id="276" r:id="rId20"/>
    <p:sldId id="262" r:id="rId21"/>
    <p:sldId id="277" r:id="rId22"/>
    <p:sldId id="273" r:id="rId23"/>
    <p:sldId id="285" r:id="rId24"/>
    <p:sldId id="263" r:id="rId25"/>
    <p:sldId id="274" r:id="rId26"/>
    <p:sldId id="286" r:id="rId27"/>
    <p:sldId id="287" r:id="rId28"/>
    <p:sldId id="264" r:id="rId29"/>
    <p:sldId id="288" r:id="rId30"/>
    <p:sldId id="265" r:id="rId31"/>
    <p:sldId id="290" r:id="rId32"/>
    <p:sldId id="266" r:id="rId33"/>
    <p:sldId id="275" r:id="rId34"/>
    <p:sldId id="291" r:id="rId3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AB200"/>
    <a:srgbClr val="66FF66"/>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93"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679E5B1B-274B-4B94-907F-2F9126786ED3}" type="slidenum">
              <a:rPr lang="ar-SA" smtClean="0"/>
              <a:pPr>
                <a:defRPr/>
              </a:pPr>
              <a:t>‹#›</a:t>
            </a:fld>
            <a:endParaRPr 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685417-01A9-417C-8166-00DF93282E76}" type="slidenum">
              <a:rPr lang="ar-SA" smtClean="0"/>
              <a:pPr>
                <a:defRPr/>
              </a:pPr>
              <a:t>‹#›</a:t>
            </a:fld>
            <a:endParaRPr lang="en-US"/>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1ED777-C2B5-48A7-A002-3B064FBB1F98}" type="slidenum">
              <a:rPr lang="ar-SA" smtClean="0"/>
              <a:pPr>
                <a:defRPr/>
              </a:pPr>
              <a:t>‹#›</a:t>
            </a:fld>
            <a:endParaRPr lang="en-US"/>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C7B0F9-1BCB-494B-B498-B9333190FF6A}" type="slidenum">
              <a:rPr lang="ar-SA" smtClean="0"/>
              <a:pPr>
                <a:defRPr/>
              </a:pPr>
              <a:t>‹#›</a:t>
            </a:fld>
            <a:endParaRPr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90A798-7E5B-40AC-AC83-8926319E8534}" type="slidenum">
              <a:rPr lang="ar-SA" smtClean="0"/>
              <a:pPr>
                <a:defRPr/>
              </a:pPr>
              <a:t>‹#›</a:t>
            </a:fld>
            <a:endParaRPr lang="en-US"/>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EF56D5-065F-4BC3-A92F-C827CB183317}" type="slidenum">
              <a:rPr lang="ar-SA" smtClean="0"/>
              <a:pPr>
                <a:defRPr/>
              </a:pPr>
              <a:t>‹#›</a:t>
            </a:fld>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B5C03C-8593-4A81-98BA-E1BFAD0349C6}" type="slidenum">
              <a:rPr lang="ar-SA" smtClean="0"/>
              <a:pPr>
                <a:defRPr/>
              </a:pPr>
              <a:t>‹#›</a:t>
            </a:fld>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A21F0A-BF96-4EE5-A81B-F8E3DD299B80}" type="slidenum">
              <a:rPr lang="ar-SA" smtClean="0"/>
              <a:pPr>
                <a:defRPr/>
              </a:pPr>
              <a:t>‹#›</a:t>
            </a:fld>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515FE21-834E-4002-A8BB-C01838C48FF8}" type="slidenum">
              <a:rPr lang="ar-SA" smtClean="0"/>
              <a:pPr>
                <a:defRPr/>
              </a:pPr>
              <a:t>‹#›</a:t>
            </a:fld>
            <a:endParaRPr lang="en-US"/>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646CE1-E414-42D8-B3FE-8891A2EA41B9}" type="slidenum">
              <a:rPr lang="ar-SA" smtClean="0"/>
              <a:pPr>
                <a:defRPr/>
              </a:pPr>
              <a:t>‹#›</a:t>
            </a:fld>
            <a:endParaRPr lang="en-US"/>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9804FF-9173-4812-AD6D-1E3590C5CC99}" type="slidenum">
              <a:rPr lang="ar-SA"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A882A49-C94C-4B56-A55D-D3175156DE1B}"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d"/>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295400"/>
            <a:ext cx="8229600" cy="1143000"/>
          </a:xfrm>
        </p:spPr>
        <p:txBody>
          <a:bodyPr>
            <a:normAutofit/>
          </a:bodyPr>
          <a:lstStyle/>
          <a:p>
            <a:pPr algn="ctr" eaLnBrk="1" hangingPunct="1"/>
            <a:r>
              <a:rPr lang="en-US" sz="6000" dirty="0"/>
              <a:t>Nail Diseases</a:t>
            </a:r>
          </a:p>
        </p:txBody>
      </p:sp>
      <p:sp>
        <p:nvSpPr>
          <p:cNvPr id="2051" name="TextBox 4"/>
          <p:cNvSpPr txBox="1">
            <a:spLocks noChangeArrowheads="1"/>
          </p:cNvSpPr>
          <p:nvPr/>
        </p:nvSpPr>
        <p:spPr bwMode="auto">
          <a:xfrm>
            <a:off x="2531121" y="3505200"/>
            <a:ext cx="3648371" cy="1077218"/>
          </a:xfrm>
          <a:prstGeom prst="rect">
            <a:avLst/>
          </a:prstGeom>
          <a:noFill/>
          <a:ln w="9525">
            <a:noFill/>
            <a:miter lim="800000"/>
            <a:headEnd/>
            <a:tailEnd/>
          </a:ln>
        </p:spPr>
        <p:txBody>
          <a:bodyPr wrap="none">
            <a:spAutoFit/>
          </a:bodyPr>
          <a:lstStyle/>
          <a:p>
            <a:pPr algn="ctr"/>
            <a:r>
              <a:rPr lang="en-US" sz="3200" dirty="0"/>
              <a:t>By</a:t>
            </a:r>
          </a:p>
          <a:p>
            <a:pPr algn="ctr"/>
            <a:r>
              <a:rPr lang="en-US" sz="3200" dirty="0"/>
              <a:t>Dr. Salam Altemimi</a:t>
            </a:r>
          </a:p>
        </p:txBody>
      </p:sp>
    </p:spTree>
  </p:cSld>
  <p:clrMapOvr>
    <a:masterClrMapping/>
  </p:clrMapOvr>
  <p:transition spd="slow">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4800600"/>
            <a:ext cx="8183880" cy="1051560"/>
          </a:xfrm>
        </p:spPr>
        <p:txBody>
          <a:bodyPr>
            <a:normAutofit fontScale="90000"/>
          </a:bodyPr>
          <a:lstStyle/>
          <a:p>
            <a:pPr eaLnBrk="1" hangingPunct="1"/>
            <a:r>
              <a:rPr lang="en-US" sz="4000" dirty="0" err="1">
                <a:solidFill>
                  <a:srgbClr val="7030A0"/>
                </a:solidFill>
              </a:rPr>
              <a:t>Tinea</a:t>
            </a:r>
            <a:r>
              <a:rPr lang="en-US" sz="4000" dirty="0">
                <a:solidFill>
                  <a:srgbClr val="7030A0"/>
                </a:solidFill>
              </a:rPr>
              <a:t> </a:t>
            </a:r>
            <a:r>
              <a:rPr lang="en-US" sz="4000" dirty="0" err="1">
                <a:solidFill>
                  <a:srgbClr val="7030A0"/>
                </a:solidFill>
              </a:rPr>
              <a:t>unguium</a:t>
            </a:r>
            <a:r>
              <a:rPr lang="en-US" sz="4000" dirty="0">
                <a:solidFill>
                  <a:srgbClr val="7030A0"/>
                </a:solidFill>
              </a:rPr>
              <a:t> (</a:t>
            </a:r>
            <a:r>
              <a:rPr lang="en-US" sz="4000" dirty="0" err="1">
                <a:solidFill>
                  <a:srgbClr val="7030A0"/>
                </a:solidFill>
              </a:rPr>
              <a:t>onychomycosis</a:t>
            </a:r>
            <a:r>
              <a:rPr lang="en-US" sz="4000" dirty="0">
                <a:solidFill>
                  <a:srgbClr val="7030A0"/>
                </a:solidFill>
              </a:rPr>
              <a:t>)</a:t>
            </a:r>
          </a:p>
        </p:txBody>
      </p:sp>
      <p:sp>
        <p:nvSpPr>
          <p:cNvPr id="9219" name="Content Placeholder 2"/>
          <p:cNvSpPr>
            <a:spLocks noGrp="1"/>
          </p:cNvSpPr>
          <p:nvPr>
            <p:ph idx="1"/>
          </p:nvPr>
        </p:nvSpPr>
        <p:spPr/>
        <p:txBody>
          <a:bodyPr>
            <a:normAutofit lnSpcReduction="10000"/>
          </a:bodyPr>
          <a:lstStyle/>
          <a:p>
            <a:pPr algn="l" rtl="0" eaLnBrk="1" hangingPunct="1"/>
            <a:r>
              <a:rPr lang="en-US" dirty="0"/>
              <a:t>It is the dermatophyte (ringworm) infection of the nails. Commonly caused by </a:t>
            </a:r>
            <a:r>
              <a:rPr lang="en-US" dirty="0" err="1"/>
              <a:t>trichophyton</a:t>
            </a:r>
            <a:r>
              <a:rPr lang="en-US" dirty="0"/>
              <a:t> and </a:t>
            </a:r>
            <a:r>
              <a:rPr lang="en-US" dirty="0" err="1"/>
              <a:t>epidermophyton</a:t>
            </a:r>
            <a:r>
              <a:rPr lang="en-US" dirty="0"/>
              <a:t>. The affected nail is roughing, opaque and friable. It has an accumulation of keratinous debris under it. The diagnosis can be confirmed by shaving of the nails to find fungus on 20% KOH microscopic exam. Also culture on </a:t>
            </a:r>
            <a:r>
              <a:rPr lang="en-US" dirty="0" err="1"/>
              <a:t>Sabouraud</a:t>
            </a:r>
            <a:r>
              <a:rPr lang="en-US" dirty="0"/>
              <a:t> medium can be performed.</a:t>
            </a:r>
          </a:p>
          <a:p>
            <a:pPr eaLnBrk="1" hangingPunct="1"/>
            <a:endParaRPr lang="en-US" dirty="0">
              <a:solidFill>
                <a:srgbClr val="CCFFCC"/>
              </a:solidFill>
            </a:endParaRPr>
          </a:p>
        </p:txBody>
      </p:sp>
    </p:spTree>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304800"/>
            <a:ext cx="8534400" cy="6248400"/>
          </a:xfrm>
          <a:prstGeom prst="rect">
            <a:avLst/>
          </a:prstGeom>
          <a:noFill/>
          <a:ln w="9525">
            <a:noFill/>
            <a:miter lim="800000"/>
            <a:headEnd/>
            <a:tailEnd/>
          </a:ln>
        </p:spPr>
      </p:pic>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04800" y="304800"/>
            <a:ext cx="8534400" cy="6248400"/>
          </a:xfrm>
          <a:prstGeom prst="rect">
            <a:avLst/>
          </a:prstGeom>
          <a:noFill/>
          <a:ln w="9525">
            <a:noFill/>
            <a:miter lim="800000"/>
            <a:headEnd/>
            <a:tailEnd/>
          </a:ln>
        </p:spPr>
      </p:pic>
    </p:spTree>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04800" y="304800"/>
            <a:ext cx="8534400" cy="6172200"/>
          </a:xfrm>
          <a:prstGeom prst="rect">
            <a:avLst/>
          </a:prstGeom>
          <a:noFill/>
          <a:ln w="9525">
            <a:noFill/>
            <a:miter lim="800000"/>
            <a:headEnd/>
            <a:tailEnd/>
          </a:ln>
        </p:spPr>
      </p:pic>
    </p:spTree>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04800" y="304800"/>
            <a:ext cx="8534400" cy="5867400"/>
          </a:xfrm>
          <a:prstGeom prst="rect">
            <a:avLst/>
          </a:prstGeom>
          <a:noFill/>
          <a:ln w="9525">
            <a:noFill/>
            <a:miter lim="800000"/>
            <a:headEnd/>
            <a:tailEnd/>
          </a:ln>
        </p:spPr>
      </p:pic>
      <p:sp>
        <p:nvSpPr>
          <p:cNvPr id="13315" name="Text Box 3"/>
          <p:cNvSpPr txBox="1">
            <a:spLocks noChangeArrowheads="1"/>
          </p:cNvSpPr>
          <p:nvPr/>
        </p:nvSpPr>
        <p:spPr bwMode="auto">
          <a:xfrm>
            <a:off x="381000" y="6172200"/>
            <a:ext cx="3733800" cy="366712"/>
          </a:xfrm>
          <a:prstGeom prst="rect">
            <a:avLst/>
          </a:prstGeom>
          <a:noFill/>
          <a:ln w="9525">
            <a:noFill/>
            <a:miter lim="800000"/>
            <a:headEnd/>
            <a:tailEnd/>
          </a:ln>
        </p:spPr>
        <p:txBody>
          <a:bodyPr>
            <a:spAutoFit/>
          </a:bodyPr>
          <a:lstStyle/>
          <a:p>
            <a:pPr algn="l" rtl="0"/>
            <a:r>
              <a:rPr lang="en-US" b="1" dirty="0" err="1"/>
              <a:t>Tinea</a:t>
            </a:r>
            <a:r>
              <a:rPr lang="en-US" b="1" dirty="0"/>
              <a:t> </a:t>
            </a:r>
            <a:r>
              <a:rPr lang="en-US" b="1" dirty="0" err="1"/>
              <a:t>unguium</a:t>
            </a:r>
            <a:endParaRPr lang="en-US" b="1" dirty="0"/>
          </a:p>
        </p:txBody>
      </p:sp>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5181600"/>
            <a:ext cx="8183880" cy="701040"/>
          </a:xfrm>
        </p:spPr>
        <p:txBody>
          <a:bodyPr/>
          <a:lstStyle/>
          <a:p>
            <a:pPr rtl="0" eaLnBrk="1" hangingPunct="1"/>
            <a:r>
              <a:rPr lang="en-US" dirty="0"/>
              <a:t>Treatment of </a:t>
            </a:r>
            <a:r>
              <a:rPr lang="en-US" dirty="0" err="1"/>
              <a:t>tinea</a:t>
            </a:r>
            <a:r>
              <a:rPr lang="en-US" dirty="0"/>
              <a:t> </a:t>
            </a:r>
            <a:r>
              <a:rPr lang="en-US" dirty="0" err="1"/>
              <a:t>unguium</a:t>
            </a:r>
            <a:endParaRPr lang="en-US" dirty="0"/>
          </a:p>
        </p:txBody>
      </p:sp>
      <p:sp>
        <p:nvSpPr>
          <p:cNvPr id="14339" name="Rectangle 3"/>
          <p:cNvSpPr>
            <a:spLocks noGrp="1" noChangeArrowheads="1"/>
          </p:cNvSpPr>
          <p:nvPr>
            <p:ph idx="1"/>
          </p:nvPr>
        </p:nvSpPr>
        <p:spPr>
          <a:xfrm>
            <a:off x="502920" y="530352"/>
            <a:ext cx="8183880" cy="5718048"/>
          </a:xfrm>
        </p:spPr>
        <p:txBody>
          <a:bodyPr>
            <a:normAutofit/>
          </a:bodyPr>
          <a:lstStyle/>
          <a:p>
            <a:pPr lvl="0">
              <a:lnSpc>
                <a:spcPct val="90000"/>
              </a:lnSpc>
            </a:pPr>
            <a:r>
              <a:rPr lang="en-US" dirty="0"/>
              <a:t>The treatment of choice is oral </a:t>
            </a:r>
            <a:r>
              <a:rPr lang="en-US" b="1" dirty="0"/>
              <a:t>terbinafine</a:t>
            </a:r>
            <a:r>
              <a:rPr lang="en-US" dirty="0"/>
              <a:t> 250mg daily for 6 weeks in fingernail infections and for 12 weeks in toenail infections.</a:t>
            </a:r>
          </a:p>
          <a:p>
            <a:pPr algn="l" rtl="0" eaLnBrk="1" hangingPunct="1">
              <a:lnSpc>
                <a:spcPct val="90000"/>
              </a:lnSpc>
            </a:pPr>
            <a:r>
              <a:rPr lang="en-US" sz="2800" b="1" dirty="0"/>
              <a:t>Fluconazole</a:t>
            </a:r>
            <a:r>
              <a:rPr lang="en-US" sz="2800" dirty="0"/>
              <a:t> 150 mg once a week for 9 months.</a:t>
            </a:r>
          </a:p>
          <a:p>
            <a:pPr algn="l" rtl="0" eaLnBrk="1" hangingPunct="1">
              <a:lnSpc>
                <a:spcPct val="90000"/>
              </a:lnSpc>
            </a:pPr>
            <a:r>
              <a:rPr lang="en-US" sz="2800" b="1" dirty="0" err="1"/>
              <a:t>Itraconazole</a:t>
            </a:r>
            <a:r>
              <a:rPr lang="en-US" sz="2800" dirty="0"/>
              <a:t> (100 mg capsule) given in pulse therapy. The pulse consists of 2 capsules twice daily for 1 week followed by 3 weeks of drug free interval. Two to 3 pulses is given for fingernail infections and 3-4 pulses for toenail infections.</a:t>
            </a:r>
          </a:p>
        </p:txBody>
      </p:sp>
    </p:spTree>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rtl="0" eaLnBrk="1" hangingPunct="1"/>
            <a:r>
              <a:rPr lang="en-US" sz="4000" dirty="0" err="1"/>
              <a:t>Dermatosis</a:t>
            </a:r>
            <a:r>
              <a:rPr lang="en-US" sz="4000" dirty="0"/>
              <a:t> associated with nail involvement</a:t>
            </a:r>
          </a:p>
        </p:txBody>
      </p:sp>
      <p:sp>
        <p:nvSpPr>
          <p:cNvPr id="15363" name="Rectangle 3"/>
          <p:cNvSpPr>
            <a:spLocks noGrp="1" noChangeArrowheads="1"/>
          </p:cNvSpPr>
          <p:nvPr>
            <p:ph idx="1"/>
          </p:nvPr>
        </p:nvSpPr>
        <p:spPr/>
        <p:txBody>
          <a:bodyPr/>
          <a:lstStyle/>
          <a:p>
            <a:pPr marL="609600" indent="-609600" algn="l" rtl="0" eaLnBrk="1" hangingPunct="1">
              <a:buFontTx/>
              <a:buAutoNum type="arabicPeriod"/>
            </a:pPr>
            <a:r>
              <a:rPr lang="en-US"/>
              <a:t>Psoriasis</a:t>
            </a:r>
          </a:p>
          <a:p>
            <a:pPr marL="990600" lvl="1" indent="-533400" algn="l" rtl="0" eaLnBrk="1" hangingPunct="1"/>
            <a:r>
              <a:rPr lang="en-US"/>
              <a:t>Pitting</a:t>
            </a:r>
          </a:p>
          <a:p>
            <a:pPr marL="990600" lvl="1" indent="-533400" algn="l" rtl="0" eaLnBrk="1" hangingPunct="1"/>
            <a:r>
              <a:rPr lang="en-US"/>
              <a:t>Onycholysis</a:t>
            </a:r>
          </a:p>
          <a:p>
            <a:pPr marL="990600" lvl="1" indent="-533400" algn="l" rtl="0" eaLnBrk="1" hangingPunct="1"/>
            <a:r>
              <a:rPr lang="en-US"/>
              <a:t>Discoloration</a:t>
            </a:r>
          </a:p>
          <a:p>
            <a:pPr marL="990600" lvl="1" indent="-533400" algn="l" rtl="0" eaLnBrk="1" hangingPunct="1"/>
            <a:r>
              <a:rPr lang="en-US"/>
              <a:t>Subungual thickening</a:t>
            </a:r>
          </a:p>
          <a:p>
            <a:pPr marL="990600" lvl="1" indent="-533400" algn="l" rtl="0" eaLnBrk="1" hangingPunct="1"/>
            <a:r>
              <a:rPr lang="en-US"/>
              <a:t>Malformed nails</a:t>
            </a:r>
          </a:p>
          <a:p>
            <a:pPr marL="990600" lvl="1" indent="-533400" algn="l" rtl="0" eaLnBrk="1" hangingPunct="1"/>
            <a:r>
              <a:rPr lang="en-US"/>
              <a:t>Splinter hemorrhages</a:t>
            </a:r>
          </a:p>
        </p:txBody>
      </p:sp>
    </p:spTree>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04800" y="381000"/>
            <a:ext cx="8534400" cy="5715000"/>
          </a:xfrm>
          <a:prstGeom prst="rect">
            <a:avLst/>
          </a:prstGeom>
          <a:noFill/>
          <a:ln w="9525">
            <a:noFill/>
            <a:miter lim="800000"/>
            <a:headEnd/>
            <a:tailEnd/>
          </a:ln>
        </p:spPr>
      </p:pic>
      <p:sp>
        <p:nvSpPr>
          <p:cNvPr id="16387" name="Text Box 3"/>
          <p:cNvSpPr txBox="1">
            <a:spLocks noChangeArrowheads="1"/>
          </p:cNvSpPr>
          <p:nvPr/>
        </p:nvSpPr>
        <p:spPr bwMode="auto">
          <a:xfrm>
            <a:off x="381000" y="6096000"/>
            <a:ext cx="2759075" cy="366712"/>
          </a:xfrm>
          <a:prstGeom prst="rect">
            <a:avLst/>
          </a:prstGeom>
          <a:noFill/>
          <a:ln w="9525">
            <a:noFill/>
            <a:miter lim="800000"/>
            <a:headEnd/>
            <a:tailEnd/>
          </a:ln>
        </p:spPr>
        <p:txBody>
          <a:bodyPr>
            <a:spAutoFit/>
          </a:bodyPr>
          <a:lstStyle/>
          <a:p>
            <a:pPr algn="l"/>
            <a:r>
              <a:rPr lang="en-US" b="1" dirty="0"/>
              <a:t>Psoriasis of the nails</a:t>
            </a:r>
          </a:p>
        </p:txBody>
      </p:sp>
    </p:spTree>
  </p:cSld>
  <p:clrMapOvr>
    <a:masterClrMapping/>
  </p:clrMapOvr>
  <p:transition spd="slow">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rtl="0" eaLnBrk="1" hangingPunct="1"/>
            <a:r>
              <a:rPr lang="en-US" sz="4000"/>
              <a:t>Dermatosis associated with nail involvement</a:t>
            </a:r>
          </a:p>
        </p:txBody>
      </p:sp>
      <p:sp>
        <p:nvSpPr>
          <p:cNvPr id="17411" name="Rectangle 3"/>
          <p:cNvSpPr>
            <a:spLocks noGrp="1" noChangeArrowheads="1"/>
          </p:cNvSpPr>
          <p:nvPr>
            <p:ph idx="1"/>
          </p:nvPr>
        </p:nvSpPr>
        <p:spPr/>
        <p:txBody>
          <a:bodyPr/>
          <a:lstStyle/>
          <a:p>
            <a:pPr marL="609600" indent="-609600" algn="l" rtl="0" eaLnBrk="1" hangingPunct="1">
              <a:buFontTx/>
              <a:buAutoNum type="arabicPeriod" startAt="2"/>
            </a:pPr>
            <a:r>
              <a:rPr lang="en-US"/>
              <a:t>Lichen planus</a:t>
            </a:r>
          </a:p>
          <a:p>
            <a:pPr marL="990600" lvl="1" indent="-533400" algn="l" rtl="0" eaLnBrk="1" hangingPunct="1"/>
            <a:r>
              <a:rPr lang="en-US"/>
              <a:t>Longitudinal grooving and ridging</a:t>
            </a:r>
          </a:p>
          <a:p>
            <a:pPr marL="990600" lvl="1" indent="-533400" algn="l" rtl="0" eaLnBrk="1" hangingPunct="1"/>
            <a:r>
              <a:rPr lang="en-US"/>
              <a:t>Pterygium</a:t>
            </a:r>
          </a:p>
        </p:txBody>
      </p:sp>
    </p:spTree>
  </p:cSld>
  <p:clrMapOvr>
    <a:masterClrMapping/>
  </p:clrMapOvr>
  <p:transition spd="slow">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4800" y="304800"/>
            <a:ext cx="8534400" cy="5867400"/>
          </a:xfrm>
          <a:prstGeom prst="rect">
            <a:avLst/>
          </a:prstGeom>
          <a:noFill/>
          <a:ln w="9525">
            <a:noFill/>
            <a:miter lim="800000"/>
            <a:headEnd/>
            <a:tailEnd/>
          </a:ln>
        </p:spPr>
      </p:pic>
      <p:sp>
        <p:nvSpPr>
          <p:cNvPr id="18435" name="Rectangle 3"/>
          <p:cNvSpPr>
            <a:spLocks noChangeArrowheads="1"/>
          </p:cNvSpPr>
          <p:nvPr/>
        </p:nvSpPr>
        <p:spPr bwMode="auto">
          <a:xfrm>
            <a:off x="304800" y="6172200"/>
            <a:ext cx="2990850" cy="366713"/>
          </a:xfrm>
          <a:prstGeom prst="rect">
            <a:avLst/>
          </a:prstGeom>
          <a:noFill/>
          <a:ln w="9525">
            <a:noFill/>
            <a:miter lim="800000"/>
            <a:headEnd/>
            <a:tailEnd/>
          </a:ln>
        </p:spPr>
        <p:txBody>
          <a:bodyPr wrap="none">
            <a:spAutoFit/>
          </a:bodyPr>
          <a:lstStyle/>
          <a:p>
            <a:r>
              <a:rPr lang="en-US" b="1" dirty="0"/>
              <a:t>Lichen </a:t>
            </a:r>
            <a:r>
              <a:rPr lang="en-US" b="1" dirty="0" err="1"/>
              <a:t>planus</a:t>
            </a:r>
            <a:r>
              <a:rPr lang="en-US" b="1" dirty="0"/>
              <a:t> of the nails</a:t>
            </a:r>
          </a:p>
        </p:txBody>
      </p:sp>
    </p:spTree>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304800" y="304800"/>
            <a:ext cx="8534400" cy="6248400"/>
          </a:xfrm>
          <a:prstGeom prst="rect">
            <a:avLst/>
          </a:prstGeom>
          <a:noFill/>
          <a:ln w="9525">
            <a:noFill/>
            <a:miter lim="800000"/>
            <a:headEnd/>
            <a:tailEnd/>
          </a:ln>
        </p:spPr>
      </p:pic>
    </p:spTree>
  </p:cSld>
  <p:clrMapOvr>
    <a:masterClrMapping/>
  </p:clrMapOvr>
  <p:transition spd="slow">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33400" y="762000"/>
            <a:ext cx="3140075" cy="366712"/>
          </a:xfrm>
          <a:prstGeom prst="rect">
            <a:avLst/>
          </a:prstGeom>
          <a:noFill/>
          <a:ln w="9525">
            <a:noFill/>
            <a:miter lim="800000"/>
            <a:headEnd/>
            <a:tailEnd/>
          </a:ln>
        </p:spPr>
        <p:txBody>
          <a:bodyPr>
            <a:spAutoFit/>
          </a:bodyPr>
          <a:lstStyle/>
          <a:p>
            <a:pPr algn="l"/>
            <a:r>
              <a:rPr lang="en-US" b="1" dirty="0"/>
              <a:t>Lichen </a:t>
            </a:r>
            <a:r>
              <a:rPr lang="en-US" b="1" dirty="0" err="1"/>
              <a:t>planus</a:t>
            </a:r>
            <a:r>
              <a:rPr lang="en-US" b="1" dirty="0"/>
              <a:t> of the nail</a:t>
            </a:r>
          </a:p>
        </p:txBody>
      </p:sp>
      <p:pic>
        <p:nvPicPr>
          <p:cNvPr id="19460" name="Picture 4" descr="D:\Dermatology Textbooks and Atlases\Dermatology Atlas by Dr.Salam Al-Temimi\Lichen planus\Lichen planus-01-nail changes-pterygium.jpg"/>
          <p:cNvPicPr>
            <a:picLocks noChangeAspect="1" noChangeArrowheads="1"/>
          </p:cNvPicPr>
          <p:nvPr/>
        </p:nvPicPr>
        <p:blipFill>
          <a:blip r:embed="rId2"/>
          <a:srcRect/>
          <a:stretch>
            <a:fillRect/>
          </a:stretch>
        </p:blipFill>
        <p:spPr bwMode="auto">
          <a:xfrm>
            <a:off x="3962400" y="304800"/>
            <a:ext cx="4848225" cy="6248400"/>
          </a:xfrm>
          <a:prstGeom prst="rect">
            <a:avLst/>
          </a:prstGeom>
          <a:noFill/>
        </p:spPr>
      </p:pic>
    </p:spTree>
  </p:cSld>
  <p:clrMapOvr>
    <a:masterClrMapping/>
  </p:clrMapOvr>
  <p:transition spd="slow">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04800" y="304800"/>
            <a:ext cx="8534400" cy="5791200"/>
          </a:xfrm>
          <a:prstGeom prst="rect">
            <a:avLst/>
          </a:prstGeom>
          <a:noFill/>
          <a:ln w="9525">
            <a:noFill/>
            <a:miter lim="800000"/>
            <a:headEnd/>
            <a:tailEnd/>
          </a:ln>
        </p:spPr>
      </p:pic>
      <p:sp>
        <p:nvSpPr>
          <p:cNvPr id="20483" name="Text Box 3"/>
          <p:cNvSpPr txBox="1">
            <a:spLocks noChangeArrowheads="1"/>
          </p:cNvSpPr>
          <p:nvPr/>
        </p:nvSpPr>
        <p:spPr bwMode="auto">
          <a:xfrm>
            <a:off x="304800" y="6096000"/>
            <a:ext cx="3902075" cy="366712"/>
          </a:xfrm>
          <a:prstGeom prst="rect">
            <a:avLst/>
          </a:prstGeom>
          <a:noFill/>
          <a:ln w="9525">
            <a:noFill/>
            <a:miter lim="800000"/>
            <a:headEnd/>
            <a:tailEnd/>
          </a:ln>
        </p:spPr>
        <p:txBody>
          <a:bodyPr>
            <a:spAutoFit/>
          </a:bodyPr>
          <a:lstStyle/>
          <a:p>
            <a:pPr algn="l" rtl="0"/>
            <a:r>
              <a:rPr lang="en-US" b="1" dirty="0"/>
              <a:t>Alopecia areata-nails</a:t>
            </a:r>
          </a:p>
        </p:txBody>
      </p:sp>
    </p:spTree>
  </p:cSld>
  <p:clrMapOvr>
    <a:masterClrMapping/>
  </p:clrMapOvr>
  <p:transition spd="slow">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533400"/>
            <a:ext cx="8229600" cy="5897563"/>
          </a:xfrm>
        </p:spPr>
        <p:txBody>
          <a:bodyPr/>
          <a:lstStyle/>
          <a:p>
            <a:pPr marL="609600" indent="-609600" algn="l" rtl="0" eaLnBrk="1" hangingPunct="1">
              <a:lnSpc>
                <a:spcPct val="90000"/>
              </a:lnSpc>
              <a:buFontTx/>
              <a:buAutoNum type="arabicPeriod" startAt="3"/>
            </a:pPr>
            <a:r>
              <a:rPr lang="en-US" dirty="0"/>
              <a:t>Alopecia areata</a:t>
            </a:r>
          </a:p>
          <a:p>
            <a:pPr marL="990600" lvl="1" indent="-533400" algn="l" rtl="0" eaLnBrk="1" hangingPunct="1">
              <a:lnSpc>
                <a:spcPct val="90000"/>
              </a:lnSpc>
            </a:pPr>
            <a:r>
              <a:rPr lang="en-US" dirty="0"/>
              <a:t>Pitting</a:t>
            </a:r>
          </a:p>
          <a:p>
            <a:pPr marL="990600" lvl="1" indent="-533400" algn="l" rtl="0" eaLnBrk="1" hangingPunct="1">
              <a:lnSpc>
                <a:spcPct val="90000"/>
              </a:lnSpc>
            </a:pPr>
            <a:endParaRPr lang="en-US" dirty="0"/>
          </a:p>
          <a:p>
            <a:pPr marL="609600" indent="-609600" algn="l" rtl="0" eaLnBrk="1" hangingPunct="1">
              <a:lnSpc>
                <a:spcPct val="90000"/>
              </a:lnSpc>
              <a:buFontTx/>
              <a:buAutoNum type="arabicPeriod" startAt="4"/>
            </a:pPr>
            <a:r>
              <a:rPr lang="en-US" dirty="0"/>
              <a:t>Norwegian scabies</a:t>
            </a:r>
          </a:p>
          <a:p>
            <a:pPr marL="990600" lvl="1" indent="-533400" algn="l" rtl="0" eaLnBrk="1" hangingPunct="1">
              <a:lnSpc>
                <a:spcPct val="90000"/>
              </a:lnSpc>
            </a:pPr>
            <a:r>
              <a:rPr lang="en-US" dirty="0"/>
              <a:t>Nail plate dystrophy</a:t>
            </a:r>
          </a:p>
          <a:p>
            <a:pPr marL="990600" lvl="1" indent="-533400" algn="l" rtl="0" eaLnBrk="1" hangingPunct="1">
              <a:lnSpc>
                <a:spcPct val="90000"/>
              </a:lnSpc>
            </a:pPr>
            <a:endParaRPr lang="en-US" dirty="0"/>
          </a:p>
          <a:p>
            <a:pPr marL="609600" indent="-609600" algn="l" rtl="0" eaLnBrk="1" hangingPunct="1">
              <a:lnSpc>
                <a:spcPct val="90000"/>
              </a:lnSpc>
              <a:buFontTx/>
              <a:buAutoNum type="arabicPeriod" startAt="5"/>
            </a:pPr>
            <a:r>
              <a:rPr lang="en-US" dirty="0"/>
              <a:t>Eczema and dermatitis</a:t>
            </a:r>
          </a:p>
          <a:p>
            <a:pPr marL="990600" lvl="1" indent="-533400" algn="l" rtl="0" eaLnBrk="1" hangingPunct="1">
              <a:lnSpc>
                <a:spcPct val="90000"/>
              </a:lnSpc>
            </a:pPr>
            <a:r>
              <a:rPr lang="en-US" dirty="0"/>
              <a:t>Ridging, thickening and discoloration</a:t>
            </a:r>
          </a:p>
          <a:p>
            <a:pPr marL="990600" lvl="1" indent="-533400" algn="l" rtl="0" eaLnBrk="1" hangingPunct="1">
              <a:lnSpc>
                <a:spcPct val="90000"/>
              </a:lnSpc>
            </a:pPr>
            <a:endParaRPr lang="en-US" dirty="0"/>
          </a:p>
          <a:p>
            <a:pPr marL="609600" indent="-609600" algn="l" rtl="0" eaLnBrk="1" hangingPunct="1">
              <a:lnSpc>
                <a:spcPct val="90000"/>
              </a:lnSpc>
              <a:buFontTx/>
              <a:buAutoNum type="arabicPeriod" startAt="6"/>
            </a:pPr>
            <a:r>
              <a:rPr lang="en-US" dirty="0"/>
              <a:t>Paronychia</a:t>
            </a:r>
          </a:p>
          <a:p>
            <a:pPr marL="990600" lvl="1" indent="-533400" algn="l" rtl="0" eaLnBrk="1" hangingPunct="1">
              <a:lnSpc>
                <a:spcPct val="90000"/>
              </a:lnSpc>
            </a:pPr>
            <a:r>
              <a:rPr lang="en-US" dirty="0"/>
              <a:t>Ridging, thickening and discoloration</a:t>
            </a:r>
          </a:p>
        </p:txBody>
      </p:sp>
      <p:sp>
        <p:nvSpPr>
          <p:cNvPr id="3" name="Rectangle 2"/>
          <p:cNvSpPr>
            <a:spLocks noGrp="1" noChangeArrowheads="1"/>
          </p:cNvSpPr>
          <p:nvPr>
            <p:ph type="title"/>
          </p:nvPr>
        </p:nvSpPr>
        <p:spPr>
          <a:xfrm>
            <a:off x="502920" y="4983480"/>
            <a:ext cx="8183880" cy="1051560"/>
          </a:xfrm>
        </p:spPr>
        <p:txBody>
          <a:bodyPr>
            <a:normAutofit fontScale="90000"/>
          </a:bodyPr>
          <a:lstStyle/>
          <a:p>
            <a:pPr rtl="0" eaLnBrk="1" hangingPunct="1"/>
            <a:r>
              <a:rPr lang="en-US" sz="4000" dirty="0" err="1"/>
              <a:t>Dermatosis</a:t>
            </a:r>
            <a:r>
              <a:rPr lang="en-US" sz="4000" dirty="0"/>
              <a:t> associated with nail involvement</a:t>
            </a:r>
          </a:p>
        </p:txBody>
      </p:sp>
    </p:spTree>
  </p:cSld>
  <p:clrMapOvr>
    <a:masterClrMapping/>
  </p:clrMapOvr>
  <p:transition spd="slow">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183880" cy="1051560"/>
          </a:xfrm>
        </p:spPr>
        <p:txBody>
          <a:bodyPr/>
          <a:lstStyle/>
          <a:p>
            <a:pPr rtl="0"/>
            <a:r>
              <a:rPr lang="en-US" dirty="0" err="1">
                <a:solidFill>
                  <a:srgbClr val="7030A0"/>
                </a:solidFill>
                <a:latin typeface="+mj-lt"/>
                <a:ea typeface="+mj-ea"/>
                <a:cs typeface="+mj-cs"/>
              </a:rPr>
              <a:t>Onycholysis</a:t>
            </a:r>
            <a:endParaRPr lang="en-US" dirty="0">
              <a:solidFill>
                <a:srgbClr val="7030A0"/>
              </a:solidFill>
            </a:endParaRPr>
          </a:p>
        </p:txBody>
      </p:sp>
      <p:sp>
        <p:nvSpPr>
          <p:cNvPr id="3" name="Content Placeholder 2"/>
          <p:cNvSpPr>
            <a:spLocks noGrp="1"/>
          </p:cNvSpPr>
          <p:nvPr>
            <p:ph idx="1"/>
          </p:nvPr>
        </p:nvSpPr>
        <p:spPr/>
        <p:txBody>
          <a:bodyPr/>
          <a:lstStyle/>
          <a:p>
            <a:pPr algn="l" rtl="0"/>
            <a:r>
              <a:rPr lang="en-US" dirty="0">
                <a:solidFill>
                  <a:schemeClr val="tx1"/>
                </a:solidFill>
                <a:latin typeface="+mn-lt"/>
                <a:ea typeface="+mn-ea"/>
                <a:cs typeface="+mn-cs"/>
              </a:rPr>
              <a:t>It is the separation of the nail plate from the nail bed at distal and lateral margins. </a:t>
            </a:r>
            <a:endParaRPr lang="en-US" dirty="0"/>
          </a:p>
        </p:txBody>
      </p:sp>
    </p:spTree>
  </p:cSld>
  <p:clrMapOvr>
    <a:masterClrMapping/>
  </p:clrMapOvr>
  <p:transition spd="slow">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304800" y="304800"/>
            <a:ext cx="8534400" cy="5791200"/>
          </a:xfrm>
          <a:prstGeom prst="rect">
            <a:avLst/>
          </a:prstGeom>
          <a:noFill/>
          <a:ln w="9525">
            <a:noFill/>
            <a:miter lim="800000"/>
            <a:headEnd/>
            <a:tailEnd/>
          </a:ln>
        </p:spPr>
      </p:pic>
      <p:sp>
        <p:nvSpPr>
          <p:cNvPr id="22531" name="Text Box 3"/>
          <p:cNvSpPr txBox="1">
            <a:spLocks noChangeArrowheads="1"/>
          </p:cNvSpPr>
          <p:nvPr/>
        </p:nvSpPr>
        <p:spPr bwMode="auto">
          <a:xfrm>
            <a:off x="304800" y="6096000"/>
            <a:ext cx="4283075" cy="366712"/>
          </a:xfrm>
          <a:prstGeom prst="rect">
            <a:avLst/>
          </a:prstGeom>
          <a:noFill/>
          <a:ln w="9525">
            <a:noFill/>
            <a:miter lim="800000"/>
            <a:headEnd/>
            <a:tailEnd/>
          </a:ln>
        </p:spPr>
        <p:txBody>
          <a:bodyPr>
            <a:spAutoFit/>
          </a:bodyPr>
          <a:lstStyle/>
          <a:p>
            <a:pPr algn="l" rtl="0"/>
            <a:r>
              <a:rPr lang="en-US" b="1" dirty="0" err="1"/>
              <a:t>Onycholysis</a:t>
            </a:r>
            <a:r>
              <a:rPr lang="en-US" b="1" dirty="0"/>
              <a:t> (from psoriasis)</a:t>
            </a:r>
          </a:p>
        </p:txBody>
      </p:sp>
    </p:spTree>
  </p:cSld>
  <p:clrMapOvr>
    <a:masterClrMapping/>
  </p:clrMapOvr>
  <p:transition spd="slow">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800600"/>
            <a:ext cx="8183880" cy="1051560"/>
          </a:xfrm>
        </p:spPr>
        <p:txBody>
          <a:bodyPr/>
          <a:lstStyle/>
          <a:p>
            <a:pPr rtl="0" eaLnBrk="1" hangingPunct="1"/>
            <a:r>
              <a:rPr lang="en-US" dirty="0"/>
              <a:t>Etiology of </a:t>
            </a:r>
            <a:r>
              <a:rPr lang="en-US" dirty="0" err="1"/>
              <a:t>onycholysis</a:t>
            </a:r>
            <a:endParaRPr lang="en-US" dirty="0"/>
          </a:p>
        </p:txBody>
      </p:sp>
      <p:sp>
        <p:nvSpPr>
          <p:cNvPr id="23555" name="Rectangle 3"/>
          <p:cNvSpPr>
            <a:spLocks noGrp="1" noChangeArrowheads="1"/>
          </p:cNvSpPr>
          <p:nvPr>
            <p:ph idx="1"/>
          </p:nvPr>
        </p:nvSpPr>
        <p:spPr/>
        <p:txBody>
          <a:bodyPr/>
          <a:lstStyle/>
          <a:p>
            <a:pPr marL="609600" indent="-609600" algn="l" rtl="0" eaLnBrk="1" hangingPunct="1"/>
            <a:r>
              <a:rPr lang="en-US" dirty="0"/>
              <a:t>Idiopathic</a:t>
            </a:r>
          </a:p>
          <a:p>
            <a:pPr marL="609600" indent="-609600" algn="l" rtl="0" eaLnBrk="1" hangingPunct="1"/>
            <a:r>
              <a:rPr lang="en-US" dirty="0"/>
              <a:t>Secondary</a:t>
            </a:r>
          </a:p>
          <a:p>
            <a:pPr marL="990600" lvl="1" indent="-533400" algn="l" rtl="0" eaLnBrk="1" hangingPunct="1">
              <a:buFontTx/>
              <a:buAutoNum type="arabicPeriod"/>
            </a:pPr>
            <a:r>
              <a:rPr lang="en-US" dirty="0" err="1"/>
              <a:t>Dermatosis</a:t>
            </a:r>
            <a:r>
              <a:rPr lang="en-US" dirty="0"/>
              <a:t>: psoriasis, fungal infections.</a:t>
            </a:r>
          </a:p>
          <a:p>
            <a:pPr marL="990600" lvl="1" indent="-533400" algn="l" rtl="0" eaLnBrk="1" hangingPunct="1">
              <a:buFontTx/>
              <a:buAutoNum type="arabicPeriod"/>
            </a:pPr>
            <a:r>
              <a:rPr lang="en-US" dirty="0"/>
              <a:t>General medical conditions: like hyperthyroidism, </a:t>
            </a:r>
            <a:r>
              <a:rPr lang="en-US" dirty="0" err="1"/>
              <a:t>Raynaud’s</a:t>
            </a:r>
            <a:r>
              <a:rPr lang="en-US" dirty="0"/>
              <a:t> phenomenon.</a:t>
            </a:r>
          </a:p>
          <a:p>
            <a:pPr marL="990600" lvl="1" indent="-533400" algn="l" rtl="0" eaLnBrk="1" hangingPunct="1">
              <a:buFontTx/>
              <a:buAutoNum type="arabicPeriod"/>
            </a:pPr>
            <a:r>
              <a:rPr lang="en-US" dirty="0"/>
              <a:t>Trauma: like typing, long nails.</a:t>
            </a:r>
          </a:p>
          <a:p>
            <a:pPr marL="990600" lvl="1" indent="-533400" algn="l" rtl="0" eaLnBrk="1" hangingPunct="1">
              <a:buFontTx/>
              <a:buAutoNum type="arabicPeriod"/>
            </a:pPr>
            <a:r>
              <a:rPr lang="en-US" dirty="0"/>
              <a:t>Drugs: photo-</a:t>
            </a:r>
            <a:r>
              <a:rPr lang="en-US" dirty="0" err="1"/>
              <a:t>onycholysis</a:t>
            </a:r>
            <a:r>
              <a:rPr lang="en-US" dirty="0"/>
              <a:t> occurs with tetracycline or </a:t>
            </a:r>
            <a:r>
              <a:rPr lang="en-US" dirty="0" err="1"/>
              <a:t>psoralin</a:t>
            </a:r>
            <a:r>
              <a:rPr lang="en-US" dirty="0"/>
              <a:t>.</a:t>
            </a:r>
          </a:p>
        </p:txBody>
      </p:sp>
    </p:spTree>
  </p:cSld>
  <p:clrMapOvr>
    <a:masterClrMapping/>
  </p:clrMapOvr>
  <p:transition spd="slow">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944562"/>
          </a:xfrm>
        </p:spPr>
        <p:txBody>
          <a:bodyPr/>
          <a:lstStyle/>
          <a:p>
            <a:pPr rtl="0"/>
            <a:r>
              <a:rPr lang="en-US" b="1" dirty="0">
                <a:solidFill>
                  <a:srgbClr val="7030A0"/>
                </a:solidFill>
                <a:latin typeface="+mj-lt"/>
                <a:ea typeface="+mj-ea"/>
                <a:cs typeface="+mj-cs"/>
              </a:rPr>
              <a:t>Nail pitting</a:t>
            </a:r>
            <a:endParaRPr lang="en-US" dirty="0">
              <a:solidFill>
                <a:srgbClr val="7030A0"/>
              </a:solidFill>
            </a:endParaRPr>
          </a:p>
        </p:txBody>
      </p:sp>
      <p:sp>
        <p:nvSpPr>
          <p:cNvPr id="3" name="Content Placeholder 2"/>
          <p:cNvSpPr>
            <a:spLocks noGrp="1"/>
          </p:cNvSpPr>
          <p:nvPr>
            <p:ph idx="1"/>
          </p:nvPr>
        </p:nvSpPr>
        <p:spPr>
          <a:xfrm>
            <a:off x="457200" y="533400"/>
            <a:ext cx="8183880" cy="2127504"/>
          </a:xfrm>
        </p:spPr>
        <p:txBody>
          <a:bodyPr/>
          <a:lstStyle/>
          <a:p>
            <a:pPr algn="l" rtl="0"/>
            <a:r>
              <a:rPr lang="en-US" dirty="0">
                <a:solidFill>
                  <a:schemeClr val="tx1"/>
                </a:solidFill>
                <a:latin typeface="+mn-lt"/>
                <a:ea typeface="+mn-ea"/>
                <a:cs typeface="+mn-cs"/>
              </a:rPr>
              <a:t>It is a tiny, punched out or ices pick depressions of the nail plate. Common causes are psoriasis, alopecia areata, and sometimes a normal variant.</a:t>
            </a:r>
            <a:endParaRPr lang="en-US" dirty="0"/>
          </a:p>
        </p:txBody>
      </p:sp>
    </p:spTree>
  </p:cSld>
  <p:clrMapOvr>
    <a:masterClrMapping/>
  </p:clrMapOvr>
  <p:transition spd="slow">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868362"/>
          </a:xfrm>
        </p:spPr>
        <p:txBody>
          <a:bodyPr/>
          <a:lstStyle/>
          <a:p>
            <a:pPr rtl="0"/>
            <a:r>
              <a:rPr lang="en-US" b="1" dirty="0" err="1">
                <a:solidFill>
                  <a:srgbClr val="7030A0"/>
                </a:solidFill>
                <a:latin typeface="+mj-lt"/>
                <a:ea typeface="+mj-ea"/>
                <a:cs typeface="+mj-cs"/>
              </a:rPr>
              <a:t>Koilonychia</a:t>
            </a:r>
            <a:endParaRPr lang="en-US" dirty="0">
              <a:solidFill>
                <a:srgbClr val="7030A0"/>
              </a:solidFill>
            </a:endParaRPr>
          </a:p>
        </p:txBody>
      </p:sp>
      <p:sp>
        <p:nvSpPr>
          <p:cNvPr id="3" name="Content Placeholder 2"/>
          <p:cNvSpPr>
            <a:spLocks noGrp="1"/>
          </p:cNvSpPr>
          <p:nvPr>
            <p:ph idx="1"/>
          </p:nvPr>
        </p:nvSpPr>
        <p:spPr>
          <a:xfrm>
            <a:off x="381000" y="609600"/>
            <a:ext cx="8229600" cy="5181600"/>
          </a:xfrm>
        </p:spPr>
        <p:txBody>
          <a:bodyPr/>
          <a:lstStyle/>
          <a:p>
            <a:pPr algn="l" rtl="0"/>
            <a:r>
              <a:rPr lang="en-US" dirty="0">
                <a:solidFill>
                  <a:schemeClr val="tx1"/>
                </a:solidFill>
                <a:latin typeface="+mn-lt"/>
                <a:ea typeface="+mn-ea"/>
                <a:cs typeface="+mn-cs"/>
              </a:rPr>
              <a:t>The nail is flat or concave has spoon-shape. It is often thin and brittle. The condition associated with hypochromic iron deficiency anemia.</a:t>
            </a:r>
            <a:endParaRPr lang="en-US" dirty="0"/>
          </a:p>
        </p:txBody>
      </p:sp>
    </p:spTree>
  </p:cSld>
  <p:clrMapOvr>
    <a:masterClrMapping/>
  </p:clrMapOvr>
  <p:transition spd="slow">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4800" y="304800"/>
            <a:ext cx="8534400" cy="5867400"/>
          </a:xfrm>
          <a:prstGeom prst="rect">
            <a:avLst/>
          </a:prstGeom>
          <a:noFill/>
          <a:ln w="9525">
            <a:noFill/>
            <a:miter lim="800000"/>
            <a:headEnd/>
            <a:tailEnd/>
          </a:ln>
        </p:spPr>
      </p:pic>
      <p:sp>
        <p:nvSpPr>
          <p:cNvPr id="24579" name="Text Box 3"/>
          <p:cNvSpPr txBox="1">
            <a:spLocks noChangeArrowheads="1"/>
          </p:cNvSpPr>
          <p:nvPr/>
        </p:nvSpPr>
        <p:spPr bwMode="auto">
          <a:xfrm>
            <a:off x="381000" y="6172200"/>
            <a:ext cx="2530475" cy="366712"/>
          </a:xfrm>
          <a:prstGeom prst="rect">
            <a:avLst/>
          </a:prstGeom>
          <a:noFill/>
          <a:ln w="9525">
            <a:noFill/>
            <a:miter lim="800000"/>
            <a:headEnd/>
            <a:tailEnd/>
          </a:ln>
        </p:spPr>
        <p:txBody>
          <a:bodyPr>
            <a:spAutoFit/>
          </a:bodyPr>
          <a:lstStyle/>
          <a:p>
            <a:pPr algn="l" rtl="0"/>
            <a:r>
              <a:rPr lang="en-US" b="1" dirty="0" err="1"/>
              <a:t>Koilonychia</a:t>
            </a:r>
            <a:endParaRPr lang="en-US" b="1" dirty="0"/>
          </a:p>
        </p:txBody>
      </p:sp>
    </p:spTree>
  </p:cSld>
  <p:clrMapOvr>
    <a:masterClrMapping/>
  </p:clrMapOvr>
  <p:transition spd="slow">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83880" cy="1051560"/>
          </a:xfrm>
        </p:spPr>
        <p:txBody>
          <a:bodyPr/>
          <a:lstStyle/>
          <a:p>
            <a:pPr rtl="0"/>
            <a:r>
              <a:rPr lang="en-US" b="1" dirty="0">
                <a:solidFill>
                  <a:srgbClr val="7030A0"/>
                </a:solidFill>
                <a:latin typeface="+mj-lt"/>
                <a:ea typeface="+mj-ea"/>
                <a:cs typeface="+mj-cs"/>
              </a:rPr>
              <a:t>Finger clubbing</a:t>
            </a:r>
            <a:endParaRPr lang="en-US" dirty="0">
              <a:solidFill>
                <a:srgbClr val="7030A0"/>
              </a:solidFill>
            </a:endParaRPr>
          </a:p>
        </p:txBody>
      </p:sp>
      <p:sp>
        <p:nvSpPr>
          <p:cNvPr id="3" name="Content Placeholder 2"/>
          <p:cNvSpPr>
            <a:spLocks noGrp="1"/>
          </p:cNvSpPr>
          <p:nvPr>
            <p:ph idx="1"/>
          </p:nvPr>
        </p:nvSpPr>
        <p:spPr>
          <a:xfrm>
            <a:off x="304800" y="762000"/>
            <a:ext cx="8610600" cy="2743200"/>
          </a:xfrm>
        </p:spPr>
        <p:txBody>
          <a:bodyPr/>
          <a:lstStyle/>
          <a:p>
            <a:pPr algn="l" rtl="0"/>
            <a:r>
              <a:rPr lang="en-US" dirty="0">
                <a:solidFill>
                  <a:schemeClr val="tx1"/>
                </a:solidFill>
                <a:latin typeface="+mn-lt"/>
                <a:ea typeface="+mn-ea"/>
                <a:cs typeface="+mn-cs"/>
              </a:rPr>
              <a:t>It is increase in the size and curvature of nail plate with loss of the angle between the nail plate and the posterior nail fold. It is associated with many diseases e.g. carcinoma of the bronchus, heart diseases.</a:t>
            </a:r>
            <a:endParaRPr lang="en-US" dirty="0"/>
          </a:p>
        </p:txBody>
      </p:sp>
    </p:spTree>
  </p:cSld>
  <p:clrMapOvr>
    <a:masterClrMapping/>
  </p:clrMapOvr>
  <p:transition spd="slow">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8800"/>
            <a:ext cx="8229600" cy="792162"/>
          </a:xfrm>
        </p:spPr>
        <p:txBody>
          <a:bodyPr/>
          <a:lstStyle/>
          <a:p>
            <a:pPr rtl="0"/>
            <a:r>
              <a:rPr lang="en-US" b="1" dirty="0">
                <a:solidFill>
                  <a:srgbClr val="7030A0"/>
                </a:solidFill>
                <a:latin typeface="+mj-lt"/>
                <a:ea typeface="+mj-ea"/>
                <a:cs typeface="+mj-cs"/>
              </a:rPr>
              <a:t>Chronic paronychia</a:t>
            </a:r>
            <a:endParaRPr lang="en-US" dirty="0">
              <a:solidFill>
                <a:srgbClr val="7030A0"/>
              </a:solidFill>
            </a:endParaRPr>
          </a:p>
        </p:txBody>
      </p:sp>
      <p:sp>
        <p:nvSpPr>
          <p:cNvPr id="3" name="Content Placeholder 2"/>
          <p:cNvSpPr>
            <a:spLocks noGrp="1"/>
          </p:cNvSpPr>
          <p:nvPr>
            <p:ph idx="1"/>
          </p:nvPr>
        </p:nvSpPr>
        <p:spPr>
          <a:xfrm>
            <a:off x="0" y="304800"/>
            <a:ext cx="9144000" cy="5562600"/>
          </a:xfrm>
        </p:spPr>
        <p:txBody>
          <a:bodyPr/>
          <a:lstStyle/>
          <a:p>
            <a:pPr algn="l" rtl="0"/>
            <a:r>
              <a:rPr lang="en-US" dirty="0">
                <a:solidFill>
                  <a:schemeClr val="tx1"/>
                </a:solidFill>
                <a:latin typeface="+mn-lt"/>
                <a:ea typeface="+mn-ea"/>
                <a:cs typeface="+mn-cs"/>
              </a:rPr>
              <a:t>Is infection of the nail fold and matrix by candida albicans. There is glazed and red swelling of the nail fold with loss of the cuticle. There is mild to moderate pain. Occasional bead of pus comes out from under the nail fold. Ridging and furrowing of nail plate may occur due to damage of the matrix. Dark brown pigmentation of nail plate occurs in direct invasion by monilia. The disease is occupational of housewives due to wetness, which lead to maceration of the cuticle then the entrance of the microorganism.</a:t>
            </a:r>
            <a:endParaRPr lang="en-US" dirty="0"/>
          </a:p>
        </p:txBody>
      </p:sp>
    </p:spTree>
  </p:cSld>
  <p:clrMapOvr>
    <a:masterClrMapping/>
  </p:clrMapOvr>
  <p:transition spd="slow">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srcRect/>
          <a:stretch>
            <a:fillRect/>
          </a:stretch>
        </p:blipFill>
        <p:spPr bwMode="auto">
          <a:xfrm>
            <a:off x="304800" y="304800"/>
            <a:ext cx="8534400" cy="5867400"/>
          </a:xfrm>
          <a:prstGeom prst="rect">
            <a:avLst/>
          </a:prstGeom>
          <a:noFill/>
          <a:ln w="9525">
            <a:noFill/>
            <a:miter lim="800000"/>
            <a:headEnd/>
            <a:tailEnd/>
          </a:ln>
        </p:spPr>
      </p:pic>
      <p:sp>
        <p:nvSpPr>
          <p:cNvPr id="25603" name="Text Box 4"/>
          <p:cNvSpPr txBox="1">
            <a:spLocks noChangeArrowheads="1"/>
          </p:cNvSpPr>
          <p:nvPr/>
        </p:nvSpPr>
        <p:spPr bwMode="auto">
          <a:xfrm>
            <a:off x="381000" y="6172200"/>
            <a:ext cx="3368675" cy="366712"/>
          </a:xfrm>
          <a:prstGeom prst="rect">
            <a:avLst/>
          </a:prstGeom>
          <a:noFill/>
          <a:ln w="9525">
            <a:noFill/>
            <a:miter lim="800000"/>
            <a:headEnd/>
            <a:tailEnd/>
          </a:ln>
        </p:spPr>
        <p:txBody>
          <a:bodyPr>
            <a:spAutoFit/>
          </a:bodyPr>
          <a:lstStyle/>
          <a:p>
            <a:pPr algn="l" rtl="0"/>
            <a:r>
              <a:rPr lang="en-US" b="1" dirty="0"/>
              <a:t>Finger clubbing</a:t>
            </a:r>
          </a:p>
        </p:txBody>
      </p:sp>
    </p:spTree>
  </p:cSld>
  <p:clrMapOvr>
    <a:masterClrMapping/>
  </p:clrMapOvr>
  <p:transition spd="slow">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83880" cy="1051560"/>
          </a:xfrm>
        </p:spPr>
        <p:txBody>
          <a:bodyPr/>
          <a:lstStyle/>
          <a:p>
            <a:pPr rtl="0"/>
            <a:r>
              <a:rPr lang="en-US" b="1" dirty="0">
                <a:solidFill>
                  <a:srgbClr val="7030A0"/>
                </a:solidFill>
                <a:latin typeface="+mj-lt"/>
                <a:ea typeface="+mj-ea"/>
                <a:cs typeface="+mj-cs"/>
              </a:rPr>
              <a:t>Ingrown toenail</a:t>
            </a:r>
            <a:endParaRPr lang="en-US" dirty="0">
              <a:solidFill>
                <a:srgbClr val="7030A0"/>
              </a:solidFill>
            </a:endParaRPr>
          </a:p>
        </p:txBody>
      </p:sp>
      <p:sp>
        <p:nvSpPr>
          <p:cNvPr id="3" name="Content Placeholder 2"/>
          <p:cNvSpPr>
            <a:spLocks noGrp="1"/>
          </p:cNvSpPr>
          <p:nvPr>
            <p:ph idx="1"/>
          </p:nvPr>
        </p:nvSpPr>
        <p:spPr/>
        <p:txBody>
          <a:bodyPr/>
          <a:lstStyle/>
          <a:p>
            <a:pPr algn="l" rtl="0"/>
            <a:r>
              <a:rPr lang="en-US" dirty="0">
                <a:solidFill>
                  <a:schemeClr val="tx1"/>
                </a:solidFill>
                <a:latin typeface="+mn-lt"/>
                <a:ea typeface="+mn-ea"/>
                <a:cs typeface="+mn-cs"/>
              </a:rPr>
              <a:t>It is the soft tissue of the side of the nail (lateral nail fold) is penetrated by the edge of the nail plate, resulting in pain, sepsis and later the formation of the granulation tissue. The great toe is often affected. The cause is compression of the toe by ill-fitting footwear and cutting of the toenail in a half-circle instead of straight across.</a:t>
            </a:r>
            <a:endParaRPr lang="en-US" dirty="0"/>
          </a:p>
        </p:txBody>
      </p:sp>
    </p:spTree>
  </p:cSld>
  <p:clrMapOvr>
    <a:masterClrMapping/>
  </p:clrMapOvr>
  <p:transition spd="slow">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04800" y="304800"/>
            <a:ext cx="8534400" cy="5791200"/>
          </a:xfrm>
          <a:prstGeom prst="rect">
            <a:avLst/>
          </a:prstGeom>
          <a:noFill/>
          <a:ln w="9525">
            <a:noFill/>
            <a:miter lim="800000"/>
            <a:headEnd/>
            <a:tailEnd/>
          </a:ln>
        </p:spPr>
      </p:pic>
      <p:sp>
        <p:nvSpPr>
          <p:cNvPr id="26627" name="Text Box 3"/>
          <p:cNvSpPr txBox="1">
            <a:spLocks noChangeArrowheads="1"/>
          </p:cNvSpPr>
          <p:nvPr/>
        </p:nvSpPr>
        <p:spPr bwMode="auto">
          <a:xfrm>
            <a:off x="381000" y="6096000"/>
            <a:ext cx="3886200" cy="366712"/>
          </a:xfrm>
          <a:prstGeom prst="rect">
            <a:avLst/>
          </a:prstGeom>
          <a:noFill/>
          <a:ln w="9525">
            <a:noFill/>
            <a:miter lim="800000"/>
            <a:headEnd/>
            <a:tailEnd/>
          </a:ln>
        </p:spPr>
        <p:txBody>
          <a:bodyPr>
            <a:spAutoFit/>
          </a:bodyPr>
          <a:lstStyle/>
          <a:p>
            <a:pPr algn="l" rtl="0"/>
            <a:r>
              <a:rPr lang="en-US" b="1" dirty="0"/>
              <a:t>Ingrowing toenail</a:t>
            </a:r>
          </a:p>
        </p:txBody>
      </p:sp>
    </p:spTree>
  </p:cSld>
  <p:clrMapOvr>
    <a:masterClrMapping/>
  </p:clrMapOvr>
  <p:transition spd="slow">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4876800"/>
            <a:ext cx="8183880" cy="1051560"/>
          </a:xfrm>
        </p:spPr>
        <p:txBody>
          <a:bodyPr>
            <a:normAutofit/>
          </a:bodyPr>
          <a:lstStyle/>
          <a:p>
            <a:pPr rtl="0" eaLnBrk="1" hangingPunct="1"/>
            <a:r>
              <a:rPr lang="en-US" dirty="0"/>
              <a:t>Treatment of ingrown toenail</a:t>
            </a:r>
          </a:p>
        </p:txBody>
      </p:sp>
      <p:sp>
        <p:nvSpPr>
          <p:cNvPr id="27651" name="Rectangle 3"/>
          <p:cNvSpPr>
            <a:spLocks noGrp="1" noChangeArrowheads="1"/>
          </p:cNvSpPr>
          <p:nvPr>
            <p:ph idx="1"/>
          </p:nvPr>
        </p:nvSpPr>
        <p:spPr/>
        <p:txBody>
          <a:bodyPr/>
          <a:lstStyle/>
          <a:p>
            <a:pPr algn="l" rtl="0" eaLnBrk="1" hangingPunct="1"/>
            <a:r>
              <a:rPr lang="en-US" dirty="0"/>
              <a:t>Wearing wide and pliable shoes.</a:t>
            </a:r>
          </a:p>
          <a:p>
            <a:pPr algn="l" rtl="0" eaLnBrk="1" hangingPunct="1"/>
            <a:r>
              <a:rPr lang="en-US" dirty="0"/>
              <a:t>Antibiotics.</a:t>
            </a:r>
          </a:p>
          <a:p>
            <a:pPr algn="l" rtl="0" eaLnBrk="1" hangingPunct="1"/>
            <a:r>
              <a:rPr lang="en-US" dirty="0"/>
              <a:t>Cauterization of granulation tissues by silver nitrate sticks.</a:t>
            </a:r>
          </a:p>
          <a:p>
            <a:pPr algn="l" rtl="0" eaLnBrk="1" hangingPunct="1"/>
            <a:r>
              <a:rPr lang="en-US" dirty="0"/>
              <a:t>If yet no benefit, avulsion of nail plate or removal part of it in continuing cellulitis. </a:t>
            </a:r>
          </a:p>
        </p:txBody>
      </p:sp>
    </p:spTree>
  </p:cSld>
  <p:clrMapOvr>
    <a:masterClrMapping/>
  </p:clrMapOvr>
  <p:transition spd="slow">
    <p:pull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183880" cy="1051560"/>
          </a:xfrm>
        </p:spPr>
        <p:txBody>
          <a:bodyPr/>
          <a:lstStyle/>
          <a:p>
            <a:pPr algn="ctr"/>
            <a:r>
              <a:rPr lang="en-US" dirty="0"/>
              <a:t>Good luck</a:t>
            </a:r>
          </a:p>
        </p:txBody>
      </p:sp>
    </p:spTree>
    <p:extLst>
      <p:ext uri="{BB962C8B-B14F-4D97-AF65-F5344CB8AC3E}">
        <p14:creationId xmlns:p14="http://schemas.microsoft.com/office/powerpoint/2010/main" val="2101544750"/>
      </p:ext>
    </p:extLst>
  </p:cSld>
  <p:clrMapOvr>
    <a:masterClrMapping/>
  </p:clrMapOvr>
  <p:transition spd="slow">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00" y="381000"/>
            <a:ext cx="8534400" cy="6096000"/>
          </a:xfrm>
          <a:prstGeom prst="rect">
            <a:avLst/>
          </a:prstGeom>
          <a:noFill/>
          <a:ln w="9525">
            <a:noFill/>
            <a:miter lim="800000"/>
            <a:headEnd/>
            <a:tailEnd/>
          </a:ln>
        </p:spPr>
      </p:pic>
    </p:spTree>
  </p:cSld>
  <p:clrMapOvr>
    <a:masterClrMapping/>
  </p:clrMapOvr>
  <p:transition spd="slow">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304800"/>
            <a:ext cx="8534400" cy="6248400"/>
          </a:xfrm>
          <a:prstGeom prst="rect">
            <a:avLst/>
          </a:prstGeom>
          <a:noFill/>
          <a:ln w="9525">
            <a:noFill/>
            <a:miter lim="800000"/>
            <a:headEnd/>
            <a:tailEnd/>
          </a:ln>
        </p:spPr>
      </p:pic>
    </p:spTree>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l" rtl="0"/>
            <a:r>
              <a:rPr lang="en-US" dirty="0">
                <a:solidFill>
                  <a:schemeClr val="tx1"/>
                </a:solidFill>
                <a:latin typeface="+mn-lt"/>
                <a:ea typeface="+mn-ea"/>
                <a:cs typeface="+mn-cs"/>
              </a:rPr>
              <a:t>Differential diagnosis: </a:t>
            </a:r>
            <a:r>
              <a:rPr lang="en-US" u="sng" dirty="0">
                <a:solidFill>
                  <a:schemeClr val="tx1"/>
                </a:solidFill>
                <a:latin typeface="+mn-lt"/>
                <a:ea typeface="+mn-ea"/>
                <a:cs typeface="+mn-cs"/>
              </a:rPr>
              <a:t>acute paronychia</a:t>
            </a:r>
            <a:r>
              <a:rPr lang="en-US" dirty="0">
                <a:solidFill>
                  <a:schemeClr val="tx1"/>
                </a:solidFill>
                <a:latin typeface="+mn-lt"/>
                <a:ea typeface="+mn-ea"/>
                <a:cs typeface="+mn-cs"/>
              </a:rPr>
              <a:t> is bacterial infection of the nail fold. There is bright red swelling of the nail fold. The inflammation is more severe, the condition is more painful.</a:t>
            </a:r>
            <a:endParaRPr lang="en-US" dirty="0"/>
          </a:p>
        </p:txBody>
      </p:sp>
    </p:spTree>
  </p:cSld>
  <p:clrMapOvr>
    <a:masterClrMapping/>
  </p:clrMapOvr>
  <p:transition spd="slow">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304800"/>
            <a:ext cx="8534400" cy="5867400"/>
          </a:xfrm>
          <a:prstGeom prst="rect">
            <a:avLst/>
          </a:prstGeom>
          <a:noFill/>
          <a:ln w="9525">
            <a:noFill/>
            <a:miter lim="800000"/>
            <a:headEnd/>
            <a:tailEnd/>
          </a:ln>
        </p:spPr>
      </p:pic>
      <p:sp>
        <p:nvSpPr>
          <p:cNvPr id="6147" name="Text Box 4"/>
          <p:cNvSpPr txBox="1">
            <a:spLocks noChangeArrowheads="1"/>
          </p:cNvSpPr>
          <p:nvPr/>
        </p:nvSpPr>
        <p:spPr bwMode="auto">
          <a:xfrm>
            <a:off x="304800" y="6172200"/>
            <a:ext cx="4038600" cy="366713"/>
          </a:xfrm>
          <a:prstGeom prst="rect">
            <a:avLst/>
          </a:prstGeom>
          <a:noFill/>
          <a:ln w="9525">
            <a:noFill/>
            <a:miter lim="800000"/>
            <a:headEnd/>
            <a:tailEnd/>
          </a:ln>
        </p:spPr>
        <p:txBody>
          <a:bodyPr>
            <a:spAutoFit/>
          </a:bodyPr>
          <a:lstStyle/>
          <a:p>
            <a:pPr algn="l">
              <a:spcBef>
                <a:spcPct val="50000"/>
              </a:spcBef>
            </a:pPr>
            <a:r>
              <a:rPr lang="en-US" b="1" dirty="0"/>
              <a:t>Acute paronychia</a:t>
            </a:r>
          </a:p>
        </p:txBody>
      </p:sp>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lang="en-US" dirty="0"/>
              <a:t>Treatment of Acute paronychia</a:t>
            </a:r>
          </a:p>
        </p:txBody>
      </p:sp>
      <p:sp>
        <p:nvSpPr>
          <p:cNvPr id="7171" name="Rectangle 3"/>
          <p:cNvSpPr>
            <a:spLocks noGrp="1" noChangeArrowheads="1"/>
          </p:cNvSpPr>
          <p:nvPr>
            <p:ph idx="1"/>
          </p:nvPr>
        </p:nvSpPr>
        <p:spPr/>
        <p:txBody>
          <a:bodyPr/>
          <a:lstStyle/>
          <a:p>
            <a:pPr algn="l" rtl="0" eaLnBrk="1" hangingPunct="1"/>
            <a:r>
              <a:rPr lang="en-US" dirty="0"/>
              <a:t>Incision to evacuate the pus.</a:t>
            </a:r>
          </a:p>
          <a:p>
            <a:pPr algn="l" rtl="0" eaLnBrk="1" hangingPunct="1"/>
            <a:r>
              <a:rPr lang="en-US" dirty="0"/>
              <a:t>Oral antistaphylococcal antibiotics e.g. cephalexin 250 mg four times daily for 7 days.</a:t>
            </a:r>
          </a:p>
        </p:txBody>
      </p:sp>
    </p:spTree>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rtl="0" eaLnBrk="1" hangingPunct="1"/>
            <a:r>
              <a:rPr lang="en-US" dirty="0"/>
              <a:t>Treatment of chronic paronychia</a:t>
            </a:r>
          </a:p>
        </p:txBody>
      </p:sp>
      <p:sp>
        <p:nvSpPr>
          <p:cNvPr id="8195" name="Rectangle 3"/>
          <p:cNvSpPr>
            <a:spLocks noGrp="1" noChangeArrowheads="1"/>
          </p:cNvSpPr>
          <p:nvPr>
            <p:ph idx="1"/>
          </p:nvPr>
        </p:nvSpPr>
        <p:spPr/>
        <p:txBody>
          <a:bodyPr/>
          <a:lstStyle/>
          <a:p>
            <a:pPr algn="l" rtl="0" eaLnBrk="1" hangingPunct="1"/>
            <a:r>
              <a:rPr lang="en-US" dirty="0"/>
              <a:t>Maintain dryness.</a:t>
            </a:r>
          </a:p>
          <a:p>
            <a:pPr algn="l" rtl="0" eaLnBrk="1" hangingPunct="1"/>
            <a:r>
              <a:rPr lang="en-US" dirty="0"/>
              <a:t>Topical </a:t>
            </a:r>
            <a:r>
              <a:rPr lang="en-US" dirty="0" err="1"/>
              <a:t>clotrimazol</a:t>
            </a:r>
            <a:r>
              <a:rPr lang="en-US" dirty="0"/>
              <a:t> cream.</a:t>
            </a:r>
          </a:p>
          <a:p>
            <a:pPr algn="l" rtl="0" eaLnBrk="1" hangingPunct="1"/>
            <a:r>
              <a:rPr lang="en-US" dirty="0"/>
              <a:t>Oral choice is </a:t>
            </a:r>
            <a:r>
              <a:rPr lang="en-US" dirty="0" err="1"/>
              <a:t>fluconazole</a:t>
            </a:r>
            <a:r>
              <a:rPr lang="en-US" dirty="0"/>
              <a:t> 150 mg per week for 4 weeks.</a:t>
            </a:r>
          </a:p>
          <a:p>
            <a:pPr algn="l" rtl="0" eaLnBrk="1" hangingPunct="1"/>
            <a:endParaRPr lang="en-US" dirty="0"/>
          </a:p>
        </p:txBody>
      </p:sp>
    </p:spTree>
  </p:cSld>
  <p:clrMapOvr>
    <a:masterClrMapping/>
  </p:clrMapOvr>
  <p:transition spd="slow">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403</TotalTime>
  <Words>709</Words>
  <Application>Microsoft Office PowerPoint</Application>
  <PresentationFormat>On-screen Show (4:3)</PresentationFormat>
  <Paragraphs>76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Verdana</vt:lpstr>
      <vt:lpstr>Wingdings 2</vt:lpstr>
      <vt:lpstr>Aspect</vt:lpstr>
      <vt:lpstr>Nail Diseases</vt:lpstr>
      <vt:lpstr>PowerPoint Presentation</vt:lpstr>
      <vt:lpstr>Chronic paronychia</vt:lpstr>
      <vt:lpstr>PowerPoint Presentation</vt:lpstr>
      <vt:lpstr>PowerPoint Presentation</vt:lpstr>
      <vt:lpstr>PowerPoint Presentation</vt:lpstr>
      <vt:lpstr>PowerPoint Presentation</vt:lpstr>
      <vt:lpstr>Treatment of Acute paronychia</vt:lpstr>
      <vt:lpstr>Treatment of chronic paronychia</vt:lpstr>
      <vt:lpstr>Tinea unguium (onychomycosis)</vt:lpstr>
      <vt:lpstr>PowerPoint Presentation</vt:lpstr>
      <vt:lpstr>PowerPoint Presentation</vt:lpstr>
      <vt:lpstr>PowerPoint Presentation</vt:lpstr>
      <vt:lpstr>PowerPoint Presentation</vt:lpstr>
      <vt:lpstr>Treatment of tinea unguium</vt:lpstr>
      <vt:lpstr>Dermatosis associated with nail involvement</vt:lpstr>
      <vt:lpstr>PowerPoint Presentation</vt:lpstr>
      <vt:lpstr>Dermatosis associated with nail involvement</vt:lpstr>
      <vt:lpstr>PowerPoint Presentation</vt:lpstr>
      <vt:lpstr>PowerPoint Presentation</vt:lpstr>
      <vt:lpstr>PowerPoint Presentation</vt:lpstr>
      <vt:lpstr>Dermatosis associated with nail involvement</vt:lpstr>
      <vt:lpstr>Onycholysis</vt:lpstr>
      <vt:lpstr>PowerPoint Presentation</vt:lpstr>
      <vt:lpstr>Etiology of onycholysis</vt:lpstr>
      <vt:lpstr>Nail pitting</vt:lpstr>
      <vt:lpstr>Koilonychia</vt:lpstr>
      <vt:lpstr>PowerPoint Presentation</vt:lpstr>
      <vt:lpstr>Finger clubbing</vt:lpstr>
      <vt:lpstr>PowerPoint Presentation</vt:lpstr>
      <vt:lpstr>Ingrown toenail</vt:lpstr>
      <vt:lpstr>PowerPoint Presentation</vt:lpstr>
      <vt:lpstr>Treatment of ingrown toenail</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Dr.Salam Al-Temimi</dc:creator>
  <cp:lastModifiedBy>Salam</cp:lastModifiedBy>
  <cp:revision>43</cp:revision>
  <dcterms:created xsi:type="dcterms:W3CDTF">2006-03-07T09:35:50Z</dcterms:created>
  <dcterms:modified xsi:type="dcterms:W3CDTF">2021-05-19T19:08:42Z</dcterms:modified>
</cp:coreProperties>
</file>