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mp" ContentType="image/p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sldIdLst>
    <p:sldId id="257" r:id="rId2"/>
    <p:sldId id="388" r:id="rId3"/>
    <p:sldId id="526" r:id="rId4"/>
    <p:sldId id="491" r:id="rId5"/>
    <p:sldId id="505" r:id="rId6"/>
    <p:sldId id="493" r:id="rId7"/>
    <p:sldId id="494" r:id="rId8"/>
    <p:sldId id="527" r:id="rId9"/>
    <p:sldId id="391" r:id="rId10"/>
    <p:sldId id="495" r:id="rId11"/>
    <p:sldId id="528" r:id="rId12"/>
    <p:sldId id="496" r:id="rId13"/>
    <p:sldId id="530" r:id="rId14"/>
    <p:sldId id="497" r:id="rId15"/>
    <p:sldId id="531" r:id="rId16"/>
    <p:sldId id="498" r:id="rId17"/>
    <p:sldId id="499" r:id="rId18"/>
    <p:sldId id="507" r:id="rId19"/>
    <p:sldId id="392" r:id="rId20"/>
    <p:sldId id="396" r:id="rId21"/>
    <p:sldId id="525" r:id="rId22"/>
    <p:sldId id="501" r:id="rId23"/>
    <p:sldId id="533" r:id="rId24"/>
    <p:sldId id="258" r:id="rId25"/>
    <p:sldId id="504" r:id="rId26"/>
    <p:sldId id="394" r:id="rId27"/>
    <p:sldId id="506" r:id="rId28"/>
    <p:sldId id="508" r:id="rId29"/>
    <p:sldId id="510" r:id="rId30"/>
    <p:sldId id="509" r:id="rId31"/>
    <p:sldId id="539" r:id="rId32"/>
    <p:sldId id="512" r:id="rId33"/>
    <p:sldId id="511" r:id="rId34"/>
    <p:sldId id="398" r:id="rId35"/>
    <p:sldId id="520" r:id="rId36"/>
    <p:sldId id="514" r:id="rId37"/>
    <p:sldId id="521" r:id="rId38"/>
    <p:sldId id="535" r:id="rId39"/>
    <p:sldId id="325" r:id="rId40"/>
    <p:sldId id="516" r:id="rId41"/>
    <p:sldId id="517" r:id="rId42"/>
    <p:sldId id="536" r:id="rId43"/>
    <p:sldId id="401" r:id="rId44"/>
    <p:sldId id="537" r:id="rId45"/>
    <p:sldId id="519" r:id="rId46"/>
    <p:sldId id="518" r:id="rId47"/>
  </p:sldIdLst>
  <p:sldSz cx="12192000" cy="6858000"/>
  <p:notesSz cx="6858000" cy="9144000"/>
  <p:defaultTextStyle>
    <a:defPPr>
      <a:defRPr lang="en-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2"/>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Q"/>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C1D3F5-B4A1-2941-A9D7-12DB2EC7D61B}" type="datetimeFigureOut">
              <a:rPr lang="en-IQ" smtClean="0"/>
              <a:t>17/09/2021</a:t>
            </a:fld>
            <a:endParaRPr lang="en-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Q"/>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783573-E52C-B145-8BD5-2C3B1160EFA5}" type="slidenum">
              <a:rPr lang="en-IQ" smtClean="0"/>
              <a:t>‹#›</a:t>
            </a:fld>
            <a:endParaRPr lang="en-IQ"/>
          </a:p>
        </p:txBody>
      </p:sp>
    </p:spTree>
    <p:extLst>
      <p:ext uri="{BB962C8B-B14F-4D97-AF65-F5344CB8AC3E}">
        <p14:creationId xmlns:p14="http://schemas.microsoft.com/office/powerpoint/2010/main" val="902091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2</a:t>
            </a:fld>
            <a:endParaRPr lang="en-US"/>
          </a:p>
        </p:txBody>
      </p:sp>
    </p:spTree>
    <p:extLst>
      <p:ext uri="{BB962C8B-B14F-4D97-AF65-F5344CB8AC3E}">
        <p14:creationId xmlns:p14="http://schemas.microsoft.com/office/powerpoint/2010/main" val="1991944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3</a:t>
            </a:fld>
            <a:endParaRPr lang="en-US"/>
          </a:p>
        </p:txBody>
      </p:sp>
    </p:spTree>
    <p:extLst>
      <p:ext uri="{BB962C8B-B14F-4D97-AF65-F5344CB8AC3E}">
        <p14:creationId xmlns:p14="http://schemas.microsoft.com/office/powerpoint/2010/main" val="2026142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16</a:t>
            </a:fld>
            <a:endParaRPr lang="en-US"/>
          </a:p>
        </p:txBody>
      </p:sp>
    </p:spTree>
    <p:extLst>
      <p:ext uri="{BB962C8B-B14F-4D97-AF65-F5344CB8AC3E}">
        <p14:creationId xmlns:p14="http://schemas.microsoft.com/office/powerpoint/2010/main" val="1671763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17</a:t>
            </a:fld>
            <a:endParaRPr lang="en-US"/>
          </a:p>
        </p:txBody>
      </p:sp>
    </p:spTree>
    <p:extLst>
      <p:ext uri="{BB962C8B-B14F-4D97-AF65-F5344CB8AC3E}">
        <p14:creationId xmlns:p14="http://schemas.microsoft.com/office/powerpoint/2010/main" val="2088379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18</a:t>
            </a:fld>
            <a:endParaRPr lang="en-US"/>
          </a:p>
        </p:txBody>
      </p:sp>
    </p:spTree>
    <p:extLst>
      <p:ext uri="{BB962C8B-B14F-4D97-AF65-F5344CB8AC3E}">
        <p14:creationId xmlns:p14="http://schemas.microsoft.com/office/powerpoint/2010/main" val="2807753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28</a:t>
            </a:fld>
            <a:endParaRPr lang="en-US"/>
          </a:p>
        </p:txBody>
      </p:sp>
    </p:spTree>
    <p:extLst>
      <p:ext uri="{BB962C8B-B14F-4D97-AF65-F5344CB8AC3E}">
        <p14:creationId xmlns:p14="http://schemas.microsoft.com/office/powerpoint/2010/main" val="3632355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43</a:t>
            </a:fld>
            <a:endParaRPr lang="en-US"/>
          </a:p>
        </p:txBody>
      </p:sp>
    </p:spTree>
    <p:extLst>
      <p:ext uri="{BB962C8B-B14F-4D97-AF65-F5344CB8AC3E}">
        <p14:creationId xmlns:p14="http://schemas.microsoft.com/office/powerpoint/2010/main" val="1937589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Q" dirty="0"/>
          </a:p>
        </p:txBody>
      </p:sp>
      <p:sp>
        <p:nvSpPr>
          <p:cNvPr id="4" name="Slide Number Placeholder 3"/>
          <p:cNvSpPr>
            <a:spLocks noGrp="1"/>
          </p:cNvSpPr>
          <p:nvPr>
            <p:ph type="sldNum" sz="quarter" idx="5"/>
          </p:nvPr>
        </p:nvSpPr>
        <p:spPr/>
        <p:txBody>
          <a:bodyPr/>
          <a:lstStyle/>
          <a:p>
            <a:fld id="{756EAD8B-F820-C742-B985-1117A9A69671}" type="slidenum">
              <a:rPr lang="en-US" smtClean="0"/>
              <a:t>44</a:t>
            </a:fld>
            <a:endParaRPr lang="en-US"/>
          </a:p>
        </p:txBody>
      </p:sp>
    </p:spTree>
    <p:extLst>
      <p:ext uri="{BB962C8B-B14F-4D97-AF65-F5344CB8AC3E}">
        <p14:creationId xmlns:p14="http://schemas.microsoft.com/office/powerpoint/2010/main" val="988909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35F96-D95B-B74E-8994-A4D0D38D27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Q"/>
          </a:p>
        </p:txBody>
      </p:sp>
      <p:sp>
        <p:nvSpPr>
          <p:cNvPr id="3" name="Subtitle 2">
            <a:extLst>
              <a:ext uri="{FF2B5EF4-FFF2-40B4-BE49-F238E27FC236}">
                <a16:creationId xmlns:a16="http://schemas.microsoft.com/office/drawing/2014/main" id="{F6B67F65-1FD6-1D49-B170-37DE6D7E8E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Q"/>
          </a:p>
        </p:txBody>
      </p:sp>
      <p:sp>
        <p:nvSpPr>
          <p:cNvPr id="4" name="Date Placeholder 3">
            <a:extLst>
              <a:ext uri="{FF2B5EF4-FFF2-40B4-BE49-F238E27FC236}">
                <a16:creationId xmlns:a16="http://schemas.microsoft.com/office/drawing/2014/main" id="{0CD97F1D-C9E5-C241-81D9-168E87A7C315}"/>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5" name="Footer Placeholder 4">
            <a:extLst>
              <a:ext uri="{FF2B5EF4-FFF2-40B4-BE49-F238E27FC236}">
                <a16:creationId xmlns:a16="http://schemas.microsoft.com/office/drawing/2014/main" id="{E865A90A-F148-0B4C-AC55-FFAA7C92E772}"/>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0B73754E-F530-9140-B991-C9C908F4C732}"/>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330467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C3A3B-15BA-9B47-904E-F8859AC98849}"/>
              </a:ext>
            </a:extLst>
          </p:cNvPr>
          <p:cNvSpPr>
            <a:spLocks noGrp="1"/>
          </p:cNvSpPr>
          <p:nvPr>
            <p:ph type="title"/>
          </p:nvPr>
        </p:nvSpPr>
        <p:spPr/>
        <p:txBody>
          <a:bodyPr/>
          <a:lstStyle/>
          <a:p>
            <a:r>
              <a:rPr lang="en-US"/>
              <a:t>Click to edit Master title style</a:t>
            </a:r>
            <a:endParaRPr lang="en-IQ"/>
          </a:p>
        </p:txBody>
      </p:sp>
      <p:sp>
        <p:nvSpPr>
          <p:cNvPr id="3" name="Vertical Text Placeholder 2">
            <a:extLst>
              <a:ext uri="{FF2B5EF4-FFF2-40B4-BE49-F238E27FC236}">
                <a16:creationId xmlns:a16="http://schemas.microsoft.com/office/drawing/2014/main" id="{139D5109-8977-B147-BA6E-2ADCA80007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2C6D9190-EDF2-3345-BFA6-A39BFE20D7C0}"/>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5" name="Footer Placeholder 4">
            <a:extLst>
              <a:ext uri="{FF2B5EF4-FFF2-40B4-BE49-F238E27FC236}">
                <a16:creationId xmlns:a16="http://schemas.microsoft.com/office/drawing/2014/main" id="{F818A946-8E9B-F04D-AF96-A83668EC7AF7}"/>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9AA8AAE6-EB6A-5441-8381-92115BE64C08}"/>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2552346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D83070-40FB-D24F-8679-44C12219DE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Q"/>
          </a:p>
        </p:txBody>
      </p:sp>
      <p:sp>
        <p:nvSpPr>
          <p:cNvPr id="3" name="Vertical Text Placeholder 2">
            <a:extLst>
              <a:ext uri="{FF2B5EF4-FFF2-40B4-BE49-F238E27FC236}">
                <a16:creationId xmlns:a16="http://schemas.microsoft.com/office/drawing/2014/main" id="{A39731BE-3BA3-974C-8FC9-EB6D6716B5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DE7CF2FE-1C87-7645-882B-9F566DFB0E61}"/>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5" name="Footer Placeholder 4">
            <a:extLst>
              <a:ext uri="{FF2B5EF4-FFF2-40B4-BE49-F238E27FC236}">
                <a16:creationId xmlns:a16="http://schemas.microsoft.com/office/drawing/2014/main" id="{CBDFE8B9-FA17-5C4B-9675-C62113B15588}"/>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D4A0D44B-4108-B34A-A045-B2060D241DA6}"/>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4211844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3E567-1D62-064F-B395-58BD5C93D800}"/>
              </a:ext>
            </a:extLst>
          </p:cNvPr>
          <p:cNvSpPr>
            <a:spLocks noGrp="1"/>
          </p:cNvSpPr>
          <p:nvPr>
            <p:ph type="title"/>
          </p:nvPr>
        </p:nvSpPr>
        <p:spPr/>
        <p:txBody>
          <a:bodyPr/>
          <a:lstStyle/>
          <a:p>
            <a:r>
              <a:rPr lang="en-US"/>
              <a:t>Click to edit Master title style</a:t>
            </a:r>
            <a:endParaRPr lang="en-IQ"/>
          </a:p>
        </p:txBody>
      </p:sp>
      <p:sp>
        <p:nvSpPr>
          <p:cNvPr id="3" name="Content Placeholder 2">
            <a:extLst>
              <a:ext uri="{FF2B5EF4-FFF2-40B4-BE49-F238E27FC236}">
                <a16:creationId xmlns:a16="http://schemas.microsoft.com/office/drawing/2014/main" id="{E1529528-8B70-8C48-AD08-B189F7FAA5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6C887369-B7CF-B948-88BB-760E2240D00B}"/>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5" name="Footer Placeholder 4">
            <a:extLst>
              <a:ext uri="{FF2B5EF4-FFF2-40B4-BE49-F238E27FC236}">
                <a16:creationId xmlns:a16="http://schemas.microsoft.com/office/drawing/2014/main" id="{E574EADE-5067-5849-9449-7A3CB7BCFD41}"/>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71F04124-53C2-AC43-8F37-438763A6C8AB}"/>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2080846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69CF0-A06B-C141-8E2D-A15595463F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Q"/>
          </a:p>
        </p:txBody>
      </p:sp>
      <p:sp>
        <p:nvSpPr>
          <p:cNvPr id="3" name="Text Placeholder 2">
            <a:extLst>
              <a:ext uri="{FF2B5EF4-FFF2-40B4-BE49-F238E27FC236}">
                <a16:creationId xmlns:a16="http://schemas.microsoft.com/office/drawing/2014/main" id="{F6892C2D-A25A-E542-B4B8-9610937D2A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99F933-A364-8847-AB24-617341026724}"/>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5" name="Footer Placeholder 4">
            <a:extLst>
              <a:ext uri="{FF2B5EF4-FFF2-40B4-BE49-F238E27FC236}">
                <a16:creationId xmlns:a16="http://schemas.microsoft.com/office/drawing/2014/main" id="{6C5E6989-397A-4948-8874-D0839083220B}"/>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26B63EBC-AE2F-8143-A3CC-826DEFA820C3}"/>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369747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0E69D-65ED-BC4E-A5BE-0DCB26B149FB}"/>
              </a:ext>
            </a:extLst>
          </p:cNvPr>
          <p:cNvSpPr>
            <a:spLocks noGrp="1"/>
          </p:cNvSpPr>
          <p:nvPr>
            <p:ph type="title"/>
          </p:nvPr>
        </p:nvSpPr>
        <p:spPr/>
        <p:txBody>
          <a:bodyPr/>
          <a:lstStyle/>
          <a:p>
            <a:r>
              <a:rPr lang="en-US"/>
              <a:t>Click to edit Master title style</a:t>
            </a:r>
            <a:endParaRPr lang="en-IQ"/>
          </a:p>
        </p:txBody>
      </p:sp>
      <p:sp>
        <p:nvSpPr>
          <p:cNvPr id="3" name="Content Placeholder 2">
            <a:extLst>
              <a:ext uri="{FF2B5EF4-FFF2-40B4-BE49-F238E27FC236}">
                <a16:creationId xmlns:a16="http://schemas.microsoft.com/office/drawing/2014/main" id="{882AC3E6-3AD3-274D-B138-6B18EE136D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Content Placeholder 3">
            <a:extLst>
              <a:ext uri="{FF2B5EF4-FFF2-40B4-BE49-F238E27FC236}">
                <a16:creationId xmlns:a16="http://schemas.microsoft.com/office/drawing/2014/main" id="{877D6842-1670-3C40-94FF-CE45002965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5" name="Date Placeholder 4">
            <a:extLst>
              <a:ext uri="{FF2B5EF4-FFF2-40B4-BE49-F238E27FC236}">
                <a16:creationId xmlns:a16="http://schemas.microsoft.com/office/drawing/2014/main" id="{4B754296-FED4-6F41-ABFB-AE7B36AF87B5}"/>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6" name="Footer Placeholder 5">
            <a:extLst>
              <a:ext uri="{FF2B5EF4-FFF2-40B4-BE49-F238E27FC236}">
                <a16:creationId xmlns:a16="http://schemas.microsoft.com/office/drawing/2014/main" id="{1C802BA6-E876-8C48-BE5D-B14580E0439C}"/>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D6B73B16-E95A-BA4F-BB87-3F1C710CC75D}"/>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1245968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5F8A0-3AFA-9A4D-953D-CE045B0484F9}"/>
              </a:ext>
            </a:extLst>
          </p:cNvPr>
          <p:cNvSpPr>
            <a:spLocks noGrp="1"/>
          </p:cNvSpPr>
          <p:nvPr>
            <p:ph type="title"/>
          </p:nvPr>
        </p:nvSpPr>
        <p:spPr>
          <a:xfrm>
            <a:off x="839788" y="365125"/>
            <a:ext cx="10515600" cy="1325563"/>
          </a:xfrm>
        </p:spPr>
        <p:txBody>
          <a:bodyPr/>
          <a:lstStyle/>
          <a:p>
            <a:r>
              <a:rPr lang="en-US"/>
              <a:t>Click to edit Master title style</a:t>
            </a:r>
            <a:endParaRPr lang="en-IQ"/>
          </a:p>
        </p:txBody>
      </p:sp>
      <p:sp>
        <p:nvSpPr>
          <p:cNvPr id="3" name="Text Placeholder 2">
            <a:extLst>
              <a:ext uri="{FF2B5EF4-FFF2-40B4-BE49-F238E27FC236}">
                <a16:creationId xmlns:a16="http://schemas.microsoft.com/office/drawing/2014/main" id="{F91800F2-6E0B-FF42-8E48-889D9C24A7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3F0374-D11A-6545-831B-C4D51CFE63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5" name="Text Placeholder 4">
            <a:extLst>
              <a:ext uri="{FF2B5EF4-FFF2-40B4-BE49-F238E27FC236}">
                <a16:creationId xmlns:a16="http://schemas.microsoft.com/office/drawing/2014/main" id="{E2DDB4C5-8DCE-2B4C-ACB7-FE204E7978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648C2E-809C-3749-98EF-1FDF3BA688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7" name="Date Placeholder 6">
            <a:extLst>
              <a:ext uri="{FF2B5EF4-FFF2-40B4-BE49-F238E27FC236}">
                <a16:creationId xmlns:a16="http://schemas.microsoft.com/office/drawing/2014/main" id="{46B83DC6-A62E-024F-B40B-1F88664293CC}"/>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8" name="Footer Placeholder 7">
            <a:extLst>
              <a:ext uri="{FF2B5EF4-FFF2-40B4-BE49-F238E27FC236}">
                <a16:creationId xmlns:a16="http://schemas.microsoft.com/office/drawing/2014/main" id="{47976599-E3EF-3843-9FB3-24784BA5116C}"/>
              </a:ext>
            </a:extLst>
          </p:cNvPr>
          <p:cNvSpPr>
            <a:spLocks noGrp="1"/>
          </p:cNvSpPr>
          <p:nvPr>
            <p:ph type="ftr" sz="quarter" idx="11"/>
          </p:nvPr>
        </p:nvSpPr>
        <p:spPr/>
        <p:txBody>
          <a:bodyPr/>
          <a:lstStyle/>
          <a:p>
            <a:endParaRPr lang="en-IQ"/>
          </a:p>
        </p:txBody>
      </p:sp>
      <p:sp>
        <p:nvSpPr>
          <p:cNvPr id="9" name="Slide Number Placeholder 8">
            <a:extLst>
              <a:ext uri="{FF2B5EF4-FFF2-40B4-BE49-F238E27FC236}">
                <a16:creationId xmlns:a16="http://schemas.microsoft.com/office/drawing/2014/main" id="{1E903D37-1C74-E545-B28C-7292C333D3FC}"/>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3319036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A6408-21CD-C34E-A524-2583DB16BC82}"/>
              </a:ext>
            </a:extLst>
          </p:cNvPr>
          <p:cNvSpPr>
            <a:spLocks noGrp="1"/>
          </p:cNvSpPr>
          <p:nvPr>
            <p:ph type="title"/>
          </p:nvPr>
        </p:nvSpPr>
        <p:spPr/>
        <p:txBody>
          <a:bodyPr/>
          <a:lstStyle/>
          <a:p>
            <a:r>
              <a:rPr lang="en-US"/>
              <a:t>Click to edit Master title style</a:t>
            </a:r>
            <a:endParaRPr lang="en-IQ"/>
          </a:p>
        </p:txBody>
      </p:sp>
      <p:sp>
        <p:nvSpPr>
          <p:cNvPr id="3" name="Date Placeholder 2">
            <a:extLst>
              <a:ext uri="{FF2B5EF4-FFF2-40B4-BE49-F238E27FC236}">
                <a16:creationId xmlns:a16="http://schemas.microsoft.com/office/drawing/2014/main" id="{6F99DC6E-A211-3941-BB78-797DA5105FA6}"/>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4" name="Footer Placeholder 3">
            <a:extLst>
              <a:ext uri="{FF2B5EF4-FFF2-40B4-BE49-F238E27FC236}">
                <a16:creationId xmlns:a16="http://schemas.microsoft.com/office/drawing/2014/main" id="{EB444C51-6CD4-0A42-A1A8-01F01047E5F6}"/>
              </a:ext>
            </a:extLst>
          </p:cNvPr>
          <p:cNvSpPr>
            <a:spLocks noGrp="1"/>
          </p:cNvSpPr>
          <p:nvPr>
            <p:ph type="ftr" sz="quarter" idx="11"/>
          </p:nvPr>
        </p:nvSpPr>
        <p:spPr/>
        <p:txBody>
          <a:bodyPr/>
          <a:lstStyle/>
          <a:p>
            <a:endParaRPr lang="en-IQ"/>
          </a:p>
        </p:txBody>
      </p:sp>
      <p:sp>
        <p:nvSpPr>
          <p:cNvPr id="5" name="Slide Number Placeholder 4">
            <a:extLst>
              <a:ext uri="{FF2B5EF4-FFF2-40B4-BE49-F238E27FC236}">
                <a16:creationId xmlns:a16="http://schemas.microsoft.com/office/drawing/2014/main" id="{278D65EB-0C4D-9A41-A90A-EAA9688C3F03}"/>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315917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B24694-CE82-6349-A25E-71358D222460}"/>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3" name="Footer Placeholder 2">
            <a:extLst>
              <a:ext uri="{FF2B5EF4-FFF2-40B4-BE49-F238E27FC236}">
                <a16:creationId xmlns:a16="http://schemas.microsoft.com/office/drawing/2014/main" id="{DC535818-4CE1-9F47-B360-637E90E4F0D7}"/>
              </a:ext>
            </a:extLst>
          </p:cNvPr>
          <p:cNvSpPr>
            <a:spLocks noGrp="1"/>
          </p:cNvSpPr>
          <p:nvPr>
            <p:ph type="ftr" sz="quarter" idx="11"/>
          </p:nvPr>
        </p:nvSpPr>
        <p:spPr/>
        <p:txBody>
          <a:bodyPr/>
          <a:lstStyle/>
          <a:p>
            <a:endParaRPr lang="en-IQ"/>
          </a:p>
        </p:txBody>
      </p:sp>
      <p:sp>
        <p:nvSpPr>
          <p:cNvPr id="4" name="Slide Number Placeholder 3">
            <a:extLst>
              <a:ext uri="{FF2B5EF4-FFF2-40B4-BE49-F238E27FC236}">
                <a16:creationId xmlns:a16="http://schemas.microsoft.com/office/drawing/2014/main" id="{B50A583B-EE21-1C4D-9683-BE85946F3791}"/>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108591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C51D3-D7DB-2049-9025-0BA9A9B9A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Q"/>
          </a:p>
        </p:txBody>
      </p:sp>
      <p:sp>
        <p:nvSpPr>
          <p:cNvPr id="3" name="Content Placeholder 2">
            <a:extLst>
              <a:ext uri="{FF2B5EF4-FFF2-40B4-BE49-F238E27FC236}">
                <a16:creationId xmlns:a16="http://schemas.microsoft.com/office/drawing/2014/main" id="{6370E0D9-67C2-4B45-943F-FB6DD2D868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Text Placeholder 3">
            <a:extLst>
              <a:ext uri="{FF2B5EF4-FFF2-40B4-BE49-F238E27FC236}">
                <a16:creationId xmlns:a16="http://schemas.microsoft.com/office/drawing/2014/main" id="{09261E5B-A624-4E4B-9355-6115129681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68FC08-E475-F348-BD95-89088FCA2233}"/>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6" name="Footer Placeholder 5">
            <a:extLst>
              <a:ext uri="{FF2B5EF4-FFF2-40B4-BE49-F238E27FC236}">
                <a16:creationId xmlns:a16="http://schemas.microsoft.com/office/drawing/2014/main" id="{0016D14D-9876-FF4D-AE7D-8DD83ED72CB8}"/>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79647B5C-7B07-A943-BDED-89B60D3F5C35}"/>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2461275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DDB5E-ADB8-494F-A1BE-E14EE9B89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Q"/>
          </a:p>
        </p:txBody>
      </p:sp>
      <p:sp>
        <p:nvSpPr>
          <p:cNvPr id="3" name="Picture Placeholder 2">
            <a:extLst>
              <a:ext uri="{FF2B5EF4-FFF2-40B4-BE49-F238E27FC236}">
                <a16:creationId xmlns:a16="http://schemas.microsoft.com/office/drawing/2014/main" id="{0F8A4D5F-9C52-1242-B6B1-5C9421D08C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Q"/>
          </a:p>
        </p:txBody>
      </p:sp>
      <p:sp>
        <p:nvSpPr>
          <p:cNvPr id="4" name="Text Placeholder 3">
            <a:extLst>
              <a:ext uri="{FF2B5EF4-FFF2-40B4-BE49-F238E27FC236}">
                <a16:creationId xmlns:a16="http://schemas.microsoft.com/office/drawing/2014/main" id="{A612D99E-FC3F-824A-B70B-51D68B1024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B07058-EDF6-9045-B4FB-0FB37F29E706}"/>
              </a:ext>
            </a:extLst>
          </p:cNvPr>
          <p:cNvSpPr>
            <a:spLocks noGrp="1"/>
          </p:cNvSpPr>
          <p:nvPr>
            <p:ph type="dt" sz="half" idx="10"/>
          </p:nvPr>
        </p:nvSpPr>
        <p:spPr/>
        <p:txBody>
          <a:bodyPr/>
          <a:lstStyle/>
          <a:p>
            <a:fld id="{80C2D594-1153-1443-90BC-932647C5214A}" type="datetimeFigureOut">
              <a:rPr lang="en-IQ" smtClean="0"/>
              <a:t>17/09/2021</a:t>
            </a:fld>
            <a:endParaRPr lang="en-IQ"/>
          </a:p>
        </p:txBody>
      </p:sp>
      <p:sp>
        <p:nvSpPr>
          <p:cNvPr id="6" name="Footer Placeholder 5">
            <a:extLst>
              <a:ext uri="{FF2B5EF4-FFF2-40B4-BE49-F238E27FC236}">
                <a16:creationId xmlns:a16="http://schemas.microsoft.com/office/drawing/2014/main" id="{2336F796-89A2-8945-B0EE-F061BAF6E6EB}"/>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5C4984EE-6064-FC46-B3C1-368EF6FC79DF}"/>
              </a:ext>
            </a:extLst>
          </p:cNvPr>
          <p:cNvSpPr>
            <a:spLocks noGrp="1"/>
          </p:cNvSpPr>
          <p:nvPr>
            <p:ph type="sldNum" sz="quarter" idx="12"/>
          </p:nvPr>
        </p:nvSpPr>
        <p:spPr/>
        <p:txBody>
          <a:bodyPr/>
          <a:lstStyle/>
          <a:p>
            <a:fld id="{CED7A7B9-8F3B-7F4A-A782-B4ACC7367AAE}" type="slidenum">
              <a:rPr lang="en-IQ" smtClean="0"/>
              <a:t>‹#›</a:t>
            </a:fld>
            <a:endParaRPr lang="en-IQ"/>
          </a:p>
        </p:txBody>
      </p:sp>
    </p:spTree>
    <p:extLst>
      <p:ext uri="{BB962C8B-B14F-4D97-AF65-F5344CB8AC3E}">
        <p14:creationId xmlns:p14="http://schemas.microsoft.com/office/powerpoint/2010/main" val="4237651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13E9C9-E54D-8A4B-991F-76866135E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Q"/>
          </a:p>
        </p:txBody>
      </p:sp>
      <p:sp>
        <p:nvSpPr>
          <p:cNvPr id="3" name="Text Placeholder 2">
            <a:extLst>
              <a:ext uri="{FF2B5EF4-FFF2-40B4-BE49-F238E27FC236}">
                <a16:creationId xmlns:a16="http://schemas.microsoft.com/office/drawing/2014/main" id="{CCE0EF57-68A7-AC4D-9929-995F1E56C1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1895AEDA-5C84-314D-A4D4-232B7160BC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2D594-1153-1443-90BC-932647C5214A}" type="datetimeFigureOut">
              <a:rPr lang="en-IQ" smtClean="0"/>
              <a:t>17/09/2021</a:t>
            </a:fld>
            <a:endParaRPr lang="en-IQ"/>
          </a:p>
        </p:txBody>
      </p:sp>
      <p:sp>
        <p:nvSpPr>
          <p:cNvPr id="5" name="Footer Placeholder 4">
            <a:extLst>
              <a:ext uri="{FF2B5EF4-FFF2-40B4-BE49-F238E27FC236}">
                <a16:creationId xmlns:a16="http://schemas.microsoft.com/office/drawing/2014/main" id="{D766945D-A88F-FE47-AF31-8499FC1A75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Q"/>
          </a:p>
        </p:txBody>
      </p:sp>
      <p:sp>
        <p:nvSpPr>
          <p:cNvPr id="6" name="Slide Number Placeholder 5">
            <a:extLst>
              <a:ext uri="{FF2B5EF4-FFF2-40B4-BE49-F238E27FC236}">
                <a16:creationId xmlns:a16="http://schemas.microsoft.com/office/drawing/2014/main" id="{60242419-DDD4-D447-B818-8D4A3F7B01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D7A7B9-8F3B-7F4A-A782-B4ACC7367AAE}" type="slidenum">
              <a:rPr lang="en-IQ" smtClean="0"/>
              <a:t>‹#›</a:t>
            </a:fld>
            <a:endParaRPr lang="en-IQ"/>
          </a:p>
        </p:txBody>
      </p:sp>
    </p:spTree>
    <p:extLst>
      <p:ext uri="{BB962C8B-B14F-4D97-AF65-F5344CB8AC3E}">
        <p14:creationId xmlns:p14="http://schemas.microsoft.com/office/powerpoint/2010/main" val="1433575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11.tmp"/><Relationship Id="rId4" Type="http://schemas.openxmlformats.org/officeDocument/2006/relationships/image" Target="../media/image10.jpeg"/></Relationships>
</file>

<file path=ppt/slides/_rels/slide23.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AA8E5-7747-364B-966C-CB1125D817E2}"/>
              </a:ext>
            </a:extLst>
          </p:cNvPr>
          <p:cNvSpPr>
            <a:spLocks noGrp="1"/>
          </p:cNvSpPr>
          <p:nvPr>
            <p:ph type="ctrTitle"/>
          </p:nvPr>
        </p:nvSpPr>
        <p:spPr>
          <a:xfrm>
            <a:off x="1154955" y="511628"/>
            <a:ext cx="8825658" cy="3329581"/>
          </a:xfrm>
        </p:spPr>
        <p:txBody>
          <a:bodyPr/>
          <a:lstStyle/>
          <a:p>
            <a:pPr algn="ctr"/>
            <a:r>
              <a:rPr lang="en-US" sz="4400" b="1" dirty="0">
                <a:cs typeface="Times New Roman" panose="02020603050405020304" pitchFamily="18" charset="0"/>
              </a:rPr>
              <a:t>Aldehyde, Ketone, and Carboxylic acids.</a:t>
            </a:r>
            <a:br>
              <a:rPr lang="en-US" sz="4400" b="1" dirty="0">
                <a:cs typeface="Times New Roman" panose="02020603050405020304" pitchFamily="18" charset="0"/>
              </a:rPr>
            </a:br>
            <a:endParaRPr lang="en-IQ" sz="4400" dirty="0"/>
          </a:p>
        </p:txBody>
      </p:sp>
    </p:spTree>
    <p:extLst>
      <p:ext uri="{BB962C8B-B14F-4D97-AF65-F5344CB8AC3E}">
        <p14:creationId xmlns:p14="http://schemas.microsoft.com/office/powerpoint/2010/main" val="78140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03384" y="924902"/>
            <a:ext cx="11127545" cy="2369880"/>
          </a:xfrm>
          <a:prstGeom prst="rect">
            <a:avLst/>
          </a:prstGeom>
        </p:spPr>
        <p:txBody>
          <a:bodyPr wrap="square">
            <a:spAutoFit/>
          </a:bodyPr>
          <a:lstStyle/>
          <a:p>
            <a:pPr rtl="1"/>
            <a:r>
              <a:rPr lang="en-US" sz="3600" b="1" dirty="0">
                <a:cs typeface="Times New Roman" panose="02020603050405020304" pitchFamily="18" charset="0"/>
              </a:rPr>
              <a:t>Biological Significance of Ketone Bodies:</a:t>
            </a:r>
            <a:endParaRPr lang="en-US" sz="3600" dirty="0">
              <a:cs typeface="Times New Roman" panose="02020603050405020304" pitchFamily="18" charset="0"/>
            </a:endParaRPr>
          </a:p>
          <a:p>
            <a:pPr algn="l" rtl="1"/>
            <a:r>
              <a:rPr lang="en-US" sz="2800" dirty="0"/>
              <a:t>     </a:t>
            </a:r>
          </a:p>
          <a:p>
            <a:pPr algn="l" rtl="1"/>
            <a:r>
              <a:rPr lang="en-US" sz="2800" dirty="0">
                <a:cs typeface="Times New Roman" panose="02020603050405020304" pitchFamily="18" charset="0"/>
              </a:rPr>
              <a:t>Aldehydes, and ketones are critical in human body , they present in organic compound as carbohydrates, fats, proteins, nucleic acids, hormones, vitamins in human body, and Drugs. </a:t>
            </a:r>
          </a:p>
        </p:txBody>
      </p:sp>
    </p:spTree>
    <p:extLst>
      <p:ext uri="{BB962C8B-B14F-4D97-AF65-F5344CB8AC3E}">
        <p14:creationId xmlns:p14="http://schemas.microsoft.com/office/powerpoint/2010/main" val="870652602"/>
      </p:ext>
    </p:extLst>
  </p:cSld>
  <p:clrMapOvr>
    <a:masterClrMapping/>
  </p:clrMapOvr>
  <mc:AlternateContent xmlns:mc="http://schemas.openxmlformats.org/markup-compatibility/2006" xmlns:p14="http://schemas.microsoft.com/office/powerpoint/2010/main">
    <mc:Choice Requires="p14">
      <p:transition spd="slow" p14:dur="2000" advTm="56854"/>
    </mc:Choice>
    <mc:Fallback xmlns="">
      <p:transition spd="slow" advTm="56854"/>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0737" y="1613118"/>
            <a:ext cx="11530526" cy="1815882"/>
          </a:xfrm>
          <a:prstGeom prst="rect">
            <a:avLst/>
          </a:prstGeom>
        </p:spPr>
        <p:txBody>
          <a:bodyPr wrap="square">
            <a:spAutoFit/>
          </a:bodyPr>
          <a:lstStyle/>
          <a:p>
            <a:pPr rtl="1"/>
            <a:r>
              <a:rPr lang="en-US" sz="2800" dirty="0">
                <a:cs typeface="Times New Roman" panose="02020603050405020304" pitchFamily="18" charset="0"/>
              </a:rPr>
              <a:t>One of the most important ketone is acetone (CH</a:t>
            </a:r>
            <a:r>
              <a:rPr lang="en-US" sz="2800" baseline="-25000" dirty="0">
                <a:cs typeface="Times New Roman" panose="02020603050405020304" pitchFamily="18" charset="0"/>
              </a:rPr>
              <a:t>3</a:t>
            </a:r>
            <a:r>
              <a:rPr lang="en-US" sz="2800" dirty="0">
                <a:cs typeface="Times New Roman" panose="02020603050405020304" pitchFamily="18" charset="0"/>
              </a:rPr>
              <a:t>)</a:t>
            </a:r>
            <a:r>
              <a:rPr lang="en-US" sz="2800" baseline="-25000" dirty="0">
                <a:cs typeface="Times New Roman" panose="02020603050405020304" pitchFamily="18" charset="0"/>
              </a:rPr>
              <a:t>2</a:t>
            </a:r>
            <a:r>
              <a:rPr lang="en-US" sz="2800" dirty="0">
                <a:cs typeface="Times New Roman" panose="02020603050405020304" pitchFamily="18" charset="0"/>
              </a:rPr>
              <a:t>C=O. Acetone is the most important ketone to your health, and present in less than 1 mg/100 mL of blood. An excess of acetone in the bloodstream is a common symptom of diabetes mellites DM.</a:t>
            </a:r>
            <a:endParaRPr lang="en-US" sz="2800" baseline="30000" dirty="0">
              <a:cs typeface="Times New Roman" panose="02020603050405020304" pitchFamily="18" charset="0"/>
            </a:endParaRPr>
          </a:p>
        </p:txBody>
      </p:sp>
    </p:spTree>
    <p:extLst>
      <p:ext uri="{BB962C8B-B14F-4D97-AF65-F5344CB8AC3E}">
        <p14:creationId xmlns:p14="http://schemas.microsoft.com/office/powerpoint/2010/main" val="3671005538"/>
      </p:ext>
    </p:extLst>
  </p:cSld>
  <p:clrMapOvr>
    <a:masterClrMapping/>
  </p:clrMapOvr>
  <mc:AlternateContent xmlns:mc="http://schemas.openxmlformats.org/markup-compatibility/2006" xmlns:p14="http://schemas.microsoft.com/office/powerpoint/2010/main">
    <mc:Choice Requires="p14">
      <p:transition spd="slow" p14:dur="2000" advTm="152405"/>
    </mc:Choice>
    <mc:Fallback xmlns="">
      <p:transition spd="slow" advTm="15240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4802" y="1400752"/>
            <a:ext cx="11205488" cy="2964914"/>
          </a:xfrm>
          <a:prstGeom prst="rect">
            <a:avLst/>
          </a:prstGeom>
        </p:spPr>
        <p:txBody>
          <a:bodyPr wrap="square">
            <a:spAutoFit/>
          </a:bodyPr>
          <a:lstStyle/>
          <a:p>
            <a:pPr rtl="1"/>
            <a:r>
              <a:rPr lang="en-US" sz="2800" dirty="0">
                <a:cs typeface="Times New Roman" panose="02020603050405020304" pitchFamily="18" charset="0"/>
              </a:rPr>
              <a:t>Insulin is a hormone that allows glucose to enter cells from the bloodstream to reduce glucose level in circulation of blood.</a:t>
            </a:r>
          </a:p>
          <a:p>
            <a:pPr rtl="1"/>
            <a:r>
              <a:rPr lang="en-US" sz="2800" dirty="0">
                <a:cs typeface="Times New Roman" panose="02020603050405020304" pitchFamily="18" charset="0"/>
              </a:rPr>
              <a:t>Diabetes mellites is a common disease present in two types</a:t>
            </a:r>
            <a:r>
              <a:rPr lang="en-IQ" sz="2800" dirty="0">
                <a:cs typeface="Times New Roman" panose="02020603050405020304" pitchFamily="18" charset="0"/>
              </a:rPr>
              <a:t>.</a:t>
            </a:r>
            <a:endParaRPr lang="en-IQ" sz="2800" dirty="0"/>
          </a:p>
          <a:p>
            <a:pPr rtl="1"/>
            <a:endParaRPr lang="en-IQ" sz="2800" dirty="0"/>
          </a:p>
          <a:p>
            <a:pPr rtl="1"/>
            <a:endParaRPr lang="en-IQ" sz="2800" dirty="0"/>
          </a:p>
          <a:p>
            <a:pPr rtl="1"/>
            <a:endParaRPr lang="en-IQ" sz="2800" dirty="0"/>
          </a:p>
          <a:p>
            <a:pPr rtl="1"/>
            <a:endParaRPr lang="en-US" sz="2800" baseline="30000" dirty="0"/>
          </a:p>
        </p:txBody>
      </p:sp>
    </p:spTree>
    <p:extLst>
      <p:ext uri="{BB962C8B-B14F-4D97-AF65-F5344CB8AC3E}">
        <p14:creationId xmlns:p14="http://schemas.microsoft.com/office/powerpoint/2010/main" val="3432413124"/>
      </p:ext>
    </p:extLst>
  </p:cSld>
  <p:clrMapOvr>
    <a:masterClrMapping/>
  </p:clrMapOvr>
  <mc:AlternateContent xmlns:mc="http://schemas.openxmlformats.org/markup-compatibility/2006" xmlns:p14="http://schemas.microsoft.com/office/powerpoint/2010/main">
    <mc:Choice Requires="p14">
      <p:transition spd="slow" p14:dur="2000" advTm="92633"/>
    </mc:Choice>
    <mc:Fallback xmlns="">
      <p:transition spd="slow" advTm="92633"/>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6315" y="1185308"/>
            <a:ext cx="11530058" cy="1384995"/>
          </a:xfrm>
          <a:prstGeom prst="rect">
            <a:avLst/>
          </a:prstGeom>
        </p:spPr>
        <p:txBody>
          <a:bodyPr wrap="square">
            <a:spAutoFit/>
          </a:bodyPr>
          <a:lstStyle/>
          <a:p>
            <a:pPr rtl="1"/>
            <a:r>
              <a:rPr lang="en-US" sz="2800" dirty="0">
                <a:cs typeface="Times New Roman" panose="02020603050405020304" pitchFamily="18" charset="0"/>
              </a:rPr>
              <a:t>The first is type one diabetes caused by inherditary disorder, while type two diabetes appear in older ages due to Insulin hormone resistance or defect in Insulin hormone production. </a:t>
            </a:r>
            <a:endParaRPr lang="en-US" sz="2800" baseline="30000" dirty="0"/>
          </a:p>
        </p:txBody>
      </p:sp>
      <p:pic>
        <p:nvPicPr>
          <p:cNvPr id="9" name="Picture 8" descr="Hospital Stays for Children with Aspiration Pneumonia Longer, Pricier than  Community-Acquired | RT">
            <a:extLst>
              <a:ext uri="{FF2B5EF4-FFF2-40B4-BE49-F238E27FC236}">
                <a16:creationId xmlns:a16="http://schemas.microsoft.com/office/drawing/2014/main" id="{AC0A0208-E14D-0746-841E-7D31EA2648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8518" y="3201015"/>
            <a:ext cx="3715923" cy="247167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Type 2 diabetes in newly diagnosed 'can be reversed' - BBC News">
            <a:extLst>
              <a:ext uri="{FF2B5EF4-FFF2-40B4-BE49-F238E27FC236}">
                <a16:creationId xmlns:a16="http://schemas.microsoft.com/office/drawing/2014/main" id="{A5BE3C4A-5134-F94F-ABFA-9A5E3CA543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3178867"/>
            <a:ext cx="4232500" cy="251597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9206CCAC-8517-BF47-B086-127C074A6073}"/>
              </a:ext>
            </a:extLst>
          </p:cNvPr>
          <p:cNvSpPr/>
          <p:nvPr/>
        </p:nvSpPr>
        <p:spPr>
          <a:xfrm>
            <a:off x="7448057" y="5829300"/>
            <a:ext cx="2004075" cy="523220"/>
          </a:xfrm>
          <a:prstGeom prst="rect">
            <a:avLst/>
          </a:prstGeom>
        </p:spPr>
        <p:txBody>
          <a:bodyPr wrap="none">
            <a:spAutoFit/>
          </a:bodyPr>
          <a:lstStyle/>
          <a:p>
            <a:r>
              <a:rPr lang="en-IQ" sz="2800" dirty="0"/>
              <a:t>Type 2 DM</a:t>
            </a:r>
          </a:p>
        </p:txBody>
      </p:sp>
      <p:sp>
        <p:nvSpPr>
          <p:cNvPr id="13" name="Rectangle 12">
            <a:extLst>
              <a:ext uri="{FF2B5EF4-FFF2-40B4-BE49-F238E27FC236}">
                <a16:creationId xmlns:a16="http://schemas.microsoft.com/office/drawing/2014/main" id="{F59A49C7-846E-5D4C-B161-149583687A71}"/>
              </a:ext>
            </a:extLst>
          </p:cNvPr>
          <p:cNvSpPr/>
          <p:nvPr/>
        </p:nvSpPr>
        <p:spPr>
          <a:xfrm>
            <a:off x="2904443" y="5841425"/>
            <a:ext cx="2004075" cy="523220"/>
          </a:xfrm>
          <a:prstGeom prst="rect">
            <a:avLst/>
          </a:prstGeom>
        </p:spPr>
        <p:txBody>
          <a:bodyPr wrap="none">
            <a:spAutoFit/>
          </a:bodyPr>
          <a:lstStyle/>
          <a:p>
            <a:r>
              <a:rPr lang="en-IQ" sz="2800" dirty="0"/>
              <a:t>Type 1 DM</a:t>
            </a:r>
          </a:p>
        </p:txBody>
      </p:sp>
    </p:spTree>
    <p:extLst>
      <p:ext uri="{BB962C8B-B14F-4D97-AF65-F5344CB8AC3E}">
        <p14:creationId xmlns:p14="http://schemas.microsoft.com/office/powerpoint/2010/main" val="2046966616"/>
      </p:ext>
    </p:extLst>
  </p:cSld>
  <p:clrMapOvr>
    <a:masterClrMapping/>
  </p:clrMapOvr>
  <mc:AlternateContent xmlns:mc="http://schemas.openxmlformats.org/markup-compatibility/2006" xmlns:p14="http://schemas.microsoft.com/office/powerpoint/2010/main">
    <mc:Choice Requires="p14">
      <p:transition spd="slow" p14:dur="2000" advTm="210366"/>
    </mc:Choice>
    <mc:Fallback xmlns="">
      <p:transition spd="slow" advTm="21036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8184" y="1383519"/>
            <a:ext cx="12047034" cy="1384995"/>
          </a:xfrm>
          <a:prstGeom prst="rect">
            <a:avLst/>
          </a:prstGeom>
        </p:spPr>
        <p:txBody>
          <a:bodyPr wrap="square">
            <a:spAutoFit/>
          </a:bodyPr>
          <a:lstStyle/>
          <a:p>
            <a:pPr rtl="1"/>
            <a:r>
              <a:rPr lang="en-US" sz="2800" dirty="0">
                <a:cs typeface="Times New Roman" panose="02020603050405020304" pitchFamily="18" charset="0"/>
              </a:rPr>
              <a:t>Because there is no or low insulin hormone activity in the body, </a:t>
            </a:r>
          </a:p>
          <a:p>
            <a:pPr rtl="1"/>
            <a:r>
              <a:rPr lang="en-US" sz="2800" dirty="0">
                <a:cs typeface="Times New Roman" panose="02020603050405020304" pitchFamily="18" charset="0"/>
              </a:rPr>
              <a:t>a diabetic is forced lipids to break down into fatty acids, and proteins for energy, which produces a large quantity of ketone bodies. </a:t>
            </a:r>
            <a:endParaRPr lang="en-US" sz="2800" baseline="30000" dirty="0">
              <a:cs typeface="Times New Roman" panose="02020603050405020304" pitchFamily="18" charset="0"/>
            </a:endParaRPr>
          </a:p>
        </p:txBody>
      </p:sp>
    </p:spTree>
    <p:extLst>
      <p:ext uri="{BB962C8B-B14F-4D97-AF65-F5344CB8AC3E}">
        <p14:creationId xmlns:p14="http://schemas.microsoft.com/office/powerpoint/2010/main" val="4003034733"/>
      </p:ext>
    </p:extLst>
  </p:cSld>
  <p:clrMapOvr>
    <a:masterClrMapping/>
  </p:clrMapOvr>
  <mc:AlternateContent xmlns:mc="http://schemas.openxmlformats.org/markup-compatibility/2006" xmlns:p14="http://schemas.microsoft.com/office/powerpoint/2010/main">
    <mc:Choice Requires="p14">
      <p:transition spd="slow" p14:dur="2000" advTm="183955"/>
    </mc:Choice>
    <mc:Fallback xmlns="">
      <p:transition spd="slow" advTm="18395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7864" y="1205155"/>
            <a:ext cx="11596272" cy="2000548"/>
          </a:xfrm>
          <a:prstGeom prst="rect">
            <a:avLst/>
          </a:prstGeom>
        </p:spPr>
        <p:txBody>
          <a:bodyPr wrap="square">
            <a:spAutoFit/>
          </a:bodyPr>
          <a:lstStyle/>
          <a:p>
            <a:pPr rtl="1"/>
            <a:r>
              <a:rPr lang="en-US" sz="2800" dirty="0">
                <a:cs typeface="Times New Roman" panose="02020603050405020304" pitchFamily="18" charset="0"/>
              </a:rPr>
              <a:t>This can be prevented by monitoring insulin levels within the body. However, if a diabetic's body is subjected to </a:t>
            </a:r>
            <a:r>
              <a:rPr lang="en-US" sz="4000" dirty="0">
                <a:cs typeface="Times New Roman" panose="02020603050405020304" pitchFamily="18" charset="0"/>
              </a:rPr>
              <a:t>stress</a:t>
            </a:r>
            <a:r>
              <a:rPr lang="en-US" sz="2800" dirty="0">
                <a:cs typeface="Times New Roman" panose="02020603050405020304" pitchFamily="18" charset="0"/>
              </a:rPr>
              <a:t>, such as an illness, disruption to insulin treatment, or surgery, a condition called diabetic ketoacidosis (DKA) can occur. </a:t>
            </a:r>
            <a:endParaRPr lang="en-US" sz="2800" baseline="30000" dirty="0">
              <a:cs typeface="Times New Roman" panose="02020603050405020304" pitchFamily="18" charset="0"/>
            </a:endParaRPr>
          </a:p>
        </p:txBody>
      </p:sp>
    </p:spTree>
    <p:extLst>
      <p:ext uri="{BB962C8B-B14F-4D97-AF65-F5344CB8AC3E}">
        <p14:creationId xmlns:p14="http://schemas.microsoft.com/office/powerpoint/2010/main" val="495731655"/>
      </p:ext>
    </p:extLst>
  </p:cSld>
  <p:clrMapOvr>
    <a:masterClrMapping/>
  </p:clrMapOvr>
  <mc:AlternateContent xmlns:mc="http://schemas.openxmlformats.org/markup-compatibility/2006" xmlns:p14="http://schemas.microsoft.com/office/powerpoint/2010/main">
    <mc:Choice Requires="p14">
      <p:transition spd="slow" p14:dur="2000" advTm="98257"/>
    </mc:Choice>
    <mc:Fallback xmlns="">
      <p:transition spd="slow" advTm="9825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934759" y="675250"/>
            <a:ext cx="10322481" cy="4955203"/>
          </a:xfrm>
          <a:prstGeom prst="rect">
            <a:avLst/>
          </a:prstGeom>
        </p:spPr>
        <p:txBody>
          <a:bodyPr wrap="square">
            <a:spAutoFit/>
          </a:bodyPr>
          <a:lstStyle/>
          <a:p>
            <a:pPr algn="ctr" rtl="1"/>
            <a:r>
              <a:rPr lang="en-US" sz="3600" b="1" dirty="0">
                <a:cs typeface="Times New Roman" panose="02020603050405020304" pitchFamily="18" charset="0"/>
              </a:rPr>
              <a:t>Symptoms of diabetes:</a:t>
            </a:r>
            <a:endParaRPr lang="en-US" sz="3600" dirty="0">
              <a:cs typeface="Times New Roman" panose="02020603050405020304" pitchFamily="18" charset="0"/>
            </a:endParaRPr>
          </a:p>
          <a:p>
            <a:pPr rtl="1"/>
            <a:endParaRPr lang="en-US" sz="2800" dirty="0">
              <a:cs typeface="Times New Roman" panose="02020603050405020304" pitchFamily="18" charset="0"/>
            </a:endParaRPr>
          </a:p>
          <a:p>
            <a:pPr rtl="1"/>
            <a:r>
              <a:rPr lang="en-US" sz="2800" dirty="0">
                <a:cs typeface="Times New Roman" panose="02020603050405020304" pitchFamily="18" charset="0"/>
              </a:rPr>
              <a:t>The main symptoms of Diabetes mellites are the followings:</a:t>
            </a:r>
          </a:p>
          <a:p>
            <a:pPr rtl="1"/>
            <a:r>
              <a:rPr lang="en-US" sz="2800" dirty="0">
                <a:cs typeface="Times New Roman" panose="02020603050405020304" pitchFamily="18" charset="0"/>
              </a:rPr>
              <a:t>Always thirsty.</a:t>
            </a:r>
          </a:p>
          <a:p>
            <a:pPr rtl="1"/>
            <a:r>
              <a:rPr lang="en-US" sz="2800" dirty="0">
                <a:cs typeface="Times New Roman" panose="02020603050405020304" pitchFamily="18" charset="0"/>
              </a:rPr>
              <a:t>Always tired. </a:t>
            </a:r>
          </a:p>
          <a:p>
            <a:pPr rtl="1"/>
            <a:r>
              <a:rPr lang="en-US" sz="2800" dirty="0">
                <a:cs typeface="Times New Roman" panose="02020603050405020304" pitchFamily="18" charset="0"/>
              </a:rPr>
              <a:t>Always hungry.</a:t>
            </a:r>
          </a:p>
          <a:p>
            <a:pPr rtl="1"/>
            <a:r>
              <a:rPr lang="en-US" sz="2800" dirty="0">
                <a:cs typeface="Times New Roman" panose="02020603050405020304" pitchFamily="18" charset="0"/>
              </a:rPr>
              <a:t>Blurry vision.</a:t>
            </a:r>
          </a:p>
          <a:p>
            <a:pPr rtl="1"/>
            <a:r>
              <a:rPr lang="en-US" sz="2800" dirty="0">
                <a:cs typeface="Times New Roman" panose="02020603050405020304" pitchFamily="18" charset="0"/>
              </a:rPr>
              <a:t>Systemic weight loss.</a:t>
            </a:r>
          </a:p>
          <a:p>
            <a:pPr rtl="1"/>
            <a:r>
              <a:rPr lang="en-US" sz="2800" dirty="0">
                <a:cs typeface="Times New Roman" panose="02020603050405020304" pitchFamily="18" charset="0"/>
              </a:rPr>
              <a:t>Frequent urination.</a:t>
            </a:r>
          </a:p>
          <a:p>
            <a:pPr rtl="1"/>
            <a:r>
              <a:rPr lang="en-US" sz="2800" dirty="0">
                <a:cs typeface="Times New Roman" panose="02020603050405020304" pitchFamily="18" charset="0"/>
              </a:rPr>
              <a:t>Wounds that will not heal.</a:t>
            </a:r>
          </a:p>
          <a:p>
            <a:pPr rtl="1"/>
            <a:endParaRPr lang="en-US" sz="2800" b="1" dirty="0">
              <a:cs typeface="Times New Roman" panose="02020603050405020304" pitchFamily="18" charset="0"/>
            </a:endParaRPr>
          </a:p>
        </p:txBody>
      </p:sp>
    </p:spTree>
    <p:extLst>
      <p:ext uri="{BB962C8B-B14F-4D97-AF65-F5344CB8AC3E}">
        <p14:creationId xmlns:p14="http://schemas.microsoft.com/office/powerpoint/2010/main" val="1208613735"/>
      </p:ext>
    </p:extLst>
  </p:cSld>
  <p:clrMapOvr>
    <a:masterClrMapping/>
  </p:clrMapOvr>
  <mc:AlternateContent xmlns:mc="http://schemas.openxmlformats.org/markup-compatibility/2006" xmlns:p14="http://schemas.microsoft.com/office/powerpoint/2010/main">
    <mc:Choice Requires="p14">
      <p:transition spd="slow" p14:dur="2000" advTm="115939"/>
    </mc:Choice>
    <mc:Fallback xmlns="">
      <p:transition spd="slow" advTm="115939"/>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60992" y="613768"/>
            <a:ext cx="11588573" cy="2800767"/>
          </a:xfrm>
          <a:prstGeom prst="rect">
            <a:avLst/>
          </a:prstGeom>
        </p:spPr>
        <p:txBody>
          <a:bodyPr wrap="square">
            <a:spAutoFit/>
          </a:bodyPr>
          <a:lstStyle/>
          <a:p>
            <a:pPr algn="ctr" rtl="1"/>
            <a:r>
              <a:rPr lang="en-US" sz="3600" b="1" dirty="0">
                <a:cs typeface="Times New Roman" panose="02020603050405020304" pitchFamily="18" charset="0"/>
              </a:rPr>
              <a:t>Types of Diabetes mellites:</a:t>
            </a:r>
          </a:p>
          <a:p>
            <a:pPr rtl="1"/>
            <a:endParaRPr lang="en-US" sz="2800" dirty="0">
              <a:cs typeface="Times New Roman" panose="02020603050405020304" pitchFamily="18" charset="0"/>
            </a:endParaRPr>
          </a:p>
          <a:p>
            <a:pPr rtl="1"/>
            <a:r>
              <a:rPr lang="en-US" sz="2800" dirty="0">
                <a:cs typeface="Times New Roman" panose="02020603050405020304" pitchFamily="18" charset="0"/>
              </a:rPr>
              <a:t>There are two types of elevation or depressed blood sugar level these conditions are Hypoglycemia (low blood sugar) and hyperglycemia (high blood sugar) each have different warning signs and symptoms, but can lead to the same result diabetic coma. </a:t>
            </a:r>
          </a:p>
        </p:txBody>
      </p:sp>
    </p:spTree>
    <p:extLst>
      <p:ext uri="{BB962C8B-B14F-4D97-AF65-F5344CB8AC3E}">
        <p14:creationId xmlns:p14="http://schemas.microsoft.com/office/powerpoint/2010/main" val="1464495338"/>
      </p:ext>
    </p:extLst>
  </p:cSld>
  <p:clrMapOvr>
    <a:masterClrMapping/>
  </p:clrMapOvr>
  <mc:AlternateContent xmlns:mc="http://schemas.openxmlformats.org/markup-compatibility/2006" xmlns:p14="http://schemas.microsoft.com/office/powerpoint/2010/main">
    <mc:Choice Requires="p14">
      <p:transition spd="slow" p14:dur="2000" advTm="157325"/>
    </mc:Choice>
    <mc:Fallback xmlns="">
      <p:transition spd="slow" advTm="15732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34506" y="1059120"/>
            <a:ext cx="11541594" cy="2492990"/>
          </a:xfrm>
          <a:prstGeom prst="rect">
            <a:avLst/>
          </a:prstGeom>
        </p:spPr>
        <p:txBody>
          <a:bodyPr wrap="square">
            <a:spAutoFit/>
          </a:bodyPr>
          <a:lstStyle/>
          <a:p>
            <a:pPr algn="ctr" rtl="1"/>
            <a:r>
              <a:rPr lang="en-US" sz="3600" b="1" dirty="0">
                <a:cs typeface="Times New Roman" panose="02020603050405020304" pitchFamily="18" charset="0"/>
              </a:rPr>
              <a:t>Types of Diabetes mellites:</a:t>
            </a:r>
          </a:p>
          <a:p>
            <a:pPr rtl="1"/>
            <a:endParaRPr lang="en-US" sz="2800" dirty="0">
              <a:cs typeface="Times New Roman" panose="02020603050405020304" pitchFamily="18" charset="0"/>
            </a:endParaRPr>
          </a:p>
          <a:p>
            <a:pPr rtl="1"/>
            <a:r>
              <a:rPr lang="en-US" sz="2800" dirty="0">
                <a:cs typeface="Times New Roman" panose="02020603050405020304" pitchFamily="18" charset="0"/>
              </a:rPr>
              <a:t>“Warning signs are in danger because the blood sugar is dropping or is too low causing </a:t>
            </a:r>
            <a:r>
              <a:rPr lang="en-US" sz="3600" dirty="0">
                <a:cs typeface="Times New Roman" panose="02020603050405020304" pitchFamily="18" charset="0"/>
              </a:rPr>
              <a:t>coma</a:t>
            </a:r>
            <a:r>
              <a:rPr lang="en-US" sz="2800" dirty="0">
                <a:cs typeface="Times New Roman" panose="02020603050405020304" pitchFamily="18" charset="0"/>
              </a:rPr>
              <a:t>, some times this disease called the silent diabetes symptoms some one might miss.</a:t>
            </a:r>
          </a:p>
        </p:txBody>
      </p:sp>
    </p:spTree>
    <p:extLst>
      <p:ext uri="{BB962C8B-B14F-4D97-AF65-F5344CB8AC3E}">
        <p14:creationId xmlns:p14="http://schemas.microsoft.com/office/powerpoint/2010/main" val="2848784597"/>
      </p:ext>
    </p:extLst>
  </p:cSld>
  <p:clrMapOvr>
    <a:masterClrMapping/>
  </p:clrMapOvr>
  <mc:AlternateContent xmlns:mc="http://schemas.openxmlformats.org/markup-compatibility/2006" xmlns:p14="http://schemas.microsoft.com/office/powerpoint/2010/main">
    <mc:Choice Requires="p14">
      <p:transition spd="slow" p14:dur="2000" advTm="98589"/>
    </mc:Choice>
    <mc:Fallback xmlns="">
      <p:transition spd="slow" advTm="98589"/>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19686" y="1182231"/>
            <a:ext cx="11352628" cy="2246769"/>
          </a:xfrm>
          <a:prstGeom prst="rect">
            <a:avLst/>
          </a:prstGeom>
        </p:spPr>
        <p:txBody>
          <a:bodyPr wrap="square">
            <a:spAutoFit/>
          </a:bodyPr>
          <a:lstStyle/>
          <a:p>
            <a:pPr rtl="1"/>
            <a:r>
              <a:rPr lang="en-US" sz="2800" dirty="0">
                <a:cs typeface="Times New Roman" panose="02020603050405020304" pitchFamily="18" charset="0"/>
              </a:rPr>
              <a:t>  When a diabetic's body is in a stressful situation, it produces hormones such as adrenaline, which increase the rate of converting fatty acids to energy. This causes ketone bodies to </a:t>
            </a:r>
            <a:r>
              <a:rPr lang="en-US" sz="2800" i="1" dirty="0">
                <a:cs typeface="Times New Roman" panose="02020603050405020304" pitchFamily="18" charset="0"/>
              </a:rPr>
              <a:t>accumulate</a:t>
            </a:r>
            <a:r>
              <a:rPr lang="en-US" sz="2800" dirty="0">
                <a:cs typeface="Times New Roman" panose="02020603050405020304" pitchFamily="18" charset="0"/>
              </a:rPr>
              <a:t>. When so much acetone builds up in the blood, the body attempts to eliminate it all by causing excessive urination. </a:t>
            </a:r>
          </a:p>
        </p:txBody>
      </p:sp>
    </p:spTree>
    <p:extLst>
      <p:ext uri="{BB962C8B-B14F-4D97-AF65-F5344CB8AC3E}">
        <p14:creationId xmlns:p14="http://schemas.microsoft.com/office/powerpoint/2010/main" val="1121278695"/>
      </p:ext>
    </p:extLst>
  </p:cSld>
  <p:clrMapOvr>
    <a:masterClrMapping/>
  </p:clrMapOvr>
  <mc:AlternateContent xmlns:mc="http://schemas.openxmlformats.org/markup-compatibility/2006" xmlns:p14="http://schemas.microsoft.com/office/powerpoint/2010/main">
    <mc:Choice Requires="p14">
      <p:transition spd="slow" p14:dur="2000" advTm="140668"/>
    </mc:Choice>
    <mc:Fallback xmlns="">
      <p:transition spd="slow" advTm="14066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2102F1-9248-BF49-9BC2-858AC420399D}"/>
              </a:ext>
            </a:extLst>
          </p:cNvPr>
          <p:cNvSpPr/>
          <p:nvPr/>
        </p:nvSpPr>
        <p:spPr>
          <a:xfrm>
            <a:off x="419100" y="761457"/>
            <a:ext cx="11353800" cy="3323987"/>
          </a:xfrm>
          <a:prstGeom prst="rect">
            <a:avLst/>
          </a:prstGeom>
        </p:spPr>
        <p:txBody>
          <a:bodyPr wrap="square">
            <a:spAutoFit/>
          </a:bodyPr>
          <a:lstStyle/>
          <a:p>
            <a:pPr algn="ctr" fontAlgn="base"/>
            <a:r>
              <a:rPr lang="en-US" sz="3600" b="1" dirty="0">
                <a:cs typeface="Times New Roman" panose="02020603050405020304" pitchFamily="18" charset="0"/>
              </a:rPr>
              <a:t>Aldehyde, Ketone, and Carboxylic acids.</a:t>
            </a:r>
          </a:p>
          <a:p>
            <a:pPr algn="ctr" rtl="1"/>
            <a:endParaRPr lang="en-US" sz="3600" b="1" dirty="0">
              <a:cs typeface="Times New Roman" panose="02020603050405020304" pitchFamily="18" charset="0"/>
            </a:endParaRPr>
          </a:p>
          <a:p>
            <a:pPr rtl="1"/>
            <a:r>
              <a:rPr lang="en-US" sz="3600" b="1" dirty="0">
                <a:cs typeface="Times New Roman" panose="02020603050405020304" pitchFamily="18" charset="0"/>
              </a:rPr>
              <a:t>Functional Groups Reactivity</a:t>
            </a:r>
            <a:r>
              <a:rPr lang="en-US" sz="2800" b="1" dirty="0">
                <a:cs typeface="Times New Roman" panose="02020603050405020304" pitchFamily="18" charset="0"/>
              </a:rPr>
              <a:t> :</a:t>
            </a:r>
            <a:endParaRPr lang="en-US" sz="2800" dirty="0">
              <a:cs typeface="Times New Roman" panose="02020603050405020304" pitchFamily="18" charset="0"/>
            </a:endParaRPr>
          </a:p>
          <a:p>
            <a:pPr rtl="1"/>
            <a:r>
              <a:rPr lang="en-US" sz="2800" dirty="0">
                <a:cs typeface="Times New Roman" panose="02020603050405020304" pitchFamily="18" charset="0"/>
              </a:rPr>
              <a:t>Functional groups play a significant role in increasing organic compound reactivity, by  controlling the direction of the reactions.</a:t>
            </a:r>
          </a:p>
          <a:p>
            <a:pPr fontAlgn="base"/>
            <a:endParaRPr lang="en-US" sz="2800" b="1" dirty="0">
              <a:cs typeface="Times New Roman" panose="02020603050405020304" pitchFamily="18" charset="0"/>
            </a:endParaRPr>
          </a:p>
          <a:p>
            <a:pPr fontAlgn="base"/>
            <a:endParaRPr lang="en-US" b="1" dirty="0"/>
          </a:p>
        </p:txBody>
      </p:sp>
      <p:sp>
        <p:nvSpPr>
          <p:cNvPr id="4" name="TextBox 3">
            <a:extLst>
              <a:ext uri="{FF2B5EF4-FFF2-40B4-BE49-F238E27FC236}">
                <a16:creationId xmlns:a16="http://schemas.microsoft.com/office/drawing/2014/main" id="{35689DBD-033B-7849-ADC8-13B26486DB63}"/>
              </a:ext>
            </a:extLst>
          </p:cNvPr>
          <p:cNvSpPr txBox="1"/>
          <p:nvPr/>
        </p:nvSpPr>
        <p:spPr>
          <a:xfrm>
            <a:off x="6812280" y="5943600"/>
            <a:ext cx="184731" cy="369332"/>
          </a:xfrm>
          <a:prstGeom prst="rect">
            <a:avLst/>
          </a:prstGeom>
          <a:noFill/>
        </p:spPr>
        <p:txBody>
          <a:bodyPr wrap="none" rtlCol="0">
            <a:spAutoFit/>
          </a:bodyPr>
          <a:lstStyle/>
          <a:p>
            <a:endParaRPr lang="en-IQ" dirty="0"/>
          </a:p>
        </p:txBody>
      </p:sp>
    </p:spTree>
    <p:extLst>
      <p:ext uri="{BB962C8B-B14F-4D97-AF65-F5344CB8AC3E}">
        <p14:creationId xmlns:p14="http://schemas.microsoft.com/office/powerpoint/2010/main" val="238041312"/>
      </p:ext>
    </p:extLst>
  </p:cSld>
  <p:clrMapOvr>
    <a:masterClrMapping/>
  </p:clrMapOvr>
  <mc:AlternateContent xmlns:mc="http://schemas.openxmlformats.org/markup-compatibility/2006" xmlns:p14="http://schemas.microsoft.com/office/powerpoint/2010/main">
    <mc:Choice Requires="p14">
      <p:transition spd="slow" p14:dur="2000" advTm="94309"/>
    </mc:Choice>
    <mc:Fallback xmlns="">
      <p:transition spd="slow" advTm="9430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76427" y="633346"/>
            <a:ext cx="11639146" cy="2246769"/>
          </a:xfrm>
          <a:prstGeom prst="rect">
            <a:avLst/>
          </a:prstGeom>
        </p:spPr>
        <p:txBody>
          <a:bodyPr wrap="square">
            <a:spAutoFit/>
          </a:bodyPr>
          <a:lstStyle/>
          <a:p>
            <a:endParaRPr lang="en-US" sz="2800" dirty="0">
              <a:cs typeface="Times New Roman" panose="02020603050405020304" pitchFamily="18" charset="0"/>
            </a:endParaRPr>
          </a:p>
          <a:p>
            <a:r>
              <a:rPr lang="en-US" sz="2800" dirty="0">
                <a:cs typeface="Times New Roman" panose="02020603050405020304" pitchFamily="18" charset="0"/>
              </a:rPr>
              <a:t>            In healthy humans, the body is continually making a small </a:t>
            </a:r>
          </a:p>
          <a:p>
            <a:r>
              <a:rPr lang="en-US" sz="2800" dirty="0">
                <a:cs typeface="Times New Roman" panose="02020603050405020304" pitchFamily="18" charset="0"/>
              </a:rPr>
              <a:t>amount of ketones to be used by the body for energy. But in case of fasting, even overnight while sleeping, the amount of ketone bodies in the blood increases by </a:t>
            </a:r>
            <a:r>
              <a:rPr lang="en-US" sz="2800" b="1" dirty="0">
                <a:cs typeface="Times New Roman" panose="02020603050405020304" pitchFamily="18" charset="0"/>
              </a:rPr>
              <a:t>Ketogenesis process</a:t>
            </a:r>
            <a:r>
              <a:rPr lang="en-US" sz="2800" dirty="0">
                <a:cs typeface="Times New Roman" panose="02020603050405020304" pitchFamily="18" charset="0"/>
              </a:rPr>
              <a:t>. </a:t>
            </a:r>
          </a:p>
        </p:txBody>
      </p:sp>
    </p:spTree>
    <p:extLst>
      <p:ext uri="{BB962C8B-B14F-4D97-AF65-F5344CB8AC3E}">
        <p14:creationId xmlns:p14="http://schemas.microsoft.com/office/powerpoint/2010/main" val="1127557708"/>
      </p:ext>
    </p:extLst>
  </p:cSld>
  <p:clrMapOvr>
    <a:masterClrMapping/>
  </p:clrMapOvr>
  <mc:AlternateContent xmlns:mc="http://schemas.openxmlformats.org/markup-compatibility/2006" xmlns:p14="http://schemas.microsoft.com/office/powerpoint/2010/main">
    <mc:Choice Requires="p14">
      <p:transition spd="slow" p14:dur="2000" advTm="82606"/>
    </mc:Choice>
    <mc:Fallback xmlns="">
      <p:transition spd="slow" advTm="82606"/>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06230" y="1167552"/>
            <a:ext cx="11585770" cy="1384995"/>
          </a:xfrm>
          <a:prstGeom prst="rect">
            <a:avLst/>
          </a:prstGeom>
        </p:spPr>
        <p:txBody>
          <a:bodyPr wrap="square">
            <a:spAutoFit/>
          </a:bodyPr>
          <a:lstStyle/>
          <a:p>
            <a:pPr rtl="1"/>
            <a:r>
              <a:rPr lang="en-US" sz="2800" dirty="0">
                <a:cs typeface="Times New Roman" panose="02020603050405020304" pitchFamily="18" charset="0"/>
              </a:rPr>
              <a:t>Symptoms of diabetic ketoacidosis (DKA) include dehydration, deficiencies in salts such as potassium, nausea, fatigue, confusion, abdominal cramping, excessive thirst, and decreased perspiration. </a:t>
            </a:r>
          </a:p>
        </p:txBody>
      </p:sp>
    </p:spTree>
    <p:extLst>
      <p:ext uri="{BB962C8B-B14F-4D97-AF65-F5344CB8AC3E}">
        <p14:creationId xmlns:p14="http://schemas.microsoft.com/office/powerpoint/2010/main" val="56629764"/>
      </p:ext>
    </p:extLst>
  </p:cSld>
  <p:clrMapOvr>
    <a:masterClrMapping/>
  </p:clrMapOvr>
  <mc:AlternateContent xmlns:mc="http://schemas.openxmlformats.org/markup-compatibility/2006" xmlns:p14="http://schemas.microsoft.com/office/powerpoint/2010/main">
    <mc:Choice Requires="p14">
      <p:transition spd="slow" p14:dur="2000" advTm="254272"/>
    </mc:Choice>
    <mc:Fallback xmlns="">
      <p:transition spd="slow" advTm="254272"/>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15748" y="612189"/>
            <a:ext cx="11363490" cy="1815882"/>
          </a:xfrm>
          <a:prstGeom prst="rect">
            <a:avLst/>
          </a:prstGeom>
        </p:spPr>
        <p:txBody>
          <a:bodyPr wrap="square">
            <a:spAutoFit/>
          </a:bodyPr>
          <a:lstStyle/>
          <a:p>
            <a:pPr rtl="1"/>
            <a:r>
              <a:rPr lang="en-US" sz="2800" dirty="0">
                <a:cs typeface="Times New Roman" panose="02020603050405020304" pitchFamily="18" charset="0"/>
              </a:rPr>
              <a:t>  Although it is dependable way of determining ketone buildup, also ketone breathe excess is often associated with fruity smelling breath in diabetic patient.</a:t>
            </a:r>
            <a:r>
              <a:rPr lang="en-US" sz="2800" b="1" dirty="0">
                <a:cs typeface="Times New Roman" panose="02020603050405020304" pitchFamily="18" charset="0"/>
              </a:rPr>
              <a:t> </a:t>
            </a:r>
            <a:endParaRPr lang="en-US" sz="2800" dirty="0">
              <a:cs typeface="Times New Roman" panose="02020603050405020304" pitchFamily="18" charset="0"/>
            </a:endParaRPr>
          </a:p>
          <a:p>
            <a:pPr rtl="1"/>
            <a:endParaRPr lang="en-US" sz="2800" dirty="0"/>
          </a:p>
        </p:txBody>
      </p:sp>
      <p:pic>
        <p:nvPicPr>
          <p:cNvPr id="15364" name="Picture 4" descr="Urine Sugar Positive In Pregnancy | Glucose In Urine During Pregnancy">
            <a:extLst>
              <a:ext uri="{FF2B5EF4-FFF2-40B4-BE49-F238E27FC236}">
                <a16:creationId xmlns:a16="http://schemas.microsoft.com/office/drawing/2014/main" id="{CB7675D9-595F-7741-8A32-F632E800C0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1184" y="2855741"/>
            <a:ext cx="2591858" cy="2207615"/>
          </a:xfrm>
          <a:prstGeom prst="rect">
            <a:avLst/>
          </a:prstGeom>
          <a:gradFill>
            <a:gsLst>
              <a:gs pos="2000">
                <a:srgbClr val="FFFF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FF00">
                <a:alpha val="95000"/>
              </a:srgbClr>
            </a:solidFill>
          </a:ln>
        </p:spPr>
      </p:pic>
      <p:pic>
        <p:nvPicPr>
          <p:cNvPr id="10" name="Picture 4" descr="Normal blood sugar levels for diabetics and non-diabetics - Insider">
            <a:extLst>
              <a:ext uri="{FF2B5EF4-FFF2-40B4-BE49-F238E27FC236}">
                <a16:creationId xmlns:a16="http://schemas.microsoft.com/office/drawing/2014/main" id="{108658F5-CD52-834D-AE93-773F6752E3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430" y="2855742"/>
            <a:ext cx="2565333" cy="2247450"/>
          </a:xfrm>
          <a:prstGeom prst="rect">
            <a:avLst/>
          </a:prstGeom>
          <a:solidFill>
            <a:schemeClr val="accent1">
              <a:tint val="40000"/>
            </a:schemeClr>
          </a:solidFill>
          <a:ln>
            <a:solidFill>
              <a:srgbClr val="FFFF00"/>
            </a:solidFill>
          </a:ln>
        </p:spPr>
      </p:pic>
      <p:pic>
        <p:nvPicPr>
          <p:cNvPr id="11" name="Picture 10" descr="صورة ذات صلة">
            <a:extLst>
              <a:ext uri="{FF2B5EF4-FFF2-40B4-BE49-F238E27FC236}">
                <a16:creationId xmlns:a16="http://schemas.microsoft.com/office/drawing/2014/main" id="{C7C32A27-AA4D-AA42-AF0C-5A1CBB9450BE}"/>
              </a:ext>
            </a:extLst>
          </p:cNvPr>
          <p:cNvPicPr/>
          <p:nvPr/>
        </p:nvPicPr>
        <p:blipFill rotWithShape="1">
          <a:blip r:embed="rId4">
            <a:extLst>
              <a:ext uri="{28A0092B-C50C-407E-A947-70E740481C1C}">
                <a14:useLocalDpi xmlns:a14="http://schemas.microsoft.com/office/drawing/2010/main" val="0"/>
              </a:ext>
            </a:extLst>
          </a:blip>
          <a:srcRect l="12279" t="7046" r="12311"/>
          <a:stretch/>
        </p:blipFill>
        <p:spPr bwMode="auto">
          <a:xfrm>
            <a:off x="5717319" y="2855741"/>
            <a:ext cx="2923822" cy="223853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FF00">
                <a:alpha val="80000"/>
              </a:srgbClr>
            </a:solidFill>
            <a:bevel/>
          </a:ln>
        </p:spPr>
      </p:pic>
      <p:grpSp>
        <p:nvGrpSpPr>
          <p:cNvPr id="9" name="Group 8">
            <a:extLst>
              <a:ext uri="{FF2B5EF4-FFF2-40B4-BE49-F238E27FC236}">
                <a16:creationId xmlns:a16="http://schemas.microsoft.com/office/drawing/2014/main" id="{7F9FAC13-D97D-AB4D-B106-6A92E2E06463}"/>
              </a:ext>
            </a:extLst>
          </p:cNvPr>
          <p:cNvGrpSpPr/>
          <p:nvPr/>
        </p:nvGrpSpPr>
        <p:grpSpPr>
          <a:xfrm>
            <a:off x="185049" y="2855741"/>
            <a:ext cx="2591858" cy="2185768"/>
            <a:chOff x="0" y="164067"/>
            <a:chExt cx="2636412" cy="2526612"/>
          </a:xfrm>
          <a:gradFill>
            <a:gsLst>
              <a:gs pos="2000">
                <a:srgbClr val="FFFF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pic>
          <p:nvPicPr>
            <p:cNvPr id="12" name="Picture 11" descr="Screen Clipping">
              <a:extLst>
                <a:ext uri="{FF2B5EF4-FFF2-40B4-BE49-F238E27FC236}">
                  <a16:creationId xmlns:a16="http://schemas.microsoft.com/office/drawing/2014/main" id="{16C93FD9-305F-1345-924D-D4A6DEB2698A}"/>
                </a:ext>
              </a:extLst>
            </p:cNvPr>
            <p:cNvPicPr>
              <a:picLocks noChangeAspect="1"/>
            </p:cNvPicPr>
            <p:nvPr/>
          </p:nvPicPr>
          <p:blipFill rotWithShape="1">
            <a:blip r:embed="rId5">
              <a:extLst>
                <a:ext uri="{28A0092B-C50C-407E-A947-70E740481C1C}">
                  <a14:useLocalDpi xmlns:a14="http://schemas.microsoft.com/office/drawing/2010/main" val="0"/>
                </a:ext>
              </a:extLst>
            </a:blip>
            <a:srcRect t="71936"/>
            <a:stretch/>
          </p:blipFill>
          <p:spPr>
            <a:xfrm>
              <a:off x="0" y="1838739"/>
              <a:ext cx="2636412" cy="851940"/>
            </a:xfrm>
            <a:prstGeom prst="rect">
              <a:avLst/>
            </a:prstGeom>
            <a:grpFill/>
            <a:ln>
              <a:solidFill>
                <a:srgbClr val="FFFF00">
                  <a:alpha val="91000"/>
                </a:srgbClr>
              </a:solidFill>
            </a:ln>
          </p:spPr>
        </p:pic>
        <p:pic>
          <p:nvPicPr>
            <p:cNvPr id="13" name="Picture 12" descr="Screen Clipping">
              <a:extLst>
                <a:ext uri="{FF2B5EF4-FFF2-40B4-BE49-F238E27FC236}">
                  <a16:creationId xmlns:a16="http://schemas.microsoft.com/office/drawing/2014/main" id="{81112189-DCE9-7E4F-A768-387F7429D655}"/>
                </a:ext>
              </a:extLst>
            </p:cNvPr>
            <p:cNvPicPr>
              <a:picLocks noChangeAspect="1"/>
            </p:cNvPicPr>
            <p:nvPr/>
          </p:nvPicPr>
          <p:blipFill rotWithShape="1">
            <a:blip r:embed="rId5">
              <a:extLst>
                <a:ext uri="{28A0092B-C50C-407E-A947-70E740481C1C}">
                  <a14:useLocalDpi xmlns:a14="http://schemas.microsoft.com/office/drawing/2010/main" val="0"/>
                </a:ext>
              </a:extLst>
            </a:blip>
            <a:srcRect t="5404" b="15818"/>
            <a:stretch/>
          </p:blipFill>
          <p:spPr>
            <a:xfrm>
              <a:off x="0" y="164067"/>
              <a:ext cx="2636412" cy="2391490"/>
            </a:xfrm>
            <a:prstGeom prst="rect">
              <a:avLst/>
            </a:prstGeom>
            <a:grpFill/>
            <a:ln>
              <a:solidFill>
                <a:srgbClr val="FFFF00">
                  <a:alpha val="91000"/>
                </a:srgbClr>
              </a:solidFill>
            </a:ln>
          </p:spPr>
        </p:pic>
      </p:grpSp>
    </p:spTree>
    <p:extLst>
      <p:ext uri="{BB962C8B-B14F-4D97-AF65-F5344CB8AC3E}">
        <p14:creationId xmlns:p14="http://schemas.microsoft.com/office/powerpoint/2010/main" val="2008578078"/>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F8CCF93-F700-E84D-B0EA-C763C03968FD}"/>
              </a:ext>
            </a:extLst>
          </p:cNvPr>
          <p:cNvGrpSpPr/>
          <p:nvPr/>
        </p:nvGrpSpPr>
        <p:grpSpPr>
          <a:xfrm>
            <a:off x="3305907" y="998806"/>
            <a:ext cx="5851060" cy="4551929"/>
            <a:chOff x="0" y="164067"/>
            <a:chExt cx="2636412" cy="2526612"/>
          </a:xfrm>
        </p:grpSpPr>
        <p:pic>
          <p:nvPicPr>
            <p:cNvPr id="3" name="Picture 2" descr="Screen Clipping">
              <a:extLst>
                <a:ext uri="{FF2B5EF4-FFF2-40B4-BE49-F238E27FC236}">
                  <a16:creationId xmlns:a16="http://schemas.microsoft.com/office/drawing/2014/main" id="{01C95FC0-6DFA-5342-B1BC-4B65D795696B}"/>
                </a:ext>
              </a:extLst>
            </p:cNvPr>
            <p:cNvPicPr>
              <a:picLocks noChangeAspect="1"/>
            </p:cNvPicPr>
            <p:nvPr/>
          </p:nvPicPr>
          <p:blipFill rotWithShape="1">
            <a:blip r:embed="rId2">
              <a:extLst>
                <a:ext uri="{28A0092B-C50C-407E-A947-70E740481C1C}">
                  <a14:useLocalDpi xmlns:a14="http://schemas.microsoft.com/office/drawing/2010/main" val="0"/>
                </a:ext>
              </a:extLst>
            </a:blip>
            <a:srcRect t="71936"/>
            <a:stretch/>
          </p:blipFill>
          <p:spPr>
            <a:xfrm>
              <a:off x="0" y="1838739"/>
              <a:ext cx="2636412" cy="851940"/>
            </a:xfrm>
            <a:prstGeom prst="rect">
              <a:avLst/>
            </a:prstGeom>
          </p:spPr>
        </p:pic>
        <p:pic>
          <p:nvPicPr>
            <p:cNvPr id="4" name="Picture 3" descr="Screen Clipping">
              <a:extLst>
                <a:ext uri="{FF2B5EF4-FFF2-40B4-BE49-F238E27FC236}">
                  <a16:creationId xmlns:a16="http://schemas.microsoft.com/office/drawing/2014/main" id="{3B9D24A1-1085-6247-AA77-BC9BBFF5638D}"/>
                </a:ext>
              </a:extLst>
            </p:cNvPr>
            <p:cNvPicPr>
              <a:picLocks noChangeAspect="1"/>
            </p:cNvPicPr>
            <p:nvPr/>
          </p:nvPicPr>
          <p:blipFill rotWithShape="1">
            <a:blip r:embed="rId2">
              <a:extLst>
                <a:ext uri="{28A0092B-C50C-407E-A947-70E740481C1C}">
                  <a14:useLocalDpi xmlns:a14="http://schemas.microsoft.com/office/drawing/2010/main" val="0"/>
                </a:ext>
              </a:extLst>
            </a:blip>
            <a:srcRect t="5404" b="15818"/>
            <a:stretch/>
          </p:blipFill>
          <p:spPr>
            <a:xfrm>
              <a:off x="0" y="164067"/>
              <a:ext cx="2636412" cy="2391490"/>
            </a:xfrm>
            <a:prstGeom prst="rect">
              <a:avLst/>
            </a:prstGeom>
          </p:spPr>
        </p:pic>
      </p:grpSp>
    </p:spTree>
    <p:extLst>
      <p:ext uri="{BB962C8B-B14F-4D97-AF65-F5344CB8AC3E}">
        <p14:creationId xmlns:p14="http://schemas.microsoft.com/office/powerpoint/2010/main" val="2302845874"/>
      </p:ext>
    </p:extLst>
  </p:cSld>
  <p:clrMapOvr>
    <a:masterClrMapping/>
  </p:clrMapOvr>
  <mc:AlternateContent xmlns:mc="http://schemas.openxmlformats.org/markup-compatibility/2006" xmlns:p14="http://schemas.microsoft.com/office/powerpoint/2010/main">
    <mc:Choice Requires="p14">
      <p:transition spd="slow" p14:dur="2000" advTm="2071"/>
    </mc:Choice>
    <mc:Fallback xmlns="">
      <p:transition spd="slow" advTm="2071"/>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5822" y="337625"/>
            <a:ext cx="11891770" cy="4955203"/>
          </a:xfrm>
          <a:prstGeom prst="rect">
            <a:avLst/>
          </a:prstGeom>
        </p:spPr>
        <p:txBody>
          <a:bodyPr wrap="square">
            <a:spAutoFit/>
          </a:bodyPr>
          <a:lstStyle/>
          <a:p>
            <a:pPr algn="ctr" rtl="1"/>
            <a:r>
              <a:rPr lang="en-US" sz="3200" b="1" dirty="0">
                <a:cs typeface="Times New Roman" panose="02020603050405020304" pitchFamily="18" charset="0"/>
              </a:rPr>
              <a:t>The presence of Aldehyde, Ketone,</a:t>
            </a:r>
          </a:p>
          <a:p>
            <a:pPr algn="ctr" rtl="1"/>
            <a:r>
              <a:rPr lang="en-US" sz="3200" b="1" dirty="0">
                <a:cs typeface="Times New Roman" panose="02020603050405020304" pitchFamily="18" charset="0"/>
              </a:rPr>
              <a:t> and carboxylic acids:</a:t>
            </a:r>
          </a:p>
          <a:p>
            <a:pPr rtl="1"/>
            <a:endParaRPr lang="en-US" sz="2800" dirty="0">
              <a:cs typeface="Times New Roman" panose="02020603050405020304" pitchFamily="18" charset="0"/>
            </a:endParaRPr>
          </a:p>
          <a:p>
            <a:pPr rtl="1"/>
            <a:r>
              <a:rPr lang="en-US" sz="2800" dirty="0">
                <a:cs typeface="Times New Roman" panose="02020603050405020304" pitchFamily="18" charset="0"/>
              </a:rPr>
              <a:t>①-Monosaccharide's: Monosaccharide's are carbohydrates which can not be hydrolyzed to small molecules, contain carbons with functional aldehyde, or keto group are present in nature. Aldohexose is glucose,</a:t>
            </a:r>
          </a:p>
          <a:p>
            <a:pPr rtl="1"/>
            <a:r>
              <a:rPr lang="en-US" sz="2800" dirty="0">
                <a:cs typeface="Times New Roman" panose="02020603050405020304" pitchFamily="18" charset="0"/>
              </a:rPr>
              <a:t> Fructose is ketohexose respectively. </a:t>
            </a:r>
          </a:p>
          <a:p>
            <a:pPr rtl="1"/>
            <a:r>
              <a:rPr lang="en-US" sz="2800" dirty="0">
                <a:cs typeface="Times New Roman" panose="02020603050405020304" pitchFamily="18" charset="0"/>
              </a:rPr>
              <a:t>Glucose is present in our blood, and gives rise to energy on oxidation.</a:t>
            </a:r>
          </a:p>
          <a:p>
            <a:pPr rtl="1"/>
            <a:endParaRPr lang="en-US" sz="2800" dirty="0">
              <a:cs typeface="Times New Roman" panose="02020603050405020304" pitchFamily="18" charset="0"/>
            </a:endParaRPr>
          </a:p>
          <a:p>
            <a:pPr rtl="1"/>
            <a:endParaRPr lang="en-US" sz="2800" dirty="0">
              <a:cs typeface="Times New Roman" panose="02020603050405020304" pitchFamily="18" charset="0"/>
            </a:endParaRPr>
          </a:p>
          <a:p>
            <a:pPr algn="just" rtl="1"/>
            <a:endParaRPr lang="en-US" sz="2800" dirty="0">
              <a:cs typeface="Times New Roman" panose="02020603050405020304" pitchFamily="18" charset="0"/>
            </a:endParaRPr>
          </a:p>
        </p:txBody>
      </p:sp>
    </p:spTree>
    <p:extLst>
      <p:ext uri="{BB962C8B-B14F-4D97-AF65-F5344CB8AC3E}">
        <p14:creationId xmlns:p14="http://schemas.microsoft.com/office/powerpoint/2010/main" val="1857679452"/>
      </p:ext>
    </p:extLst>
  </p:cSld>
  <p:clrMapOvr>
    <a:masterClrMapping/>
  </p:clrMapOvr>
  <mc:AlternateContent xmlns:mc="http://schemas.openxmlformats.org/markup-compatibility/2006" xmlns:p14="http://schemas.microsoft.com/office/powerpoint/2010/main">
    <mc:Choice Requires="p14">
      <p:transition spd="slow" p14:dur="2000" advTm="69561"/>
    </mc:Choice>
    <mc:Fallback xmlns="">
      <p:transition spd="slow" advTm="69561"/>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5900" y="1132900"/>
            <a:ext cx="11760200" cy="5293757"/>
          </a:xfrm>
          <a:prstGeom prst="rect">
            <a:avLst/>
          </a:prstGeom>
        </p:spPr>
        <p:txBody>
          <a:bodyPr wrap="square">
            <a:spAutoFit/>
          </a:bodyPr>
          <a:lstStyle/>
          <a:p>
            <a:pPr rtl="1"/>
            <a:r>
              <a:rPr lang="en-US" sz="2800" dirty="0">
                <a:cs typeface="Times New Roman" panose="02020603050405020304" pitchFamily="18" charset="0"/>
              </a:rPr>
              <a:t>②- Aldopentose Ribose is constituent of nucleic acids monomer or nucleotides of DNA &amp; RNA.</a:t>
            </a:r>
          </a:p>
          <a:p>
            <a:pPr rtl="1"/>
            <a:r>
              <a:rPr lang="en-US" sz="2800" dirty="0">
                <a:cs typeface="Times New Roman" panose="02020603050405020304" pitchFamily="18" charset="0"/>
              </a:rPr>
              <a:t> </a:t>
            </a: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dirty="0">
              <a:cs typeface="Times New Roman" panose="02020603050405020304" pitchFamily="18" charset="0"/>
            </a:endParaRPr>
          </a:p>
          <a:p>
            <a:pPr rtl="1"/>
            <a:endParaRPr lang="en-US" sz="1400" b="1" dirty="0">
              <a:cs typeface="Times New Roman" panose="02020603050405020304" pitchFamily="18" charset="0"/>
            </a:endParaRPr>
          </a:p>
          <a:p>
            <a:pPr rtl="1"/>
            <a:endParaRPr lang="en-US" sz="1400" b="1" dirty="0">
              <a:cs typeface="Times New Roman" panose="02020603050405020304" pitchFamily="18" charset="0"/>
            </a:endParaRPr>
          </a:p>
          <a:p>
            <a:pPr rtl="1"/>
            <a:endParaRPr lang="en-US" sz="1400" b="1" dirty="0">
              <a:cs typeface="Times New Roman" panose="02020603050405020304" pitchFamily="18" charset="0"/>
            </a:endParaRPr>
          </a:p>
          <a:p>
            <a:pPr rtl="1"/>
            <a:endParaRPr lang="en-US" sz="1400" b="1" dirty="0">
              <a:cs typeface="Times New Roman" panose="02020603050405020304" pitchFamily="18" charset="0"/>
            </a:endParaRPr>
          </a:p>
          <a:p>
            <a:pPr rtl="1"/>
            <a:endParaRPr lang="en-US" dirty="0">
              <a:cs typeface="Times New Roman" panose="02020603050405020304" pitchFamily="18" charset="0"/>
            </a:endParaRPr>
          </a:p>
        </p:txBody>
      </p:sp>
      <p:pic>
        <p:nvPicPr>
          <p:cNvPr id="17412" name="Picture 4" descr="Pearson - The Biology Place">
            <a:extLst>
              <a:ext uri="{FF2B5EF4-FFF2-40B4-BE49-F238E27FC236}">
                <a16:creationId xmlns:a16="http://schemas.microsoft.com/office/drawing/2014/main" id="{C1671842-CEC8-444D-8FEC-98474DAB5F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858" y="2626017"/>
            <a:ext cx="5730043" cy="341206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Ribose and its structure – 4ESO-2013/14">
            <a:extLst>
              <a:ext uri="{FF2B5EF4-FFF2-40B4-BE49-F238E27FC236}">
                <a16:creationId xmlns:a16="http://schemas.microsoft.com/office/drawing/2014/main" id="{3CA7474E-344A-7C4B-B44F-5DDBF29033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2999" y="2626017"/>
            <a:ext cx="3522003" cy="3403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4103520"/>
      </p:ext>
    </p:extLst>
  </p:cSld>
  <p:clrMapOvr>
    <a:masterClrMapping/>
  </p:clrMapOvr>
  <mc:AlternateContent xmlns:mc="http://schemas.openxmlformats.org/markup-compatibility/2006" xmlns:p14="http://schemas.microsoft.com/office/powerpoint/2010/main">
    <mc:Choice Requires="p14">
      <p:transition spd="slow" p14:dur="2000" advTm="61117"/>
    </mc:Choice>
    <mc:Fallback xmlns="">
      <p:transition spd="slow" advTm="61117"/>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25949" y="455645"/>
            <a:ext cx="10637351" cy="1815882"/>
          </a:xfrm>
          <a:prstGeom prst="rect">
            <a:avLst/>
          </a:prstGeom>
        </p:spPr>
        <p:txBody>
          <a:bodyPr wrap="square">
            <a:spAutoFit/>
          </a:bodyPr>
          <a:lstStyle/>
          <a:p>
            <a:r>
              <a:rPr lang="en-US" sz="2800" dirty="0">
                <a:cs typeface="Times New Roman" panose="02020603050405020304" pitchFamily="18" charset="0"/>
              </a:rPr>
              <a:t>③ -Ketone Bodies: Ketone Bodies are :</a:t>
            </a:r>
          </a:p>
          <a:p>
            <a:r>
              <a:rPr lang="en-US" sz="2800" dirty="0">
                <a:cs typeface="Times New Roman" panose="02020603050405020304" pitchFamily="18" charset="0"/>
              </a:rPr>
              <a:t>	 acetone</a:t>
            </a:r>
          </a:p>
          <a:p>
            <a:r>
              <a:rPr lang="en-US" sz="2800" dirty="0">
                <a:cs typeface="Times New Roman" panose="02020603050405020304" pitchFamily="18" charset="0"/>
              </a:rPr>
              <a:t>      acetoacetate</a:t>
            </a:r>
          </a:p>
          <a:p>
            <a:r>
              <a:rPr lang="en-US" sz="2800" dirty="0">
                <a:cs typeface="Times New Roman" panose="02020603050405020304" pitchFamily="18" charset="0"/>
              </a:rPr>
              <a:t>      2-hydroxy butyric acid.</a:t>
            </a:r>
            <a:endParaRPr lang="en-US" sz="2800" b="1" dirty="0">
              <a:cs typeface="Times New Roman" panose="02020603050405020304" pitchFamily="18" charset="0"/>
            </a:endParaRPr>
          </a:p>
        </p:txBody>
      </p:sp>
      <p:pic>
        <p:nvPicPr>
          <p:cNvPr id="18434" name="Picture 2" descr="What Is Ketogenesis and What Are Ketone Bodies? | Nutrition Advance">
            <a:extLst>
              <a:ext uri="{FF2B5EF4-FFF2-40B4-BE49-F238E27FC236}">
                <a16:creationId xmlns:a16="http://schemas.microsoft.com/office/drawing/2014/main" id="{7B339D90-7FE5-D244-AB21-7D6AFB362D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6850" y="1363586"/>
            <a:ext cx="3778199" cy="419315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0CCC4A4D-7785-CF49-90EF-506E53068D4E}"/>
              </a:ext>
            </a:extLst>
          </p:cNvPr>
          <p:cNvSpPr/>
          <p:nvPr/>
        </p:nvSpPr>
        <p:spPr>
          <a:xfrm>
            <a:off x="2936616" y="5712480"/>
            <a:ext cx="6008376" cy="523220"/>
          </a:xfrm>
          <a:prstGeom prst="rect">
            <a:avLst/>
          </a:prstGeom>
        </p:spPr>
        <p:txBody>
          <a:bodyPr wrap="none">
            <a:spAutoFit/>
          </a:bodyPr>
          <a:lstStyle/>
          <a:p>
            <a:r>
              <a:rPr lang="en-US" sz="2800" dirty="0">
                <a:cs typeface="Times New Roman" panose="02020603050405020304" pitchFamily="18" charset="0"/>
              </a:rPr>
              <a:t>FOR SEEN ONLY EXCEPT ACETONE</a:t>
            </a:r>
            <a:endParaRPr lang="en-IQ" sz="2800" dirty="0"/>
          </a:p>
        </p:txBody>
      </p:sp>
    </p:spTree>
    <p:extLst>
      <p:ext uri="{BB962C8B-B14F-4D97-AF65-F5344CB8AC3E}">
        <p14:creationId xmlns:p14="http://schemas.microsoft.com/office/powerpoint/2010/main" val="807058557"/>
      </p:ext>
    </p:extLst>
  </p:cSld>
  <p:clrMapOvr>
    <a:masterClrMapping/>
  </p:clrMapOvr>
  <mc:AlternateContent xmlns:mc="http://schemas.openxmlformats.org/markup-compatibility/2006" xmlns:p14="http://schemas.microsoft.com/office/powerpoint/2010/main">
    <mc:Choice Requires="p14">
      <p:transition spd="slow" p14:dur="2000" advTm="60799"/>
    </mc:Choice>
    <mc:Fallback xmlns="">
      <p:transition spd="slow" advTm="60799"/>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82198" y="1278756"/>
            <a:ext cx="10993902" cy="2677656"/>
          </a:xfrm>
          <a:prstGeom prst="rect">
            <a:avLst/>
          </a:prstGeom>
        </p:spPr>
        <p:txBody>
          <a:bodyPr wrap="square">
            <a:spAutoFit/>
          </a:bodyPr>
          <a:lstStyle/>
          <a:p>
            <a:r>
              <a:rPr lang="en-US" sz="2800" dirty="0">
                <a:cs typeface="Times New Roman" panose="02020603050405020304" pitchFamily="18" charset="0"/>
              </a:rPr>
              <a:t>Ketone Bodies are water soluble fuels normally exported by the liver, but overproduction during fasting or diabetes mellitus</a:t>
            </a:r>
            <a:r>
              <a:rPr lang="en-US" sz="2800" b="1" dirty="0">
                <a:cs typeface="Times New Roman" panose="02020603050405020304" pitchFamily="18" charset="0"/>
              </a:rPr>
              <a:t> </a:t>
            </a:r>
          </a:p>
          <a:p>
            <a:r>
              <a:rPr lang="en-US" sz="2800" dirty="0">
                <a:cs typeface="Times New Roman" panose="02020603050405020304" pitchFamily="18" charset="0"/>
              </a:rPr>
              <a:t>Ketone Bodies are formed in times of fasting, even overnight while sleeping, so the amount of ketone bodies in the blood are increases. Ketone Bodies are converted in the hepatic mitochondria to be used as fuel for human activities.  </a:t>
            </a:r>
            <a:endParaRPr lang="en-US" sz="2800" b="1" baseline="30000" dirty="0">
              <a:cs typeface="Times New Roman" panose="02020603050405020304" pitchFamily="18" charset="0"/>
            </a:endParaRPr>
          </a:p>
        </p:txBody>
      </p:sp>
    </p:spTree>
    <p:extLst>
      <p:ext uri="{BB962C8B-B14F-4D97-AF65-F5344CB8AC3E}">
        <p14:creationId xmlns:p14="http://schemas.microsoft.com/office/powerpoint/2010/main" val="1542138235"/>
      </p:ext>
    </p:extLst>
  </p:cSld>
  <p:clrMapOvr>
    <a:masterClrMapping/>
  </p:clrMapOvr>
  <mc:AlternateContent xmlns:mc="http://schemas.openxmlformats.org/markup-compatibility/2006" xmlns:p14="http://schemas.microsoft.com/office/powerpoint/2010/main">
    <mc:Choice Requires="p14">
      <p:transition spd="slow" p14:dur="2000" advTm="148382"/>
    </mc:Choice>
    <mc:Fallback xmlns="">
      <p:transition spd="slow" advTm="148382"/>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7027" y="520505"/>
            <a:ext cx="11557946" cy="3662541"/>
          </a:xfrm>
          <a:prstGeom prst="rect">
            <a:avLst/>
          </a:prstGeom>
        </p:spPr>
        <p:txBody>
          <a:bodyPr wrap="square">
            <a:spAutoFit/>
          </a:bodyPr>
          <a:lstStyle/>
          <a:p>
            <a:pPr algn="ctr"/>
            <a:r>
              <a:rPr lang="en-US" sz="3200" b="1" dirty="0">
                <a:cs typeface="Times New Roman" panose="02020603050405020304" pitchFamily="18" charset="0"/>
              </a:rPr>
              <a:t>The function of ketone bodies:</a:t>
            </a:r>
          </a:p>
          <a:p>
            <a:pPr algn="ctr"/>
            <a:r>
              <a:rPr lang="en-US" sz="3200" b="1" dirty="0">
                <a:cs typeface="Times New Roman" panose="02020603050405020304" pitchFamily="18" charset="0"/>
              </a:rPr>
              <a:t>Glycogenolysis</a:t>
            </a:r>
          </a:p>
          <a:p>
            <a:pPr algn="ctr"/>
            <a:endParaRPr lang="en-US" sz="2800" b="1" dirty="0">
              <a:cs typeface="Times New Roman" panose="02020603050405020304" pitchFamily="18" charset="0"/>
            </a:endParaRPr>
          </a:p>
          <a:p>
            <a:pPr algn="just"/>
            <a:r>
              <a:rPr lang="en-US" sz="2800" dirty="0">
                <a:cs typeface="Times New Roman" panose="02020603050405020304" pitchFamily="18" charset="0"/>
              </a:rPr>
              <a:t>      The normal pathways to create energy involve either stored carbohydrate or non-carbohydrate substances( Fatty acids or Proteins). When carbohydrate stores are available, the main pathway used is glycogenolysis. This involves the breakdown of glycogen stores in muscle and liver.</a:t>
            </a:r>
          </a:p>
          <a:p>
            <a:pPr algn="ctr"/>
            <a:r>
              <a:rPr lang="en-US" sz="2800" b="1" dirty="0">
                <a:cs typeface="Times New Roman" panose="02020603050405020304" pitchFamily="18" charset="0"/>
              </a:rPr>
              <a:t> </a:t>
            </a:r>
            <a:endParaRPr lang="en-US" sz="2800" dirty="0">
              <a:cs typeface="Times New Roman" panose="02020603050405020304" pitchFamily="18" charset="0"/>
            </a:endParaRPr>
          </a:p>
        </p:txBody>
      </p:sp>
    </p:spTree>
    <p:extLst>
      <p:ext uri="{BB962C8B-B14F-4D97-AF65-F5344CB8AC3E}">
        <p14:creationId xmlns:p14="http://schemas.microsoft.com/office/powerpoint/2010/main" val="4275936812"/>
      </p:ext>
    </p:extLst>
  </p:cSld>
  <p:clrMapOvr>
    <a:masterClrMapping/>
  </p:clrMapOvr>
  <mc:AlternateContent xmlns:mc="http://schemas.openxmlformats.org/markup-compatibility/2006" xmlns:p14="http://schemas.microsoft.com/office/powerpoint/2010/main">
    <mc:Choice Requires="p14">
      <p:transition spd="slow" p14:dur="2000" advTm="154506"/>
    </mc:Choice>
    <mc:Fallback xmlns="">
      <p:transition spd="slow" advTm="154506"/>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4171" y="215900"/>
            <a:ext cx="12087829" cy="3539430"/>
          </a:xfrm>
          <a:prstGeom prst="rect">
            <a:avLst/>
          </a:prstGeom>
        </p:spPr>
        <p:txBody>
          <a:bodyPr wrap="square">
            <a:spAutoFit/>
          </a:bodyPr>
          <a:lstStyle/>
          <a:p>
            <a:pPr algn="ctr"/>
            <a:r>
              <a:rPr lang="en-US" sz="2800" b="1" dirty="0">
                <a:cs typeface="Times New Roman" panose="02020603050405020304" pitchFamily="18" charset="0"/>
              </a:rPr>
              <a:t>Gluconeogenesis</a:t>
            </a:r>
          </a:p>
          <a:p>
            <a:endParaRPr lang="en-US" sz="2800" dirty="0">
              <a:cs typeface="Times New Roman" panose="02020603050405020304" pitchFamily="18" charset="0"/>
            </a:endParaRPr>
          </a:p>
          <a:p>
            <a:r>
              <a:rPr lang="en-US" sz="2800" dirty="0">
                <a:cs typeface="Times New Roman" panose="02020603050405020304" pitchFamily="18" charset="0"/>
              </a:rPr>
              <a:t>Gluconeogenesis, is the production of glucose</a:t>
            </a:r>
          </a:p>
          <a:p>
            <a:r>
              <a:rPr lang="en-US" sz="2800" dirty="0">
                <a:cs typeface="Times New Roman" panose="02020603050405020304" pitchFamily="18" charset="0"/>
              </a:rPr>
              <a:t>from non-carbohydrate sources such as lactate . Lactate is often utilized as well as, especially in situations involving exercise. When carbohydrate stores are significantly decreased, or fatty acid concentration is increased, or Diabetes mellites, the ketogenesis metabolic pathway and production of ketone bodies are increased. </a:t>
            </a:r>
            <a:endParaRPr lang="en-US" sz="2800" b="1" dirty="0">
              <a:cs typeface="Times New Roman" panose="02020603050405020304" pitchFamily="18" charset="0"/>
            </a:endParaRPr>
          </a:p>
        </p:txBody>
      </p:sp>
    </p:spTree>
    <p:extLst>
      <p:ext uri="{BB962C8B-B14F-4D97-AF65-F5344CB8AC3E}">
        <p14:creationId xmlns:p14="http://schemas.microsoft.com/office/powerpoint/2010/main" val="3415709701"/>
      </p:ext>
    </p:extLst>
  </p:cSld>
  <p:clrMapOvr>
    <a:masterClrMapping/>
  </p:clrMapOvr>
  <mc:AlternateContent xmlns:mc="http://schemas.openxmlformats.org/markup-compatibility/2006" xmlns:p14="http://schemas.microsoft.com/office/powerpoint/2010/main">
    <mc:Choice Requires="p14">
      <p:transition spd="slow" p14:dur="2000" advTm="211129"/>
    </mc:Choice>
    <mc:Fallback xmlns="">
      <p:transition spd="slow" advTm="21112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2102F1-9248-BF49-9BC2-858AC420399D}"/>
              </a:ext>
            </a:extLst>
          </p:cNvPr>
          <p:cNvSpPr/>
          <p:nvPr/>
        </p:nvSpPr>
        <p:spPr>
          <a:xfrm>
            <a:off x="419100" y="761457"/>
            <a:ext cx="11353800" cy="2523768"/>
          </a:xfrm>
          <a:prstGeom prst="rect">
            <a:avLst/>
          </a:prstGeom>
        </p:spPr>
        <p:txBody>
          <a:bodyPr wrap="square">
            <a:spAutoFit/>
          </a:bodyPr>
          <a:lstStyle/>
          <a:p>
            <a:pPr rtl="1"/>
            <a:endParaRPr lang="en-US" sz="2800" dirty="0">
              <a:cs typeface="Times New Roman" panose="02020603050405020304" pitchFamily="18" charset="0"/>
            </a:endParaRPr>
          </a:p>
          <a:p>
            <a:pPr rtl="1"/>
            <a:r>
              <a:rPr lang="en-US" sz="2800" dirty="0">
                <a:cs typeface="Times New Roman" panose="02020603050405020304" pitchFamily="18" charset="0"/>
              </a:rPr>
              <a:t>Alkyl chains (R₃ C - C R₃)  are nonreactive, but when substituted  gives unsaturated alkyl chains(R₂ C = C R₂), the presence of functional group (&gt; C = C &lt;) allow for relative increase in both reactivity and specificity.</a:t>
            </a:r>
          </a:p>
          <a:p>
            <a:pPr fontAlgn="base"/>
            <a:endParaRPr lang="en-US" sz="2800" b="1" dirty="0">
              <a:cs typeface="Times New Roman" panose="02020603050405020304" pitchFamily="18" charset="0"/>
            </a:endParaRPr>
          </a:p>
          <a:p>
            <a:pPr fontAlgn="base"/>
            <a:endParaRPr lang="en-US" b="1" dirty="0"/>
          </a:p>
        </p:txBody>
      </p:sp>
      <p:sp>
        <p:nvSpPr>
          <p:cNvPr id="4" name="TextBox 3">
            <a:extLst>
              <a:ext uri="{FF2B5EF4-FFF2-40B4-BE49-F238E27FC236}">
                <a16:creationId xmlns:a16="http://schemas.microsoft.com/office/drawing/2014/main" id="{35689DBD-033B-7849-ADC8-13B26486DB63}"/>
              </a:ext>
            </a:extLst>
          </p:cNvPr>
          <p:cNvSpPr txBox="1"/>
          <p:nvPr/>
        </p:nvSpPr>
        <p:spPr>
          <a:xfrm>
            <a:off x="6812280" y="5943600"/>
            <a:ext cx="184731" cy="369332"/>
          </a:xfrm>
          <a:prstGeom prst="rect">
            <a:avLst/>
          </a:prstGeom>
          <a:noFill/>
        </p:spPr>
        <p:txBody>
          <a:bodyPr wrap="none" rtlCol="0">
            <a:spAutoFit/>
          </a:bodyPr>
          <a:lstStyle/>
          <a:p>
            <a:endParaRPr lang="en-IQ" dirty="0"/>
          </a:p>
        </p:txBody>
      </p:sp>
    </p:spTree>
    <p:extLst>
      <p:ext uri="{BB962C8B-B14F-4D97-AF65-F5344CB8AC3E}">
        <p14:creationId xmlns:p14="http://schemas.microsoft.com/office/powerpoint/2010/main" val="2656430969"/>
      </p:ext>
    </p:extLst>
  </p:cSld>
  <p:clrMapOvr>
    <a:masterClrMapping/>
  </p:clrMapOvr>
  <mc:AlternateContent xmlns:mc="http://schemas.openxmlformats.org/markup-compatibility/2006" xmlns:p14="http://schemas.microsoft.com/office/powerpoint/2010/main">
    <mc:Choice Requires="p14">
      <p:transition spd="slow" p14:dur="2000" advTm="96543"/>
    </mc:Choice>
    <mc:Fallback xmlns="">
      <p:transition spd="slow" advTm="96543"/>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72899" y="1182231"/>
            <a:ext cx="11403201" cy="2246769"/>
          </a:xfrm>
          <a:prstGeom prst="rect">
            <a:avLst/>
          </a:prstGeom>
        </p:spPr>
        <p:txBody>
          <a:bodyPr wrap="square">
            <a:spAutoFit/>
          </a:bodyPr>
          <a:lstStyle/>
          <a:p>
            <a:r>
              <a:rPr lang="en-US" sz="2800" dirty="0">
                <a:cs typeface="Times New Roman" panose="02020603050405020304" pitchFamily="18" charset="0"/>
              </a:rPr>
              <a:t>         This can be seen in conditions such as type 1 diabetes, alcoholism, and starvation. Most organs and tissues can use ketone bodies as an alternative source of energy. The brain </a:t>
            </a:r>
          </a:p>
          <a:p>
            <a:r>
              <a:rPr lang="en-US" sz="2800" dirty="0">
                <a:cs typeface="Times New Roman" panose="02020603050405020304" pitchFamily="18" charset="0"/>
              </a:rPr>
              <a:t>uses them as a major source of energy during periods where glucose is not readily available. </a:t>
            </a:r>
            <a:endParaRPr lang="en-US" sz="2800" b="1" dirty="0">
              <a:cs typeface="Times New Roman" panose="02020603050405020304" pitchFamily="18" charset="0"/>
            </a:endParaRPr>
          </a:p>
        </p:txBody>
      </p:sp>
    </p:spTree>
    <p:extLst>
      <p:ext uri="{BB962C8B-B14F-4D97-AF65-F5344CB8AC3E}">
        <p14:creationId xmlns:p14="http://schemas.microsoft.com/office/powerpoint/2010/main" val="1432352097"/>
      </p:ext>
    </p:extLst>
  </p:cSld>
  <p:clrMapOvr>
    <a:masterClrMapping/>
  </p:clrMapOvr>
  <mc:AlternateContent xmlns:mc="http://schemas.openxmlformats.org/markup-compatibility/2006" xmlns:p14="http://schemas.microsoft.com/office/powerpoint/2010/main">
    <mc:Choice Requires="p14">
      <p:transition spd="slow" p14:dur="2000" advTm="54964"/>
    </mc:Choice>
    <mc:Fallback xmlns="">
      <p:transition spd="slow" advTm="54964"/>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72899" y="1182231"/>
            <a:ext cx="11403201" cy="1384995"/>
          </a:xfrm>
          <a:prstGeom prst="rect">
            <a:avLst/>
          </a:prstGeom>
        </p:spPr>
        <p:txBody>
          <a:bodyPr wrap="square">
            <a:spAutoFit/>
          </a:bodyPr>
          <a:lstStyle/>
          <a:p>
            <a:r>
              <a:rPr lang="en-US" sz="2800" dirty="0">
                <a:cs typeface="Times New Roman" panose="02020603050405020304" pitchFamily="18" charset="0"/>
              </a:rPr>
              <a:t>The brain uses them as a major source of energy during periods where glucose is not readily available. This is because, unlike other organs in the body, the brain has an absolute minimum requirement of glucose. </a:t>
            </a:r>
            <a:endParaRPr lang="en-US" sz="2800" b="1" dirty="0">
              <a:cs typeface="Times New Roman" panose="02020603050405020304" pitchFamily="18" charset="0"/>
            </a:endParaRPr>
          </a:p>
        </p:txBody>
      </p:sp>
    </p:spTree>
    <p:extLst>
      <p:ext uri="{BB962C8B-B14F-4D97-AF65-F5344CB8AC3E}">
        <p14:creationId xmlns:p14="http://schemas.microsoft.com/office/powerpoint/2010/main" val="4253004287"/>
      </p:ext>
    </p:extLst>
  </p:cSld>
  <p:clrMapOvr>
    <a:masterClrMapping/>
  </p:clrMapOvr>
  <mc:AlternateContent xmlns:mc="http://schemas.openxmlformats.org/markup-compatibility/2006" xmlns:p14="http://schemas.microsoft.com/office/powerpoint/2010/main">
    <mc:Choice Requires="p14">
      <p:transition spd="slow" p14:dur="2000" advTm="75492"/>
    </mc:Choice>
    <mc:Fallback xmlns="">
      <p:transition spd="slow" advTm="75492"/>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1098" y="1268051"/>
            <a:ext cx="11525002" cy="2246769"/>
          </a:xfrm>
          <a:prstGeom prst="rect">
            <a:avLst/>
          </a:prstGeom>
        </p:spPr>
        <p:txBody>
          <a:bodyPr wrap="square">
            <a:spAutoFit/>
          </a:bodyPr>
          <a:lstStyle/>
          <a:p>
            <a:r>
              <a:rPr lang="en-US" sz="2800" dirty="0">
                <a:cs typeface="Times New Roman" panose="02020603050405020304" pitchFamily="18" charset="0"/>
              </a:rPr>
              <a:t>The heart typically uses fatty acids as its source of energy, but also can use ketones. The liver, although the primary site that produces ketone bodies, does not use ketone bodies because it lacks the necessary enzyme beta ketoacyl-CoA transferase.</a:t>
            </a:r>
            <a:endParaRPr lang="en-US" sz="2800" b="1" baseline="30000" dirty="0">
              <a:cs typeface="Times New Roman" panose="02020603050405020304" pitchFamily="18" charset="0"/>
            </a:endParaRPr>
          </a:p>
          <a:p>
            <a:endParaRPr lang="en-US" sz="2800" b="1" dirty="0">
              <a:cs typeface="Times New Roman" panose="02020603050405020304" pitchFamily="18" charset="0"/>
            </a:endParaRPr>
          </a:p>
        </p:txBody>
      </p:sp>
    </p:spTree>
    <p:extLst>
      <p:ext uri="{BB962C8B-B14F-4D97-AF65-F5344CB8AC3E}">
        <p14:creationId xmlns:p14="http://schemas.microsoft.com/office/powerpoint/2010/main" val="4140227810"/>
      </p:ext>
    </p:extLst>
  </p:cSld>
  <p:clrMapOvr>
    <a:masterClrMapping/>
  </p:clrMapOvr>
  <mc:AlternateContent xmlns:mc="http://schemas.openxmlformats.org/markup-compatibility/2006" xmlns:p14="http://schemas.microsoft.com/office/powerpoint/2010/main">
    <mc:Choice Requires="p14">
      <p:transition spd="slow" p14:dur="2000" advTm="118749"/>
    </mc:Choice>
    <mc:Fallback xmlns="">
      <p:transition spd="slow" advTm="118749"/>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3218" y="623862"/>
            <a:ext cx="11722882" cy="3231654"/>
          </a:xfrm>
          <a:prstGeom prst="rect">
            <a:avLst/>
          </a:prstGeom>
        </p:spPr>
        <p:txBody>
          <a:bodyPr wrap="square">
            <a:spAutoFit/>
          </a:bodyPr>
          <a:lstStyle/>
          <a:p>
            <a:pPr algn="ctr"/>
            <a:r>
              <a:rPr lang="en-US" sz="3600" b="1" dirty="0">
                <a:cs typeface="Times New Roman" panose="02020603050405020304" pitchFamily="18" charset="0"/>
              </a:rPr>
              <a:t>Carboxylic acid</a:t>
            </a:r>
          </a:p>
          <a:p>
            <a:pPr algn="ctr"/>
            <a:endParaRPr lang="en-US" sz="2800" u="sng" dirty="0">
              <a:cs typeface="Times New Roman" panose="02020603050405020304" pitchFamily="18" charset="0"/>
            </a:endParaRPr>
          </a:p>
          <a:p>
            <a:pPr rtl="1"/>
            <a:r>
              <a:rPr lang="en-US" sz="2800" dirty="0">
                <a:cs typeface="Times New Roman" panose="02020603050405020304" pitchFamily="18" charset="0"/>
              </a:rPr>
              <a:t>Carboxylic acid is a class of organic carbonyl compounds </a:t>
            </a:r>
          </a:p>
          <a:p>
            <a:pPr rtl="1"/>
            <a:r>
              <a:rPr lang="en-US" sz="2800" dirty="0">
                <a:cs typeface="Times New Roman" panose="02020603050405020304" pitchFamily="18" charset="0"/>
              </a:rPr>
              <a:t>Have a carbonyl group ( &gt;C=O ), attached to a hydroxyl </a:t>
            </a:r>
          </a:p>
          <a:p>
            <a:pPr rtl="1"/>
            <a:r>
              <a:rPr lang="en-US" sz="2800" dirty="0">
                <a:cs typeface="Times New Roman" panose="02020603050405020304" pitchFamily="18" charset="0"/>
              </a:rPr>
              <a:t>group (-OH ) to generate a carboxyl group(</a:t>
            </a:r>
            <a:r>
              <a:rPr lang="en-US" sz="2800" b="1" dirty="0">
                <a:cs typeface="Times New Roman" panose="02020603050405020304" pitchFamily="18" charset="0"/>
              </a:rPr>
              <a:t>-</a:t>
            </a:r>
            <a:r>
              <a:rPr lang="en-US" sz="2800" dirty="0">
                <a:cs typeface="Times New Roman" panose="02020603050405020304" pitchFamily="18" charset="0"/>
              </a:rPr>
              <a:t>COOH )</a:t>
            </a:r>
            <a:r>
              <a:rPr lang="en-US" sz="2800" b="1" dirty="0">
                <a:cs typeface="Times New Roman" panose="02020603050405020304" pitchFamily="18" charset="0"/>
              </a:rPr>
              <a:t>. </a:t>
            </a:r>
          </a:p>
          <a:p>
            <a:pPr rtl="1"/>
            <a:r>
              <a:rPr lang="en-US" sz="2800" dirty="0">
                <a:cs typeface="Times New Roman" panose="02020603050405020304" pitchFamily="18" charset="0"/>
              </a:rPr>
              <a:t>The carboxyl group consisting of a carbonyl (C=O) with a hydroxyl group (O–H) attached to the same carbon atom and is usually written as –COOH or CO2H. </a:t>
            </a:r>
          </a:p>
        </p:txBody>
      </p:sp>
    </p:spTree>
    <p:extLst>
      <p:ext uri="{BB962C8B-B14F-4D97-AF65-F5344CB8AC3E}">
        <p14:creationId xmlns:p14="http://schemas.microsoft.com/office/powerpoint/2010/main" val="2125204741"/>
      </p:ext>
    </p:extLst>
  </p:cSld>
  <p:clrMapOvr>
    <a:masterClrMapping/>
  </p:clrMapOvr>
  <mc:AlternateContent xmlns:mc="http://schemas.openxmlformats.org/markup-compatibility/2006" xmlns:p14="http://schemas.microsoft.com/office/powerpoint/2010/main">
    <mc:Choice Requires="p14">
      <p:transition spd="slow" p14:dur="2000" advTm="39066"/>
    </mc:Choice>
    <mc:Fallback xmlns="">
      <p:transition spd="slow" advTm="39066"/>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462E43-8E01-754E-B4DB-2C421B0900E2}"/>
              </a:ext>
            </a:extLst>
          </p:cNvPr>
          <p:cNvSpPr/>
          <p:nvPr/>
        </p:nvSpPr>
        <p:spPr>
          <a:xfrm>
            <a:off x="555051" y="1339841"/>
            <a:ext cx="12099403" cy="3231654"/>
          </a:xfrm>
          <a:prstGeom prst="rect">
            <a:avLst/>
          </a:prstGeom>
        </p:spPr>
        <p:txBody>
          <a:bodyPr wrap="square">
            <a:spAutoFit/>
          </a:bodyPr>
          <a:lstStyle/>
          <a:p>
            <a:pPr algn="ctr"/>
            <a:r>
              <a:rPr lang="en-US" sz="3200" dirty="0">
                <a:cs typeface="Times New Roman" panose="02020603050405020304" pitchFamily="18" charset="0"/>
              </a:rPr>
              <a:t> </a:t>
            </a:r>
            <a:r>
              <a:rPr lang="en-US" sz="3600" b="1" dirty="0">
                <a:cs typeface="Times New Roman" panose="02020603050405020304" pitchFamily="18" charset="0"/>
              </a:rPr>
              <a:t>Carboxylic acids in nature:</a:t>
            </a:r>
          </a:p>
          <a:p>
            <a:r>
              <a:rPr lang="en-US" sz="2800" dirty="0">
                <a:cs typeface="Times New Roman" panose="02020603050405020304" pitchFamily="18" charset="0"/>
              </a:rPr>
              <a:t> </a:t>
            </a:r>
          </a:p>
          <a:p>
            <a:r>
              <a:rPr lang="en-US" sz="2800" dirty="0">
                <a:cs typeface="Times New Roman" panose="02020603050405020304" pitchFamily="18" charset="0"/>
              </a:rPr>
              <a:t>Carboxylic acids are compounds occurring naturally in different stages of life cycles (living organism-Krebs cycle; fermentation processes, and geological processes) or can be produced in the laboratories or at large scale (synthesis) from oxidation reactions </a:t>
            </a:r>
          </a:p>
          <a:p>
            <a:r>
              <a:rPr lang="en-US" sz="2800" dirty="0">
                <a:cs typeface="Times New Roman" panose="02020603050405020304" pitchFamily="18" charset="0"/>
              </a:rPr>
              <a:t>of aldehydes , and primary alcohols. </a:t>
            </a:r>
          </a:p>
        </p:txBody>
      </p:sp>
    </p:spTree>
    <p:extLst>
      <p:ext uri="{BB962C8B-B14F-4D97-AF65-F5344CB8AC3E}">
        <p14:creationId xmlns:p14="http://schemas.microsoft.com/office/powerpoint/2010/main" val="306673282"/>
      </p:ext>
    </p:extLst>
  </p:cSld>
  <p:clrMapOvr>
    <a:masterClrMapping/>
  </p:clrMapOvr>
  <mc:AlternateContent xmlns:mc="http://schemas.openxmlformats.org/markup-compatibility/2006" xmlns:p14="http://schemas.microsoft.com/office/powerpoint/2010/main">
    <mc:Choice Requires="p14">
      <p:transition spd="slow" p14:dur="2000" advTm="58293"/>
    </mc:Choice>
    <mc:Fallback xmlns="">
      <p:transition spd="slow" advTm="58293"/>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462E43-8E01-754E-B4DB-2C421B0900E2}"/>
              </a:ext>
            </a:extLst>
          </p:cNvPr>
          <p:cNvSpPr/>
          <p:nvPr/>
        </p:nvSpPr>
        <p:spPr>
          <a:xfrm>
            <a:off x="277792" y="766092"/>
            <a:ext cx="12099403" cy="2862322"/>
          </a:xfrm>
          <a:prstGeom prst="rect">
            <a:avLst/>
          </a:prstGeom>
        </p:spPr>
        <p:txBody>
          <a:bodyPr wrap="square">
            <a:spAutoFit/>
          </a:bodyPr>
          <a:lstStyle/>
          <a:p>
            <a:pPr algn="ctr"/>
            <a:r>
              <a:rPr lang="en-US" sz="4000" dirty="0">
                <a:cs typeface="Times New Roman" panose="02020603050405020304" pitchFamily="18" charset="0"/>
              </a:rPr>
              <a:t> </a:t>
            </a:r>
            <a:r>
              <a:rPr lang="en-US" sz="4000" b="1" dirty="0">
                <a:cs typeface="Times New Roman" panose="02020603050405020304" pitchFamily="18" charset="0"/>
              </a:rPr>
              <a:t>Carboxylic acids in nature:</a:t>
            </a:r>
          </a:p>
          <a:p>
            <a:pPr algn="ctr"/>
            <a:endParaRPr lang="en-US" sz="2800" b="1" dirty="0">
              <a:cs typeface="Times New Roman" panose="02020603050405020304" pitchFamily="18" charset="0"/>
            </a:endParaRPr>
          </a:p>
          <a:p>
            <a:r>
              <a:rPr lang="en-US" sz="2800" dirty="0">
                <a:cs typeface="Times New Roman" panose="02020603050405020304" pitchFamily="18" charset="0"/>
              </a:rPr>
              <a:t>The organic acids play significant roles in our society as evidenced by multiple applications in the field of medicine, agriculture, pharmaceuticals, food, and other industries. Carboxylic acids are used in the production  of pharmaceutical drugs, also can be used as solvents, food additives, antimicrobials. </a:t>
            </a:r>
          </a:p>
        </p:txBody>
      </p:sp>
    </p:spTree>
    <p:extLst>
      <p:ext uri="{BB962C8B-B14F-4D97-AF65-F5344CB8AC3E}">
        <p14:creationId xmlns:p14="http://schemas.microsoft.com/office/powerpoint/2010/main" val="3485006808"/>
      </p:ext>
    </p:extLst>
  </p:cSld>
  <p:clrMapOvr>
    <a:masterClrMapping/>
  </p:clrMapOvr>
  <mc:AlternateContent xmlns:mc="http://schemas.openxmlformats.org/markup-compatibility/2006" xmlns:p14="http://schemas.microsoft.com/office/powerpoint/2010/main">
    <mc:Choice Requires="p14">
      <p:transition spd="slow" p14:dur="2000" advTm="86280"/>
    </mc:Choice>
    <mc:Fallback xmlns="">
      <p:transition spd="slow" advTm="8628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462E43-8E01-754E-B4DB-2C421B0900E2}"/>
              </a:ext>
            </a:extLst>
          </p:cNvPr>
          <p:cNvSpPr/>
          <p:nvPr/>
        </p:nvSpPr>
        <p:spPr>
          <a:xfrm>
            <a:off x="81023" y="83186"/>
            <a:ext cx="12099403" cy="3231654"/>
          </a:xfrm>
          <a:prstGeom prst="rect">
            <a:avLst/>
          </a:prstGeom>
        </p:spPr>
        <p:txBody>
          <a:bodyPr wrap="square">
            <a:spAutoFit/>
          </a:bodyPr>
          <a:lstStyle/>
          <a:p>
            <a:pPr algn="ctr"/>
            <a:r>
              <a:rPr lang="en-US" sz="3600" b="1" dirty="0">
                <a:cs typeface="Times New Roman" panose="02020603050405020304" pitchFamily="18" charset="0"/>
              </a:rPr>
              <a:t>The pH of carboxylic acid solutions</a:t>
            </a:r>
          </a:p>
          <a:p>
            <a:pPr algn="ctr"/>
            <a:endParaRPr lang="en-US" sz="2800" dirty="0">
              <a:cs typeface="Times New Roman" panose="02020603050405020304" pitchFamily="18" charset="0"/>
            </a:endParaRPr>
          </a:p>
          <a:p>
            <a:r>
              <a:rPr lang="en-US" sz="2800" dirty="0">
                <a:cs typeface="Times New Roman" panose="02020603050405020304" pitchFamily="18" charset="0"/>
              </a:rPr>
              <a:t>Organic acids are well-known as effective preservatives, and their antimicrobial action, depending on the environmental pH, making them effective antimicrobial agents. </a:t>
            </a:r>
          </a:p>
          <a:p>
            <a:r>
              <a:rPr lang="en-US" sz="2800" dirty="0">
                <a:cs typeface="Times New Roman" panose="02020603050405020304" pitchFamily="18" charset="0"/>
              </a:rPr>
              <a:t>An example, some organic salts (calcium and sodium propionate) prevent spoilage by inhibiting growth of bacteria and fungi.</a:t>
            </a:r>
            <a:endParaRPr lang="en-US" sz="2800" baseline="30000" dirty="0">
              <a:cs typeface="Times New Roman" panose="02020603050405020304" pitchFamily="18" charset="0"/>
            </a:endParaRPr>
          </a:p>
        </p:txBody>
      </p:sp>
    </p:spTree>
    <p:extLst>
      <p:ext uri="{BB962C8B-B14F-4D97-AF65-F5344CB8AC3E}">
        <p14:creationId xmlns:p14="http://schemas.microsoft.com/office/powerpoint/2010/main" val="2943541671"/>
      </p:ext>
    </p:extLst>
  </p:cSld>
  <p:clrMapOvr>
    <a:masterClrMapping/>
  </p:clrMapOvr>
  <mc:AlternateContent xmlns:mc="http://schemas.openxmlformats.org/markup-compatibility/2006" xmlns:p14="http://schemas.microsoft.com/office/powerpoint/2010/main">
    <mc:Choice Requires="p14">
      <p:transition spd="slow" p14:dur="2000" advTm="65159"/>
    </mc:Choice>
    <mc:Fallback xmlns="">
      <p:transition spd="slow" advTm="65159"/>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462E43-8E01-754E-B4DB-2C421B0900E2}"/>
              </a:ext>
            </a:extLst>
          </p:cNvPr>
          <p:cNvSpPr/>
          <p:nvPr/>
        </p:nvSpPr>
        <p:spPr>
          <a:xfrm>
            <a:off x="254329" y="1138263"/>
            <a:ext cx="11721771" cy="2000548"/>
          </a:xfrm>
          <a:prstGeom prst="rect">
            <a:avLst/>
          </a:prstGeom>
        </p:spPr>
        <p:txBody>
          <a:bodyPr wrap="square">
            <a:spAutoFit/>
          </a:bodyPr>
          <a:lstStyle/>
          <a:p>
            <a:endParaRPr lang="en-US" baseline="30000" dirty="0">
              <a:solidFill>
                <a:srgbClr val="000000"/>
              </a:solidFill>
            </a:endParaRPr>
          </a:p>
          <a:p>
            <a:r>
              <a:rPr lang="en-US" sz="2800" dirty="0">
                <a:cs typeface="Times New Roman" panose="02020603050405020304" pitchFamily="18" charset="0"/>
              </a:rPr>
              <a:t>Carboxylic acid is a weak acid. For example Acetic acid meaning Vinegar, the other example in human body is a fatty acid. Using the definition of an acid as a "substance which donates protons (hydrogen ions) to other things", </a:t>
            </a:r>
            <a:endParaRPr lang="en-US" sz="2400" dirty="0">
              <a:solidFill>
                <a:srgbClr val="000000"/>
              </a:solidFill>
            </a:endParaRPr>
          </a:p>
        </p:txBody>
      </p:sp>
    </p:spTree>
    <p:extLst>
      <p:ext uri="{BB962C8B-B14F-4D97-AF65-F5344CB8AC3E}">
        <p14:creationId xmlns:p14="http://schemas.microsoft.com/office/powerpoint/2010/main" val="3116379528"/>
      </p:ext>
    </p:extLst>
  </p:cSld>
  <p:clrMapOvr>
    <a:masterClrMapping/>
  </p:clrMapOvr>
  <mc:AlternateContent xmlns:mc="http://schemas.openxmlformats.org/markup-compatibility/2006" xmlns:p14="http://schemas.microsoft.com/office/powerpoint/2010/main">
    <mc:Choice Requires="p14">
      <p:transition spd="slow" p14:dur="2000" advTm="53461"/>
    </mc:Choice>
    <mc:Fallback xmlns="">
      <p:transition spd="slow" advTm="53461"/>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462E43-8E01-754E-B4DB-2C421B0900E2}"/>
              </a:ext>
            </a:extLst>
          </p:cNvPr>
          <p:cNvSpPr/>
          <p:nvPr/>
        </p:nvSpPr>
        <p:spPr>
          <a:xfrm>
            <a:off x="305453" y="674029"/>
            <a:ext cx="11581094" cy="4001095"/>
          </a:xfrm>
          <a:prstGeom prst="rect">
            <a:avLst/>
          </a:prstGeom>
        </p:spPr>
        <p:txBody>
          <a:bodyPr wrap="square">
            <a:spAutoFit/>
          </a:bodyPr>
          <a:lstStyle/>
          <a:p>
            <a:r>
              <a:rPr lang="en-US" sz="2800" dirty="0">
                <a:cs typeface="Times New Roman" panose="02020603050405020304" pitchFamily="18" charset="0"/>
              </a:rPr>
              <a:t>The carboxylic acids are acidic because of the hydrogen </a:t>
            </a:r>
          </a:p>
          <a:p>
            <a:r>
              <a:rPr lang="en-US" sz="2800" dirty="0">
                <a:cs typeface="Times New Roman" panose="02020603050405020304" pitchFamily="18" charset="0"/>
              </a:rPr>
              <a:t>in the -COOH group. In solution of water, a hydrogen ion is transferred from the ( -COOH ) group to a water molecule, </a:t>
            </a:r>
          </a:p>
          <a:p>
            <a:r>
              <a:rPr lang="en-US" sz="2800" dirty="0">
                <a:cs typeface="Times New Roman" panose="02020603050405020304" pitchFamily="18" charset="0"/>
              </a:rPr>
              <a:t>to get an acetate ion formed together with a hydroxonium </a:t>
            </a:r>
          </a:p>
          <a:p>
            <a:r>
              <a:rPr lang="en-US" sz="2800" dirty="0">
                <a:cs typeface="Times New Roman" panose="02020603050405020304" pitchFamily="18" charset="0"/>
              </a:rPr>
              <a:t>ion, H</a:t>
            </a:r>
            <a:r>
              <a:rPr lang="en-US" sz="2800" baseline="-25000" dirty="0">
                <a:cs typeface="Times New Roman" panose="02020603050405020304" pitchFamily="18" charset="0"/>
              </a:rPr>
              <a:t>3</a:t>
            </a:r>
            <a:r>
              <a:rPr lang="en-US" sz="2800" dirty="0">
                <a:cs typeface="Times New Roman" panose="02020603050405020304" pitchFamily="18" charset="0"/>
              </a:rPr>
              <a:t>O</a:t>
            </a:r>
            <a:r>
              <a:rPr lang="en-US" sz="2800" baseline="30000" dirty="0">
                <a:cs typeface="Times New Roman" panose="02020603050405020304" pitchFamily="18" charset="0"/>
              </a:rPr>
              <a:t>+</a:t>
            </a:r>
            <a:r>
              <a:rPr lang="en-US" sz="2800" dirty="0">
                <a:cs typeface="Times New Roman" panose="02020603050405020304" pitchFamily="18" charset="0"/>
              </a:rPr>
              <a:t>, by the following equation:</a:t>
            </a:r>
          </a:p>
          <a:p>
            <a:endParaRPr lang="en-US" dirty="0"/>
          </a:p>
          <a:p>
            <a:endParaRPr lang="en-US" dirty="0"/>
          </a:p>
          <a:p>
            <a:endParaRPr lang="en-US" dirty="0"/>
          </a:p>
          <a:p>
            <a:pPr algn="ctr"/>
            <a:r>
              <a:rPr lang="en-US" sz="2800" dirty="0"/>
              <a:t> </a:t>
            </a:r>
            <a:r>
              <a:rPr lang="en-US" sz="3600" dirty="0"/>
              <a:t> CH₃COOH + H₂O  ↔ CH₃COO¯  + H</a:t>
            </a:r>
            <a:r>
              <a:rPr lang="en-US" sz="3600" baseline="-25000" dirty="0"/>
              <a:t>3</a:t>
            </a:r>
            <a:r>
              <a:rPr lang="en-US" sz="3600" dirty="0"/>
              <a:t>O</a:t>
            </a:r>
            <a:r>
              <a:rPr lang="en-US" sz="3600" baseline="30000" dirty="0"/>
              <a:t>+</a:t>
            </a:r>
            <a:r>
              <a:rPr lang="en-US" sz="3600" dirty="0"/>
              <a:t>.</a:t>
            </a:r>
          </a:p>
          <a:p>
            <a:r>
              <a:rPr lang="en-US" sz="2400" dirty="0">
                <a:solidFill>
                  <a:srgbClr val="000000"/>
                </a:solidFill>
              </a:rPr>
              <a:t>                   </a:t>
            </a:r>
            <a:r>
              <a:rPr lang="en-US" sz="2400" dirty="0"/>
              <a:t>Acetic acid.                                Acetate ion          Hydroxonium ion.</a:t>
            </a:r>
            <a:endParaRPr lang="en-US" sz="2400" dirty="0">
              <a:solidFill>
                <a:srgbClr val="000000"/>
              </a:solidFill>
            </a:endParaRPr>
          </a:p>
        </p:txBody>
      </p:sp>
    </p:spTree>
    <p:extLst>
      <p:ext uri="{BB962C8B-B14F-4D97-AF65-F5344CB8AC3E}">
        <p14:creationId xmlns:p14="http://schemas.microsoft.com/office/powerpoint/2010/main" val="2226469296"/>
      </p:ext>
    </p:extLst>
  </p:cSld>
  <p:clrMapOvr>
    <a:masterClrMapping/>
  </p:clrMapOvr>
  <mc:AlternateContent xmlns:mc="http://schemas.openxmlformats.org/markup-compatibility/2006" xmlns:p14="http://schemas.microsoft.com/office/powerpoint/2010/main">
    <mc:Choice Requires="p14">
      <p:transition spd="slow" p14:dur="2000" advTm="68417"/>
    </mc:Choice>
    <mc:Fallback xmlns="">
      <p:transition spd="slow" advTm="68417"/>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16" y="872197"/>
            <a:ext cx="12118694" cy="2800767"/>
          </a:xfrm>
          <a:prstGeom prst="rect">
            <a:avLst/>
          </a:prstGeom>
        </p:spPr>
        <p:txBody>
          <a:bodyPr wrap="square">
            <a:spAutoFit/>
          </a:bodyPr>
          <a:lstStyle/>
          <a:p>
            <a:pPr rtl="1"/>
            <a:r>
              <a:rPr lang="en-US" sz="3600" b="1" dirty="0">
                <a:cs typeface="Times New Roman" panose="02020603050405020304" pitchFamily="18" charset="0"/>
              </a:rPr>
              <a:t>What makes a carboxylic acid more acidic?</a:t>
            </a:r>
          </a:p>
          <a:p>
            <a:pPr rtl="1"/>
            <a:r>
              <a:rPr lang="en-US" sz="2800" dirty="0">
                <a:cs typeface="Times New Roman" panose="02020603050405020304" pitchFamily="18" charset="0"/>
              </a:rPr>
              <a:t>  </a:t>
            </a:r>
          </a:p>
          <a:p>
            <a:pPr rtl="1"/>
            <a:r>
              <a:rPr lang="en-US" sz="2800" dirty="0">
                <a:cs typeface="Times New Roman" panose="02020603050405020304" pitchFamily="18" charset="0"/>
              </a:rPr>
              <a:t> Acidity of carboxylic acid is higher than alcohols. Carboxylate </a:t>
            </a:r>
          </a:p>
          <a:p>
            <a:pPr rtl="1"/>
            <a:r>
              <a:rPr lang="en-US" sz="2800" dirty="0">
                <a:cs typeface="Times New Roman" panose="02020603050405020304" pitchFamily="18" charset="0"/>
              </a:rPr>
              <a:t>ion, is stabilized by two equivalent resonance structures in which </a:t>
            </a:r>
          </a:p>
          <a:p>
            <a:pPr rtl="1"/>
            <a:r>
              <a:rPr lang="en-US" sz="2800" dirty="0">
                <a:cs typeface="Times New Roman" panose="02020603050405020304" pitchFamily="18" charset="0"/>
              </a:rPr>
              <a:t>the negative charge is effectively delocalized between two or more electronegative oxygen atoms. </a:t>
            </a:r>
            <a:endParaRPr lang="en-US" sz="2800" b="1" dirty="0">
              <a:cs typeface="Times New Roman" panose="02020603050405020304" pitchFamily="18" charset="0"/>
            </a:endParaRPr>
          </a:p>
        </p:txBody>
      </p:sp>
      <p:pic>
        <p:nvPicPr>
          <p:cNvPr id="7" name="صورة 13"/>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2869557" y="4372266"/>
            <a:ext cx="6526192" cy="1457034"/>
          </a:xfrm>
          <a:prstGeom prst="rect">
            <a:avLst/>
          </a:prstGeom>
        </p:spPr>
      </p:pic>
    </p:spTree>
    <p:extLst>
      <p:ext uri="{BB962C8B-B14F-4D97-AF65-F5344CB8AC3E}">
        <p14:creationId xmlns:p14="http://schemas.microsoft.com/office/powerpoint/2010/main" val="2666557370"/>
      </p:ext>
    </p:extLst>
  </p:cSld>
  <p:clrMapOvr>
    <a:masterClrMapping/>
  </p:clrMapOvr>
  <mc:AlternateContent xmlns:mc="http://schemas.openxmlformats.org/markup-compatibility/2006" xmlns:p14="http://schemas.microsoft.com/office/powerpoint/2010/main">
    <mc:Choice Requires="p14">
      <p:transition spd="slow" p14:dur="2000" advTm="136113"/>
    </mc:Choice>
    <mc:Fallback xmlns="">
      <p:transition spd="slow" advTm="13611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2102F1-9248-BF49-9BC2-858AC420399D}"/>
              </a:ext>
            </a:extLst>
          </p:cNvPr>
          <p:cNvSpPr/>
          <p:nvPr/>
        </p:nvSpPr>
        <p:spPr>
          <a:xfrm>
            <a:off x="371929" y="618672"/>
            <a:ext cx="11604171" cy="3816429"/>
          </a:xfrm>
          <a:prstGeom prst="rect">
            <a:avLst/>
          </a:prstGeom>
        </p:spPr>
        <p:txBody>
          <a:bodyPr wrap="square">
            <a:spAutoFit/>
          </a:bodyPr>
          <a:lstStyle/>
          <a:p>
            <a:pPr algn="ctr" fontAlgn="base"/>
            <a:r>
              <a:rPr lang="en-US" sz="4000" b="1" dirty="0">
                <a:cs typeface="Times New Roman" panose="02020603050405020304" pitchFamily="18" charset="0"/>
              </a:rPr>
              <a:t>T</a:t>
            </a:r>
            <a:r>
              <a:rPr lang="en-US" sz="3600" b="1" dirty="0">
                <a:cs typeface="Times New Roman" panose="02020603050405020304" pitchFamily="18" charset="0"/>
              </a:rPr>
              <a:t>he carbonyl group: </a:t>
            </a:r>
          </a:p>
          <a:p>
            <a:pPr fontAlgn="base"/>
            <a:r>
              <a:rPr lang="en-US" sz="2400" dirty="0">
                <a:cs typeface="Times New Roman" panose="02020603050405020304" pitchFamily="18" charset="0"/>
              </a:rPr>
              <a:t>      </a:t>
            </a:r>
          </a:p>
          <a:p>
            <a:pPr fontAlgn="base"/>
            <a:r>
              <a:rPr lang="en-US" sz="2400" dirty="0">
                <a:cs typeface="Times New Roman" panose="02020603050405020304" pitchFamily="18" charset="0"/>
              </a:rPr>
              <a:t>  </a:t>
            </a:r>
            <a:r>
              <a:rPr lang="en-US" sz="2800" dirty="0">
                <a:cs typeface="Times New Roman" panose="02020603050405020304" pitchFamily="18" charset="0"/>
              </a:rPr>
              <a:t>A group of organic molecules contains a carbon atom connected to an oxygen atom, by a double bond. This group is called a carbonyl group, and it has very different chemical properties than a double bond (&gt; C = C &lt;) in alkenes, because oxygen is more electronegative than carbon, the bond is polar. </a:t>
            </a:r>
            <a:endParaRPr lang="en-US" sz="2400" dirty="0">
              <a:cs typeface="Times New Roman" panose="02020603050405020304" pitchFamily="18" charset="0"/>
            </a:endParaRPr>
          </a:p>
          <a:p>
            <a:pPr fontAlgn="base"/>
            <a:endParaRPr lang="en-US" sz="2400" dirty="0">
              <a:cs typeface="Times New Roman" panose="02020603050405020304" pitchFamily="18" charset="0"/>
            </a:endParaRPr>
          </a:p>
          <a:p>
            <a:pPr fontAlgn="base"/>
            <a:endParaRPr lang="en-US" sz="2400" dirty="0">
              <a:cs typeface="Times New Roman" panose="02020603050405020304" pitchFamily="18" charset="0"/>
            </a:endParaRPr>
          </a:p>
          <a:p>
            <a:pPr fontAlgn="base"/>
            <a:endParaRPr lang="en-US" b="1" dirty="0">
              <a:cs typeface="Times New Roman" panose="02020603050405020304" pitchFamily="18" charset="0"/>
            </a:endParaRPr>
          </a:p>
        </p:txBody>
      </p:sp>
    </p:spTree>
    <p:extLst>
      <p:ext uri="{BB962C8B-B14F-4D97-AF65-F5344CB8AC3E}">
        <p14:creationId xmlns:p14="http://schemas.microsoft.com/office/powerpoint/2010/main" val="779689204"/>
      </p:ext>
    </p:extLst>
  </p:cSld>
  <p:clrMapOvr>
    <a:masterClrMapping/>
  </p:clrMapOvr>
  <mc:AlternateContent xmlns:mc="http://schemas.openxmlformats.org/markup-compatibility/2006" xmlns:p14="http://schemas.microsoft.com/office/powerpoint/2010/main">
    <mc:Choice Requires="p14">
      <p:transition spd="slow" p14:dur="2000" advTm="257135"/>
    </mc:Choice>
    <mc:Fallback xmlns="">
      <p:transition spd="slow" advTm="257135"/>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532" y="717452"/>
            <a:ext cx="11761568" cy="2369880"/>
          </a:xfrm>
          <a:prstGeom prst="rect">
            <a:avLst/>
          </a:prstGeom>
        </p:spPr>
        <p:txBody>
          <a:bodyPr wrap="square">
            <a:spAutoFit/>
          </a:bodyPr>
          <a:lstStyle/>
          <a:p>
            <a:pPr algn="ctr" rtl="1"/>
            <a:r>
              <a:rPr lang="en-US" sz="3600" b="1" dirty="0">
                <a:cs typeface="Times New Roman" panose="02020603050405020304" pitchFamily="18" charset="0"/>
              </a:rPr>
              <a:t>Metabolic Acidosis</a:t>
            </a:r>
            <a:endParaRPr lang="en-US" sz="2800" dirty="0">
              <a:cs typeface="Times New Roman" panose="02020603050405020304" pitchFamily="18" charset="0"/>
            </a:endParaRPr>
          </a:p>
          <a:p>
            <a:r>
              <a:rPr lang="en-US" sz="2800" dirty="0">
                <a:cs typeface="Times New Roman" panose="02020603050405020304" pitchFamily="18" charset="0"/>
              </a:rPr>
              <a:t>The pH of blood is usually between 7.35 and 7.45. A pH of less </a:t>
            </a:r>
          </a:p>
          <a:p>
            <a:r>
              <a:rPr lang="en-US" sz="2800" dirty="0">
                <a:cs typeface="Times New Roman" panose="02020603050405020304" pitchFamily="18" charset="0"/>
              </a:rPr>
              <a:t>than 7.0 is called acid and a pH greater than 7.0 is called basic (alkaline). So blood is slightly basic. At low pH the Arterial pH </a:t>
            </a:r>
          </a:p>
          <a:p>
            <a:r>
              <a:rPr lang="en-US" sz="2800" dirty="0">
                <a:cs typeface="Times New Roman" panose="02020603050405020304" pitchFamily="18" charset="0"/>
              </a:rPr>
              <a:t>cause Metabolic Acidosis, which refer to increase acid generation.</a:t>
            </a:r>
            <a:r>
              <a:rPr lang="en-US" sz="2800" u="sng" dirty="0">
                <a:cs typeface="Times New Roman" panose="02020603050405020304" pitchFamily="18" charset="0"/>
              </a:rPr>
              <a:t> </a:t>
            </a:r>
            <a:endParaRPr lang="en-US" sz="2800" b="1" dirty="0">
              <a:cs typeface="Times New Roman" panose="02020603050405020304" pitchFamily="18" charset="0"/>
            </a:endParaRPr>
          </a:p>
        </p:txBody>
      </p:sp>
    </p:spTree>
    <p:extLst>
      <p:ext uri="{BB962C8B-B14F-4D97-AF65-F5344CB8AC3E}">
        <p14:creationId xmlns:p14="http://schemas.microsoft.com/office/powerpoint/2010/main" val="1010601873"/>
      </p:ext>
    </p:extLst>
  </p:cSld>
  <p:clrMapOvr>
    <a:masterClrMapping/>
  </p:clrMapOvr>
  <mc:AlternateContent xmlns:mc="http://schemas.openxmlformats.org/markup-compatibility/2006" xmlns:p14="http://schemas.microsoft.com/office/powerpoint/2010/main">
    <mc:Choice Requires="p14">
      <p:transition spd="slow" p14:dur="2000" advTm="72060"/>
    </mc:Choice>
    <mc:Fallback xmlns="">
      <p:transition spd="slow" advTm="7206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18723" y="197346"/>
            <a:ext cx="11240341" cy="2800767"/>
          </a:xfrm>
          <a:prstGeom prst="rect">
            <a:avLst/>
          </a:prstGeom>
        </p:spPr>
        <p:txBody>
          <a:bodyPr wrap="square">
            <a:spAutoFit/>
          </a:bodyPr>
          <a:lstStyle/>
          <a:p>
            <a:pPr rtl="1"/>
            <a:endParaRPr lang="en-US" sz="2800" b="1" dirty="0">
              <a:cs typeface="Times New Roman" panose="02020603050405020304" pitchFamily="18" charset="0"/>
            </a:endParaRPr>
          </a:p>
          <a:p>
            <a:pPr rtl="1"/>
            <a:r>
              <a:rPr lang="en-US" sz="3600" b="1" dirty="0">
                <a:cs typeface="Times New Roman" panose="02020603050405020304" pitchFamily="18" charset="0"/>
              </a:rPr>
              <a:t>The Effect Of Metabolic Acidosis:</a:t>
            </a:r>
          </a:p>
          <a:p>
            <a:pPr rtl="1"/>
            <a:endParaRPr lang="en-US" sz="2800" b="1" dirty="0">
              <a:cs typeface="Times New Roman" panose="02020603050405020304" pitchFamily="18" charset="0"/>
            </a:endParaRPr>
          </a:p>
          <a:p>
            <a:pPr rtl="1"/>
            <a:r>
              <a:rPr lang="en-US" sz="2800" b="1" dirty="0">
                <a:cs typeface="Times New Roman" panose="02020603050405020304" pitchFamily="18" charset="0"/>
              </a:rPr>
              <a:t>1-</a:t>
            </a:r>
            <a:r>
              <a:rPr lang="en-US" sz="2800" dirty="0">
                <a:cs typeface="Times New Roman" panose="02020603050405020304" pitchFamily="18" charset="0"/>
              </a:rPr>
              <a:t> </a:t>
            </a:r>
            <a:r>
              <a:rPr lang="en-US" sz="2800" b="1" dirty="0">
                <a:cs typeface="Times New Roman" panose="02020603050405020304" pitchFamily="18" charset="0"/>
              </a:rPr>
              <a:t>Ketoacidosis</a:t>
            </a:r>
            <a:r>
              <a:rPr lang="en-US" sz="2800" dirty="0">
                <a:cs typeface="Times New Roman" panose="02020603050405020304" pitchFamily="18" charset="0"/>
              </a:rPr>
              <a:t>, when any one have diabetes and don't get enough insulin,&amp; get dehydrated, body burns fats or proteins (leaving carbohydrates) as fuel, and that makes ketones accumulation in blood, so turn it acidic.</a:t>
            </a:r>
          </a:p>
        </p:txBody>
      </p:sp>
      <p:pic>
        <p:nvPicPr>
          <p:cNvPr id="1026" name="Picture 2" descr="Lesson 8: The Chemistry of Solutions">
            <a:extLst>
              <a:ext uri="{FF2B5EF4-FFF2-40B4-BE49-F238E27FC236}">
                <a16:creationId xmlns:a16="http://schemas.microsoft.com/office/drawing/2014/main" id="{B04E079A-8E89-8146-9568-459D9C4C0A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4777" y="4241800"/>
            <a:ext cx="4102100" cy="1993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380389"/>
      </p:ext>
    </p:extLst>
  </p:cSld>
  <p:clrMapOvr>
    <a:masterClrMapping/>
  </p:clrMapOvr>
  <mc:AlternateContent xmlns:mc="http://schemas.openxmlformats.org/markup-compatibility/2006" xmlns:p14="http://schemas.microsoft.com/office/powerpoint/2010/main">
    <mc:Choice Requires="p14">
      <p:transition spd="slow" p14:dur="2000" advTm="78890"/>
    </mc:Choice>
    <mc:Fallback xmlns="">
      <p:transition spd="slow" advTm="7889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628" y="1255693"/>
            <a:ext cx="11518472" cy="954107"/>
          </a:xfrm>
          <a:prstGeom prst="rect">
            <a:avLst/>
          </a:prstGeom>
        </p:spPr>
        <p:txBody>
          <a:bodyPr wrap="square">
            <a:spAutoFit/>
          </a:bodyPr>
          <a:lstStyle/>
          <a:p>
            <a:pPr rtl="1"/>
            <a:r>
              <a:rPr lang="en-US" sz="2800" b="1" dirty="0">
                <a:cs typeface="Times New Roman" panose="02020603050405020304" pitchFamily="18" charset="0"/>
              </a:rPr>
              <a:t>2-</a:t>
            </a:r>
            <a:r>
              <a:rPr lang="en-US" sz="2800" dirty="0">
                <a:cs typeface="Times New Roman" panose="02020603050405020304" pitchFamily="18" charset="0"/>
              </a:rPr>
              <a:t> </a:t>
            </a:r>
            <a:r>
              <a:rPr lang="en-US" sz="2800" b="1" dirty="0">
                <a:cs typeface="Times New Roman" panose="02020603050405020304" pitchFamily="18" charset="0"/>
              </a:rPr>
              <a:t>Alcoholism</a:t>
            </a:r>
            <a:r>
              <a:rPr lang="en-US" sz="2800" dirty="0">
                <a:cs typeface="Times New Roman" panose="02020603050405020304" pitchFamily="18" charset="0"/>
              </a:rPr>
              <a:t>, People who drink a lot of alcohol for a long time and don't eat enough also build up ketones.</a:t>
            </a:r>
            <a:endParaRPr lang="en-US" sz="2800" b="1" dirty="0">
              <a:cs typeface="Times New Roman" panose="02020603050405020304" pitchFamily="18" charset="0"/>
            </a:endParaRPr>
          </a:p>
        </p:txBody>
      </p:sp>
      <p:pic>
        <p:nvPicPr>
          <p:cNvPr id="1026" name="Picture 2" descr="Lesson 8: The Chemistry of Solutions">
            <a:extLst>
              <a:ext uri="{FF2B5EF4-FFF2-40B4-BE49-F238E27FC236}">
                <a16:creationId xmlns:a16="http://schemas.microsoft.com/office/drawing/2014/main" id="{B04E079A-8E89-8146-9568-459D9C4C0A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4950" y="2654301"/>
            <a:ext cx="4102100" cy="1993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5108832"/>
      </p:ext>
    </p:extLst>
  </p:cSld>
  <p:clrMapOvr>
    <a:masterClrMapping/>
  </p:clrMapOvr>
  <mc:AlternateContent xmlns:mc="http://schemas.openxmlformats.org/markup-compatibility/2006" xmlns:p14="http://schemas.microsoft.com/office/powerpoint/2010/main">
    <mc:Choice Requires="p14">
      <p:transition spd="slow" p14:dur="2000" advTm="19629"/>
    </mc:Choice>
    <mc:Fallback xmlns="">
      <p:transition spd="slow" advTm="19629"/>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5351" y="215900"/>
            <a:ext cx="12118694" cy="2369880"/>
          </a:xfrm>
          <a:prstGeom prst="rect">
            <a:avLst/>
          </a:prstGeom>
        </p:spPr>
        <p:txBody>
          <a:bodyPr wrap="square">
            <a:spAutoFit/>
          </a:bodyPr>
          <a:lstStyle/>
          <a:p>
            <a:pPr algn="ctr" rtl="1"/>
            <a:r>
              <a:rPr lang="en-US" sz="3600" b="1" dirty="0">
                <a:cs typeface="Times New Roman" panose="02020603050405020304" pitchFamily="18" charset="0"/>
              </a:rPr>
              <a:t>The Effect Of Metabolic Acidosis:</a:t>
            </a:r>
          </a:p>
          <a:p>
            <a:pPr rtl="1"/>
            <a:endParaRPr lang="en-US" sz="2800" b="1" dirty="0">
              <a:cs typeface="Times New Roman" panose="02020603050405020304" pitchFamily="18" charset="0"/>
            </a:endParaRPr>
          </a:p>
          <a:p>
            <a:pPr rtl="1"/>
            <a:r>
              <a:rPr lang="en-US" sz="2800" b="1" dirty="0">
                <a:cs typeface="Times New Roman" panose="02020603050405020304" pitchFamily="18" charset="0"/>
              </a:rPr>
              <a:t>3- Renal tubular acidosis:</a:t>
            </a:r>
            <a:r>
              <a:rPr lang="en-US" sz="2800" dirty="0">
                <a:cs typeface="Times New Roman" panose="02020603050405020304" pitchFamily="18" charset="0"/>
              </a:rPr>
              <a:t> For healthy Kidneys, Kidney take acids out of blood and get rid of them in pee. Kidney diseases as well as some immune system and genetic disorders can damage kidney so they leave too much acid in blood.</a:t>
            </a:r>
            <a:endParaRPr lang="en-US" sz="3600" b="1" dirty="0">
              <a:cs typeface="Times New Roman" panose="02020603050405020304" pitchFamily="18" charset="0"/>
            </a:endParaRPr>
          </a:p>
        </p:txBody>
      </p:sp>
    </p:spTree>
    <p:extLst>
      <p:ext uri="{BB962C8B-B14F-4D97-AF65-F5344CB8AC3E}">
        <p14:creationId xmlns:p14="http://schemas.microsoft.com/office/powerpoint/2010/main" val="2135016389"/>
      </p:ext>
    </p:extLst>
  </p:cSld>
  <p:clrMapOvr>
    <a:masterClrMapping/>
  </p:clrMapOvr>
  <mc:AlternateContent xmlns:mc="http://schemas.openxmlformats.org/markup-compatibility/2006" xmlns:p14="http://schemas.microsoft.com/office/powerpoint/2010/main">
    <mc:Choice Requires="p14">
      <p:transition spd="slow" p14:dur="2000" advTm="80383"/>
    </mc:Choice>
    <mc:Fallback xmlns="">
      <p:transition spd="slow" advTm="80383"/>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8231" y="1059961"/>
            <a:ext cx="12118694" cy="2246769"/>
          </a:xfrm>
          <a:prstGeom prst="rect">
            <a:avLst/>
          </a:prstGeom>
        </p:spPr>
        <p:txBody>
          <a:bodyPr wrap="square">
            <a:spAutoFit/>
          </a:bodyPr>
          <a:lstStyle/>
          <a:p>
            <a:pPr rtl="1"/>
            <a:endParaRPr lang="en-US" sz="2800" b="1" dirty="0">
              <a:cs typeface="Times New Roman" panose="02020603050405020304" pitchFamily="18" charset="0"/>
            </a:endParaRPr>
          </a:p>
          <a:p>
            <a:pPr rtl="1"/>
            <a:r>
              <a:rPr lang="en-US" sz="2800" b="1" dirty="0">
                <a:cs typeface="Times New Roman" panose="02020603050405020304" pitchFamily="18" charset="0"/>
              </a:rPr>
              <a:t>4- Ingestion Salicylates: </a:t>
            </a:r>
            <a:r>
              <a:rPr lang="en-US" sz="2800" dirty="0">
                <a:cs typeface="Times New Roman" panose="02020603050405020304" pitchFamily="18" charset="0"/>
              </a:rPr>
              <a:t>It is a medical emergency. Intentional ingestion or accidental overdose can cause Salicylate poisoning causes a variety of metabolic disorders making treatment difficult. </a:t>
            </a:r>
            <a:endParaRPr lang="en-US" sz="2800" dirty="0">
              <a:solidFill>
                <a:srgbClr val="FF0000"/>
              </a:solidFill>
              <a:cs typeface="Times New Roman" panose="02020603050405020304" pitchFamily="18" charset="0"/>
            </a:endParaRPr>
          </a:p>
          <a:p>
            <a:pPr rtl="1"/>
            <a:endParaRPr lang="en-US" sz="2800" b="1" dirty="0">
              <a:cs typeface="Times New Roman" panose="02020603050405020304" pitchFamily="18" charset="0"/>
            </a:endParaRPr>
          </a:p>
        </p:txBody>
      </p:sp>
    </p:spTree>
    <p:extLst>
      <p:ext uri="{BB962C8B-B14F-4D97-AF65-F5344CB8AC3E}">
        <p14:creationId xmlns:p14="http://schemas.microsoft.com/office/powerpoint/2010/main" val="2094574818"/>
      </p:ext>
    </p:extLst>
  </p:cSld>
  <p:clrMapOvr>
    <a:masterClrMapping/>
  </p:clrMapOvr>
  <mc:AlternateContent xmlns:mc="http://schemas.openxmlformats.org/markup-compatibility/2006" xmlns:p14="http://schemas.microsoft.com/office/powerpoint/2010/main">
    <mc:Choice Requires="p14">
      <p:transition spd="slow" p14:dur="2000" advTm="127053"/>
    </mc:Choice>
    <mc:Fallback xmlns="">
      <p:transition spd="slow" advTm="127053"/>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389" y="1280160"/>
            <a:ext cx="12118694" cy="3724096"/>
          </a:xfrm>
          <a:prstGeom prst="rect">
            <a:avLst/>
          </a:prstGeom>
        </p:spPr>
        <p:txBody>
          <a:bodyPr wrap="square">
            <a:spAutoFit/>
          </a:bodyPr>
          <a:lstStyle/>
          <a:p>
            <a:pPr algn="ctr" rtl="1"/>
            <a:r>
              <a:rPr lang="en-US" sz="3600" b="1" dirty="0">
                <a:cs typeface="Times New Roman" panose="02020603050405020304" pitchFamily="18" charset="0"/>
              </a:rPr>
              <a:t>The clinical Features: </a:t>
            </a:r>
          </a:p>
          <a:p>
            <a:pPr rtl="1"/>
            <a:endParaRPr lang="en-US" sz="2800" b="1" dirty="0">
              <a:cs typeface="Times New Roman" panose="02020603050405020304" pitchFamily="18" charset="0"/>
            </a:endParaRPr>
          </a:p>
          <a:p>
            <a:pPr rtl="1"/>
            <a:r>
              <a:rPr lang="en-US" sz="2800" dirty="0">
                <a:cs typeface="Times New Roman" panose="02020603050405020304" pitchFamily="18" charset="0"/>
              </a:rPr>
              <a:t>The clinical Features evolved rapidly over 24 hours and early signs: </a:t>
            </a:r>
          </a:p>
          <a:p>
            <a:pPr rtl="1"/>
            <a:endParaRPr lang="en-US" sz="2800" dirty="0">
              <a:cs typeface="Times New Roman" panose="02020603050405020304" pitchFamily="18" charset="0"/>
            </a:endParaRPr>
          </a:p>
          <a:p>
            <a:pPr rtl="1"/>
            <a:r>
              <a:rPr lang="en-US" sz="2800" dirty="0">
                <a:cs typeface="Times New Roman" panose="02020603050405020304" pitchFamily="18" charset="0"/>
              </a:rPr>
              <a:t>- Cause nausea.</a:t>
            </a:r>
          </a:p>
          <a:p>
            <a:pPr rtl="1"/>
            <a:r>
              <a:rPr lang="en-US" sz="2800" dirty="0">
                <a:cs typeface="Times New Roman" panose="02020603050405020304" pitchFamily="18" charset="0"/>
              </a:rPr>
              <a:t>- Vomiting.</a:t>
            </a:r>
          </a:p>
          <a:p>
            <a:pPr rtl="1"/>
            <a:r>
              <a:rPr lang="en-US" sz="2800" dirty="0">
                <a:cs typeface="Times New Roman" panose="02020603050405020304" pitchFamily="18" charset="0"/>
              </a:rPr>
              <a:t>- Abdominal pain.</a:t>
            </a:r>
          </a:p>
          <a:p>
            <a:pPr rtl="1"/>
            <a:endParaRPr lang="en-US" sz="2800" dirty="0">
              <a:cs typeface="Times New Roman" panose="02020603050405020304" pitchFamily="18" charset="0"/>
            </a:endParaRPr>
          </a:p>
        </p:txBody>
      </p:sp>
    </p:spTree>
    <p:extLst>
      <p:ext uri="{BB962C8B-B14F-4D97-AF65-F5344CB8AC3E}">
        <p14:creationId xmlns:p14="http://schemas.microsoft.com/office/powerpoint/2010/main" val="1615405227"/>
      </p:ext>
    </p:extLst>
  </p:cSld>
  <p:clrMapOvr>
    <a:masterClrMapping/>
  </p:clrMapOvr>
  <mc:AlternateContent xmlns:mc="http://schemas.openxmlformats.org/markup-compatibility/2006" xmlns:p14="http://schemas.microsoft.com/office/powerpoint/2010/main">
    <mc:Choice Requires="p14">
      <p:transition spd="slow" p14:dur="2000" advTm="43518"/>
    </mc:Choice>
    <mc:Fallback xmlns="">
      <p:transition spd="slow" advTm="43518"/>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3306" y="0"/>
            <a:ext cx="12118694" cy="3847207"/>
          </a:xfrm>
          <a:prstGeom prst="rect">
            <a:avLst/>
          </a:prstGeom>
        </p:spPr>
        <p:txBody>
          <a:bodyPr wrap="square">
            <a:spAutoFit/>
          </a:bodyPr>
          <a:lstStyle/>
          <a:p>
            <a:pPr algn="ctr"/>
            <a:endParaRPr lang="en-US" sz="2800" b="1" dirty="0">
              <a:solidFill>
                <a:srgbClr val="FFFF00"/>
              </a:solidFill>
              <a:cs typeface="+mj-cs"/>
            </a:endParaRPr>
          </a:p>
          <a:p>
            <a:pPr algn="ctr"/>
            <a:r>
              <a:rPr lang="en-US" sz="3600" b="1" dirty="0">
                <a:cs typeface="+mj-cs"/>
              </a:rPr>
              <a:t>The Carboxylic Acid Derivatives:</a:t>
            </a:r>
          </a:p>
          <a:p>
            <a:endParaRPr lang="en-US" sz="3600" b="1" dirty="0">
              <a:cs typeface="+mj-cs"/>
            </a:endParaRPr>
          </a:p>
          <a:p>
            <a:endParaRPr lang="en-US" sz="3600" b="1" dirty="0">
              <a:cs typeface="+mj-cs"/>
            </a:endParaRPr>
          </a:p>
          <a:p>
            <a:endParaRPr lang="en-US" sz="3600" b="1" dirty="0">
              <a:cs typeface="+mj-cs"/>
            </a:endParaRPr>
          </a:p>
          <a:p>
            <a:endParaRPr lang="en-US" sz="3600" b="1" dirty="0">
              <a:cs typeface="+mj-cs"/>
            </a:endParaRPr>
          </a:p>
          <a:p>
            <a:endParaRPr lang="en-US" sz="3600" b="1" dirty="0">
              <a:cs typeface="+mj-cs"/>
            </a:endParaRPr>
          </a:p>
        </p:txBody>
      </p:sp>
      <p:graphicFrame>
        <p:nvGraphicFramePr>
          <p:cNvPr id="15" name="Table 14"/>
          <p:cNvGraphicFramePr>
            <a:graphicFrameLocks noGrp="1"/>
          </p:cNvGraphicFramePr>
          <p:nvPr/>
        </p:nvGraphicFramePr>
        <p:xfrm>
          <a:off x="891822" y="1738197"/>
          <a:ext cx="10453511" cy="2641891"/>
        </p:xfrm>
        <a:graphic>
          <a:graphicData uri="http://schemas.openxmlformats.org/drawingml/2006/table">
            <a:tbl>
              <a:tblPr firstRow="1" bandRow="1">
                <a:tableStyleId>{35758FB7-9AC5-4552-8A53-C91805E547FA}</a:tableStyleId>
              </a:tblPr>
              <a:tblGrid>
                <a:gridCol w="4580510">
                  <a:extLst>
                    <a:ext uri="{9D8B030D-6E8A-4147-A177-3AD203B41FA5}">
                      <a16:colId xmlns:a16="http://schemas.microsoft.com/office/drawing/2014/main" val="20000"/>
                    </a:ext>
                  </a:extLst>
                </a:gridCol>
                <a:gridCol w="3432517">
                  <a:extLst>
                    <a:ext uri="{9D8B030D-6E8A-4147-A177-3AD203B41FA5}">
                      <a16:colId xmlns:a16="http://schemas.microsoft.com/office/drawing/2014/main" val="20001"/>
                    </a:ext>
                  </a:extLst>
                </a:gridCol>
                <a:gridCol w="2440484">
                  <a:extLst>
                    <a:ext uri="{9D8B030D-6E8A-4147-A177-3AD203B41FA5}">
                      <a16:colId xmlns:a16="http://schemas.microsoft.com/office/drawing/2014/main" val="20002"/>
                    </a:ext>
                  </a:extLst>
                </a:gridCol>
              </a:tblGrid>
              <a:tr h="589326">
                <a:tc gridSpan="3">
                  <a:txBody>
                    <a:bodyPr/>
                    <a:lstStyle/>
                    <a:p>
                      <a:pPr marL="0" marR="0" algn="l" rtl="1">
                        <a:lnSpc>
                          <a:spcPct val="107000"/>
                        </a:lnSpc>
                        <a:spcBef>
                          <a:spcPts val="0"/>
                        </a:spcBef>
                        <a:spcAft>
                          <a:spcPts val="800"/>
                        </a:spcAft>
                      </a:pPr>
                      <a:r>
                        <a:rPr lang="en-US" sz="2400" dirty="0">
                          <a:effectLst/>
                        </a:rPr>
                        <a:t>                                     The Carboxylic Acid Derivatives </a:t>
                      </a:r>
                      <a:endParaRPr lang="en-US" sz="2400" dirty="0">
                        <a:effectLst/>
                        <a:latin typeface="Calibri"/>
                        <a:ea typeface="Calibri"/>
                        <a:cs typeface="Arial"/>
                      </a:endParaRP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134600">
                <a:tc>
                  <a:txBody>
                    <a:bodyPr/>
                    <a:lstStyle/>
                    <a:p>
                      <a:pPr marL="0" marR="0" algn="l" rtl="1">
                        <a:lnSpc>
                          <a:spcPct val="107000"/>
                        </a:lnSpc>
                        <a:spcBef>
                          <a:spcPts val="0"/>
                        </a:spcBef>
                        <a:spcAft>
                          <a:spcPts val="800"/>
                        </a:spcAft>
                      </a:pPr>
                      <a:r>
                        <a:rPr lang="en-US" sz="2400" dirty="0">
                          <a:effectLst/>
                        </a:rPr>
                        <a:t>Carboxylic Acid Derivatives </a:t>
                      </a:r>
                    </a:p>
                    <a:p>
                      <a:pPr marL="0" marR="0" algn="l" rtl="1">
                        <a:lnSpc>
                          <a:spcPct val="107000"/>
                        </a:lnSpc>
                        <a:spcBef>
                          <a:spcPts val="0"/>
                        </a:spcBef>
                        <a:spcAft>
                          <a:spcPts val="800"/>
                        </a:spcAft>
                      </a:pPr>
                      <a:r>
                        <a:rPr lang="ar-IQ" sz="2400" dirty="0">
                          <a:effectLst/>
                        </a:rPr>
                        <a:t> </a:t>
                      </a:r>
                      <a:endParaRPr lang="en-US" sz="2400" dirty="0">
                        <a:effectLst/>
                        <a:latin typeface="Calibri"/>
                        <a:ea typeface="Calibri"/>
                        <a:cs typeface="Arial"/>
                      </a:endParaRPr>
                    </a:p>
                  </a:txBody>
                  <a:tcPr/>
                </a:tc>
                <a:tc>
                  <a:txBody>
                    <a:bodyPr/>
                    <a:lstStyle/>
                    <a:p>
                      <a:pPr marL="0" marR="0" algn="l" rtl="1">
                        <a:lnSpc>
                          <a:spcPct val="107000"/>
                        </a:lnSpc>
                        <a:spcBef>
                          <a:spcPts val="0"/>
                        </a:spcBef>
                        <a:spcAft>
                          <a:spcPts val="800"/>
                        </a:spcAft>
                      </a:pPr>
                      <a:r>
                        <a:rPr lang="en-US" sz="2400" dirty="0">
                          <a:effectLst/>
                        </a:rPr>
                        <a:t>Esters</a:t>
                      </a:r>
                      <a:endParaRPr lang="en-US" sz="2400" dirty="0">
                        <a:effectLst/>
                        <a:latin typeface="Calibri"/>
                        <a:ea typeface="Calibri"/>
                        <a:cs typeface="Arial"/>
                      </a:endParaRPr>
                    </a:p>
                  </a:txBody>
                  <a:tcPr/>
                </a:tc>
                <a:tc>
                  <a:txBody>
                    <a:bodyPr/>
                    <a:lstStyle/>
                    <a:p>
                      <a:pPr marL="0" marR="0" algn="l" rtl="1">
                        <a:lnSpc>
                          <a:spcPct val="107000"/>
                        </a:lnSpc>
                        <a:spcBef>
                          <a:spcPts val="0"/>
                        </a:spcBef>
                        <a:spcAft>
                          <a:spcPts val="800"/>
                        </a:spcAft>
                      </a:pPr>
                      <a:r>
                        <a:rPr lang="en-US" sz="2400" dirty="0">
                          <a:effectLst/>
                        </a:rPr>
                        <a:t>amides</a:t>
                      </a:r>
                      <a:endParaRPr lang="en-US" sz="2400" dirty="0">
                        <a:effectLst/>
                        <a:latin typeface="Calibri"/>
                        <a:ea typeface="Calibri"/>
                        <a:cs typeface="Arial"/>
                      </a:endParaRPr>
                    </a:p>
                  </a:txBody>
                  <a:tcPr/>
                </a:tc>
                <a:extLst>
                  <a:ext uri="{0D108BD9-81ED-4DB2-BD59-A6C34878D82A}">
                    <a16:rowId xmlns:a16="http://schemas.microsoft.com/office/drawing/2014/main" val="10001"/>
                  </a:ext>
                </a:extLst>
              </a:tr>
              <a:tr h="917965">
                <a:tc>
                  <a:txBody>
                    <a:bodyPr/>
                    <a:lstStyle/>
                    <a:p>
                      <a:pPr marL="0" marR="0" algn="l" rtl="1">
                        <a:lnSpc>
                          <a:spcPct val="107000"/>
                        </a:lnSpc>
                        <a:spcBef>
                          <a:spcPts val="0"/>
                        </a:spcBef>
                        <a:spcAft>
                          <a:spcPts val="800"/>
                        </a:spcAft>
                      </a:pPr>
                      <a:r>
                        <a:rPr lang="en-US" sz="2400" dirty="0">
                          <a:effectLst/>
                        </a:rPr>
                        <a:t>Examples in living systems</a:t>
                      </a:r>
                      <a:endParaRPr lang="en-US" sz="2400" dirty="0">
                        <a:effectLst/>
                        <a:latin typeface="Calibri"/>
                        <a:ea typeface="Calibri"/>
                        <a:cs typeface="Arial"/>
                      </a:endParaRPr>
                    </a:p>
                  </a:txBody>
                  <a:tcPr/>
                </a:tc>
                <a:tc>
                  <a:txBody>
                    <a:bodyPr/>
                    <a:lstStyle/>
                    <a:p>
                      <a:pPr marL="0" marR="0" algn="l" rtl="1">
                        <a:lnSpc>
                          <a:spcPct val="107000"/>
                        </a:lnSpc>
                        <a:spcBef>
                          <a:spcPts val="0"/>
                        </a:spcBef>
                        <a:spcAft>
                          <a:spcPts val="800"/>
                        </a:spcAft>
                      </a:pPr>
                      <a:r>
                        <a:rPr lang="en-US" sz="2400" dirty="0">
                          <a:effectLst/>
                        </a:rPr>
                        <a:t>Acetyl coenzyme A</a:t>
                      </a:r>
                      <a:endParaRPr lang="en-US" sz="2400" dirty="0">
                        <a:effectLst/>
                        <a:latin typeface="Calibri"/>
                        <a:ea typeface="Calibri"/>
                        <a:cs typeface="Arial"/>
                      </a:endParaRPr>
                    </a:p>
                  </a:txBody>
                  <a:tcPr/>
                </a:tc>
                <a:tc>
                  <a:txBody>
                    <a:bodyPr/>
                    <a:lstStyle/>
                    <a:p>
                      <a:pPr marL="0" marR="0" algn="l" rtl="1">
                        <a:lnSpc>
                          <a:spcPct val="107000"/>
                        </a:lnSpc>
                        <a:spcBef>
                          <a:spcPts val="0"/>
                        </a:spcBef>
                        <a:spcAft>
                          <a:spcPts val="800"/>
                        </a:spcAft>
                      </a:pPr>
                      <a:r>
                        <a:rPr lang="en-US" sz="2400" dirty="0">
                          <a:effectLst/>
                        </a:rPr>
                        <a:t>Paracetamol, Penicillin.</a:t>
                      </a:r>
                      <a:endParaRPr lang="en-US" sz="2400" dirty="0">
                        <a:effectLst/>
                        <a:latin typeface="Calibri"/>
                        <a:ea typeface="Calibri"/>
                        <a:cs typeface="Arial"/>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8815881"/>
      </p:ext>
    </p:extLst>
  </p:cSld>
  <p:clrMapOvr>
    <a:masterClrMapping/>
  </p:clrMapOvr>
  <mc:AlternateContent xmlns:mc="http://schemas.openxmlformats.org/markup-compatibility/2006" xmlns:p14="http://schemas.microsoft.com/office/powerpoint/2010/main">
    <mc:Choice Requires="p14">
      <p:transition spd="slow" p14:dur="2000" advTm="72064"/>
    </mc:Choice>
    <mc:Fallback xmlns="">
      <p:transition spd="slow" advTm="7206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2102F1-9248-BF49-9BC2-858AC420399D}"/>
              </a:ext>
            </a:extLst>
          </p:cNvPr>
          <p:cNvSpPr/>
          <p:nvPr/>
        </p:nvSpPr>
        <p:spPr>
          <a:xfrm>
            <a:off x="354543" y="1338701"/>
            <a:ext cx="11482914" cy="2246769"/>
          </a:xfrm>
          <a:prstGeom prst="rect">
            <a:avLst/>
          </a:prstGeom>
        </p:spPr>
        <p:txBody>
          <a:bodyPr wrap="square">
            <a:spAutoFit/>
          </a:bodyPr>
          <a:lstStyle/>
          <a:p>
            <a:pPr fontAlgn="base"/>
            <a:r>
              <a:rPr lang="en-US" sz="2800" dirty="0">
                <a:cs typeface="Times New Roman" panose="02020603050405020304" pitchFamily="18" charset="0"/>
              </a:rPr>
              <a:t>The local geometry around the carbonyl group is trigonal planar. The rest of the molecule doesn’t have to be planar.</a:t>
            </a:r>
            <a:r>
              <a:rPr lang="en-IQ" sz="2800" dirty="0">
                <a:cs typeface="Times New Roman" panose="02020603050405020304" pitchFamily="18" charset="0"/>
              </a:rPr>
              <a:t>. </a:t>
            </a:r>
            <a:r>
              <a:rPr lang="en-US" sz="2800" dirty="0">
                <a:cs typeface="Times New Roman" panose="02020603050405020304" pitchFamily="18" charset="0"/>
              </a:rPr>
              <a:t>The trigonal planar carbon in the carbonyl group can attach to two other substituents leading to several subfamilies (aldehydes, ketones, carboxylic acids and esters). </a:t>
            </a:r>
            <a:endParaRPr lang="en-US" sz="1400" b="1" dirty="0"/>
          </a:p>
        </p:txBody>
      </p:sp>
      <p:grpSp>
        <p:nvGrpSpPr>
          <p:cNvPr id="4" name="Group 3">
            <a:extLst>
              <a:ext uri="{FF2B5EF4-FFF2-40B4-BE49-F238E27FC236}">
                <a16:creationId xmlns:a16="http://schemas.microsoft.com/office/drawing/2014/main" id="{2D3E530F-2A11-2A48-93B3-73076B02B5F8}"/>
              </a:ext>
            </a:extLst>
          </p:cNvPr>
          <p:cNvGrpSpPr/>
          <p:nvPr/>
        </p:nvGrpSpPr>
        <p:grpSpPr>
          <a:xfrm>
            <a:off x="3501391" y="3919060"/>
            <a:ext cx="5783286" cy="2938940"/>
            <a:chOff x="3044143" y="4334717"/>
            <a:chExt cx="3460829" cy="2042933"/>
          </a:xfrm>
        </p:grpSpPr>
        <p:pic>
          <p:nvPicPr>
            <p:cNvPr id="9218" name="Picture 2" descr="Aldehydes and ketones Chapter 15. The carbonyl group Aldehydes and ketones  are among the first examples of compounds that possess a C-O double bond  that. - ppt download">
              <a:extLst>
                <a:ext uri="{FF2B5EF4-FFF2-40B4-BE49-F238E27FC236}">
                  <a16:creationId xmlns:a16="http://schemas.microsoft.com/office/drawing/2014/main" id="{BA554F2B-65CB-124C-BBDD-1900CE2F350A}"/>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15510" t="49947" r="58936" b="37149"/>
            <a:stretch/>
          </p:blipFill>
          <p:spPr bwMode="auto">
            <a:xfrm>
              <a:off x="3044143" y="4479403"/>
              <a:ext cx="1956122" cy="740780"/>
            </a:xfrm>
            <a:prstGeom prst="rect">
              <a:avLst/>
            </a:prstGeom>
            <a:noFill/>
            <a:extLst>
              <a:ext uri="{909E8E84-426E-40DD-AFC4-6F175D3DCCD1}">
                <a14:hiddenFill xmlns:a14="http://schemas.microsoft.com/office/drawing/2010/main">
                  <a:solidFill>
                    <a:srgbClr val="FFFFFF"/>
                  </a:solidFill>
                </a14:hiddenFill>
              </a:ext>
            </a:extLst>
          </p:spPr>
        </p:pic>
        <p:sp>
          <p:nvSpPr>
            <p:cNvPr id="3" name="Triangle 2">
              <a:extLst>
                <a:ext uri="{FF2B5EF4-FFF2-40B4-BE49-F238E27FC236}">
                  <a16:creationId xmlns:a16="http://schemas.microsoft.com/office/drawing/2014/main" id="{5A75AA1A-10D4-2C43-A4FD-3660D0A2D32D}"/>
                </a:ext>
              </a:extLst>
            </p:cNvPr>
            <p:cNvSpPr/>
            <p:nvPr/>
          </p:nvSpPr>
          <p:spPr>
            <a:xfrm>
              <a:off x="4840146" y="4375230"/>
              <a:ext cx="1307940" cy="125006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Q"/>
            </a:p>
          </p:txBody>
        </p:sp>
        <p:pic>
          <p:nvPicPr>
            <p:cNvPr id="5" name="Picture 6">
              <a:extLst>
                <a:ext uri="{FF2B5EF4-FFF2-40B4-BE49-F238E27FC236}">
                  <a16:creationId xmlns:a16="http://schemas.microsoft.com/office/drawing/2014/main" id="{9CCE2267-DEBA-3240-9D39-F71A7AF20797}"/>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0693" t="79776" r="63934" b="-4045"/>
            <a:stretch/>
          </p:blipFill>
          <p:spPr bwMode="auto">
            <a:xfrm>
              <a:off x="4456253" y="4334717"/>
              <a:ext cx="2048719" cy="204293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288952892"/>
      </p:ext>
    </p:extLst>
  </p:cSld>
  <p:clrMapOvr>
    <a:masterClrMapping/>
  </p:clrMapOvr>
  <mc:AlternateContent xmlns:mc="http://schemas.openxmlformats.org/markup-compatibility/2006" xmlns:p14="http://schemas.microsoft.com/office/powerpoint/2010/main">
    <mc:Choice Requires="p14">
      <p:transition spd="slow" p14:dur="2000" advTm="389686"/>
    </mc:Choice>
    <mc:Fallback xmlns="">
      <p:transition spd="slow" advTm="38968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76BB14-85D0-6B40-A75A-F58F617AA167}"/>
              </a:ext>
            </a:extLst>
          </p:cNvPr>
          <p:cNvSpPr/>
          <p:nvPr/>
        </p:nvSpPr>
        <p:spPr>
          <a:xfrm>
            <a:off x="478302" y="215900"/>
            <a:ext cx="11071273" cy="5816977"/>
          </a:xfrm>
          <a:prstGeom prst="rect">
            <a:avLst/>
          </a:prstGeom>
        </p:spPr>
        <p:txBody>
          <a:bodyPr wrap="square">
            <a:spAutoFit/>
          </a:bodyPr>
          <a:lstStyle/>
          <a:p>
            <a:endParaRPr lang="en-US" altLang="en-IQ" sz="2800" dirty="0"/>
          </a:p>
          <a:p>
            <a:pPr algn="ctr" rtl="1"/>
            <a:r>
              <a:rPr lang="en-US" sz="3600" b="1" dirty="0">
                <a:cs typeface="Times New Roman" panose="02020603050405020304" pitchFamily="18" charset="0"/>
              </a:rPr>
              <a:t>Carbonyl Compounds</a:t>
            </a:r>
          </a:p>
          <a:p>
            <a:pPr algn="ctr" rtl="1"/>
            <a:endParaRPr lang="en-US" sz="3200" b="1" dirty="0">
              <a:cs typeface="Times New Roman" panose="02020603050405020304" pitchFamily="18" charset="0"/>
            </a:endParaRPr>
          </a:p>
          <a:p>
            <a:pPr rtl="1"/>
            <a:r>
              <a:rPr lang="en-US" sz="2800" dirty="0">
                <a:cs typeface="Times New Roman" panose="02020603050405020304" pitchFamily="18" charset="0"/>
              </a:rPr>
              <a:t>Carbonyl Compounds are consist of carbon- oxygen double bounded (&gt;C=O). Its polar or water soluble due to ability to form Hydrogen bonding, respectively. Aldehyde, Ketone, and carboxylic acids are all containing of carbonyl group, so  they called Carbonyl Compounds. </a:t>
            </a:r>
          </a:p>
          <a:p>
            <a:pPr rtl="1"/>
            <a:endParaRPr lang="en-US" sz="2800" dirty="0">
              <a:cs typeface="Times New Roman" panose="02020603050405020304" pitchFamily="18" charset="0"/>
            </a:endParaRPr>
          </a:p>
          <a:p>
            <a:pPr rtl="1"/>
            <a:endParaRPr lang="en-US" sz="2800" dirty="0"/>
          </a:p>
          <a:p>
            <a:pPr rtl="1"/>
            <a:r>
              <a:rPr lang="en-US" sz="2800" dirty="0"/>
              <a:t>               </a:t>
            </a:r>
          </a:p>
          <a:p>
            <a:pPr rtl="1"/>
            <a:r>
              <a:rPr lang="en-US" sz="2400" b="1" dirty="0">
                <a:cs typeface="Times New Roman" panose="02020603050405020304" pitchFamily="18" charset="0"/>
              </a:rPr>
              <a:t>                                      Carbonyl group.          </a:t>
            </a:r>
            <a:endParaRPr lang="en-US" sz="2800" dirty="0"/>
          </a:p>
          <a:p>
            <a:pPr rtl="1"/>
            <a:r>
              <a:rPr lang="en-US" sz="2800" b="1" dirty="0"/>
              <a:t>                                           </a:t>
            </a:r>
          </a:p>
          <a:p>
            <a:pPr algn="ctr"/>
            <a:endParaRPr lang="en-IQ" altLang="en-IQ" sz="2800" dirty="0"/>
          </a:p>
        </p:txBody>
      </p:sp>
      <p:pic>
        <p:nvPicPr>
          <p:cNvPr id="6" name="Picture 4" descr="Chap16-biochem Flashcards | Quizlet">
            <a:extLst>
              <a:ext uri="{FF2B5EF4-FFF2-40B4-BE49-F238E27FC236}">
                <a16:creationId xmlns:a16="http://schemas.microsoft.com/office/drawing/2014/main" id="{4F974D99-2DD1-A049-BB62-F368B5C3AC22}"/>
              </a:ext>
            </a:extLst>
          </p:cNvPr>
          <p:cNvPicPr>
            <a:picLocks noChangeAspect="1" noChangeArrowheads="1"/>
          </p:cNvPicPr>
          <p:nvPr/>
        </p:nvPicPr>
        <p:blipFill>
          <a:blip r:embed="rId2">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6447692" y="4066134"/>
            <a:ext cx="2936285" cy="1964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264070"/>
      </p:ext>
    </p:extLst>
  </p:cSld>
  <p:clrMapOvr>
    <a:masterClrMapping/>
  </p:clrMapOvr>
  <mc:AlternateContent xmlns:mc="http://schemas.openxmlformats.org/markup-compatibility/2006" xmlns:p14="http://schemas.microsoft.com/office/powerpoint/2010/main">
    <mc:Choice Requires="p14">
      <p:transition spd="slow" p14:dur="2000" advTm="135624"/>
    </mc:Choice>
    <mc:Fallback xmlns="">
      <p:transition spd="slow" advTm="13562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76BB14-85D0-6B40-A75A-F58F617AA167}"/>
              </a:ext>
            </a:extLst>
          </p:cNvPr>
          <p:cNvSpPr/>
          <p:nvPr/>
        </p:nvSpPr>
        <p:spPr>
          <a:xfrm>
            <a:off x="337722" y="1484482"/>
            <a:ext cx="11516555" cy="1384995"/>
          </a:xfrm>
          <a:prstGeom prst="rect">
            <a:avLst/>
          </a:prstGeom>
        </p:spPr>
        <p:txBody>
          <a:bodyPr wrap="square">
            <a:spAutoFit/>
          </a:bodyPr>
          <a:lstStyle/>
          <a:p>
            <a:r>
              <a:rPr lang="en-US" sz="2800" dirty="0">
                <a:cs typeface="Times New Roman" panose="02020603050405020304" pitchFamily="18" charset="0"/>
              </a:rPr>
              <a:t>The carbonyl group in Aldehydes and Ketones are among the first examples of a class of compounds that possess (C = O )double bond that seen by oxidation of alcohols.</a:t>
            </a:r>
          </a:p>
        </p:txBody>
      </p:sp>
    </p:spTree>
    <p:extLst>
      <p:ext uri="{BB962C8B-B14F-4D97-AF65-F5344CB8AC3E}">
        <p14:creationId xmlns:p14="http://schemas.microsoft.com/office/powerpoint/2010/main" val="2042145514"/>
      </p:ext>
    </p:extLst>
  </p:cSld>
  <p:clrMapOvr>
    <a:masterClrMapping/>
  </p:clrMapOvr>
  <mc:AlternateContent xmlns:mc="http://schemas.openxmlformats.org/markup-compatibility/2006" xmlns:p14="http://schemas.microsoft.com/office/powerpoint/2010/main">
    <mc:Choice Requires="p14">
      <p:transition spd="slow" p14:dur="2000" advTm="72375"/>
    </mc:Choice>
    <mc:Fallback xmlns="">
      <p:transition spd="slow" advTm="7237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76BB14-85D0-6B40-A75A-F58F617AA167}"/>
              </a:ext>
            </a:extLst>
          </p:cNvPr>
          <p:cNvSpPr/>
          <p:nvPr/>
        </p:nvSpPr>
        <p:spPr>
          <a:xfrm>
            <a:off x="290537" y="1174992"/>
            <a:ext cx="11685563" cy="954107"/>
          </a:xfrm>
          <a:prstGeom prst="rect">
            <a:avLst/>
          </a:prstGeom>
        </p:spPr>
        <p:txBody>
          <a:bodyPr wrap="square">
            <a:spAutoFit/>
          </a:bodyPr>
          <a:lstStyle/>
          <a:p>
            <a:r>
              <a:rPr lang="en-US" sz="2800" dirty="0">
                <a:cs typeface="Times New Roman" panose="02020603050405020304" pitchFamily="18" charset="0"/>
              </a:rPr>
              <a:t>primary alcohol oxidized to aldehyde, and </a:t>
            </a:r>
            <a:r>
              <a:rPr lang="en-IQ" altLang="en-IQ" sz="2800" dirty="0">
                <a:cs typeface="Times New Roman" panose="02020603050405020304" pitchFamily="18" charset="0"/>
              </a:rPr>
              <a:t>Carboxylic acid and its derivatives</a:t>
            </a:r>
            <a:r>
              <a:rPr lang="en-US" sz="2800" dirty="0">
                <a:cs typeface="Times New Roman" panose="02020603050405020304" pitchFamily="18" charset="0"/>
              </a:rPr>
              <a:t>, while secondary alcohol oxidized into ketone. </a:t>
            </a:r>
            <a:endParaRPr lang="en-IQ" altLang="en-IQ" sz="2800" b="1" dirty="0"/>
          </a:p>
        </p:txBody>
      </p:sp>
      <p:pic>
        <p:nvPicPr>
          <p:cNvPr id="5" name="Picture 6" descr="How do ketones form? | Socratic">
            <a:extLst>
              <a:ext uri="{FF2B5EF4-FFF2-40B4-BE49-F238E27FC236}">
                <a16:creationId xmlns:a16="http://schemas.microsoft.com/office/drawing/2014/main" id="{D8D065C1-1EF7-4843-83EE-33E6457DB0D6}"/>
              </a:ext>
            </a:extLst>
          </p:cNvPr>
          <p:cNvPicPr>
            <a:picLocks noChangeAspect="1" noChangeArrowheads="1"/>
          </p:cNvPicPr>
          <p:nvPr/>
        </p:nvPicPr>
        <p:blipFill>
          <a:blip r:embed="rId2">
            <a:duotone>
              <a:prstClr val="black"/>
              <a:schemeClr val="accent2">
                <a:tint val="45000"/>
                <a:satMod val="400000"/>
              </a:schemeClr>
            </a:duotone>
            <a:extLst>
              <a:ext uri="{BEBA8EAE-BF5A-486C-A8C5-ECC9F3942E4B}">
                <a14:imgProps xmlns:a14="http://schemas.microsoft.com/office/drawing/2010/main">
                  <a14:imgLayer r:embed="rId3">
                    <a14:imgEffect>
                      <a14:sharpenSoften amount="500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3207434" y="2366534"/>
            <a:ext cx="5908431" cy="3768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614889"/>
      </p:ext>
    </p:extLst>
  </p:cSld>
  <p:clrMapOvr>
    <a:masterClrMapping/>
  </p:clrMapOvr>
  <mc:AlternateContent xmlns:mc="http://schemas.openxmlformats.org/markup-compatibility/2006" xmlns:p14="http://schemas.microsoft.com/office/powerpoint/2010/main">
    <mc:Choice Requires="p14">
      <p:transition spd="slow" p14:dur="2000" advTm="216792"/>
    </mc:Choice>
    <mc:Fallback xmlns="">
      <p:transition spd="slow" advTm="21679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76BB14-85D0-6B40-A75A-F58F617AA167}"/>
              </a:ext>
            </a:extLst>
          </p:cNvPr>
          <p:cNvSpPr/>
          <p:nvPr/>
        </p:nvSpPr>
        <p:spPr>
          <a:xfrm>
            <a:off x="216221" y="215900"/>
            <a:ext cx="11506660" cy="3231654"/>
          </a:xfrm>
          <a:prstGeom prst="rect">
            <a:avLst/>
          </a:prstGeom>
        </p:spPr>
        <p:txBody>
          <a:bodyPr wrap="square">
            <a:spAutoFit/>
          </a:bodyPr>
          <a:lstStyle/>
          <a:p>
            <a:pPr algn="ctr"/>
            <a:r>
              <a:rPr lang="en-US" sz="3600" b="1" dirty="0">
                <a:cs typeface="Times New Roman" panose="02020603050405020304" pitchFamily="18" charset="0"/>
              </a:rPr>
              <a:t>Aldehydes and Ketone</a:t>
            </a:r>
          </a:p>
          <a:p>
            <a:pPr algn="ctr"/>
            <a:endParaRPr lang="en-US" sz="2800" dirty="0">
              <a:cs typeface="Times New Roman" panose="02020603050405020304" pitchFamily="18" charset="0"/>
            </a:endParaRPr>
          </a:p>
          <a:p>
            <a:pPr algn="just"/>
            <a:r>
              <a:rPr lang="en-IQ" altLang="en-IQ" sz="2800" dirty="0">
                <a:cs typeface="Times New Roman" panose="02020603050405020304" pitchFamily="18" charset="0"/>
              </a:rPr>
              <a:t>Both aldehydes and ketones contain a carbonyl group. In an aldehyde, the carbonyl group is bonded to at least one hydrogen atom. In a ketone, the carbonyl group is bonded to two carbon atoms. An aldehyde group is represented as –CHO; a ketone is represented as </a:t>
            </a:r>
            <a:r>
              <a:rPr lang="en-US" sz="2800" dirty="0">
                <a:cs typeface="Times New Roman" panose="02020603050405020304" pitchFamily="18" charset="0"/>
              </a:rPr>
              <a:t>(&gt;C=O) </a:t>
            </a:r>
            <a:r>
              <a:rPr lang="en-IQ" altLang="en-IQ" sz="2800" dirty="0">
                <a:cs typeface="Times New Roman" panose="02020603050405020304" pitchFamily="18" charset="0"/>
              </a:rPr>
              <a:t>or –CO–.</a:t>
            </a:r>
            <a:r>
              <a:rPr lang="en-US" sz="2800" b="1" dirty="0">
                <a:cs typeface="Times New Roman" panose="02020603050405020304" pitchFamily="18" charset="0"/>
              </a:rPr>
              <a:t> </a:t>
            </a:r>
            <a:endParaRPr lang="en-IQ" altLang="en-IQ" sz="2800" dirty="0">
              <a:cs typeface="Times New Roman" panose="02020603050405020304" pitchFamily="18" charset="0"/>
            </a:endParaRPr>
          </a:p>
          <a:p>
            <a:pPr algn="ctr"/>
            <a:endParaRPr lang="en-IQ" altLang="en-IQ" sz="2800" dirty="0"/>
          </a:p>
        </p:txBody>
      </p:sp>
      <p:grpSp>
        <p:nvGrpSpPr>
          <p:cNvPr id="5" name="Group 4">
            <a:extLst>
              <a:ext uri="{FF2B5EF4-FFF2-40B4-BE49-F238E27FC236}">
                <a16:creationId xmlns:a16="http://schemas.microsoft.com/office/drawing/2014/main" id="{1D30F16E-274F-5A4C-8F6D-56C43B1C3312}"/>
              </a:ext>
            </a:extLst>
          </p:cNvPr>
          <p:cNvGrpSpPr/>
          <p:nvPr/>
        </p:nvGrpSpPr>
        <p:grpSpPr>
          <a:xfrm>
            <a:off x="1499342" y="4556240"/>
            <a:ext cx="8460584" cy="1577274"/>
            <a:chOff x="144966" y="1676781"/>
            <a:chExt cx="14984269" cy="1577274"/>
          </a:xfrm>
        </p:grpSpPr>
        <p:sp>
          <p:nvSpPr>
            <p:cNvPr id="7" name="Rectangle 6">
              <a:extLst>
                <a:ext uri="{FF2B5EF4-FFF2-40B4-BE49-F238E27FC236}">
                  <a16:creationId xmlns:a16="http://schemas.microsoft.com/office/drawing/2014/main" id="{1C6D6D41-04B0-5541-BF48-46BC5C5E16CE}"/>
                </a:ext>
              </a:extLst>
            </p:cNvPr>
            <p:cNvSpPr/>
            <p:nvPr/>
          </p:nvSpPr>
          <p:spPr>
            <a:xfrm>
              <a:off x="144966" y="1676781"/>
              <a:ext cx="14984269" cy="1477328"/>
            </a:xfrm>
            <a:prstGeom prst="rect">
              <a:avLst/>
            </a:prstGeom>
          </p:spPr>
          <p:txBody>
            <a:bodyPr wrap="square">
              <a:spAutoFit/>
            </a:bodyPr>
            <a:lstStyle/>
            <a:p>
              <a:endParaRPr lang="en-IQ" dirty="0">
                <a:solidFill>
                  <a:srgbClr val="000000"/>
                </a:solidFill>
              </a:endParaRPr>
            </a:p>
            <a:p>
              <a:r>
                <a:rPr lang="en-US" b="1" dirty="0"/>
                <a:t>                                                                                                                    Aldehyde.                                                                                  Ketone.</a:t>
              </a:r>
            </a:p>
            <a:p>
              <a:endParaRPr lang="en-US" dirty="0"/>
            </a:p>
            <a:p>
              <a:endParaRPr lang="en-US" dirty="0"/>
            </a:p>
          </p:txBody>
        </p:sp>
        <p:pic>
          <p:nvPicPr>
            <p:cNvPr id="8" name="Picture 4" descr="Five structures are shown. The first is a C atom with an R group bonded to the left and an H atom to the right. An O atom is double bonded above the C atom. This structure is labeled, “Functional group of an aldehyde.” The second structure shows a C atom with R groups bonded to the left and right. An O atom is double bonded above the C atom. This structure is labeled, “Functional group of a ketone.” The third structure looks exactly like the functional group of a ketone. The fourth structure is labeled C H subscript 3 C H O. It is also labeled, “An aldehyde,” and “ethanal (acetaldehyde).” This structure has a C atom to which 3 H atoms are bonded above, below, and to the left. In red to the right of this C atom, a C atom is attached which has an O atom double bonded above and an H atom bonded to the right. The O atom as two sets of electron dots. The fifth structure is labeled C H subscript 3 C O C H subscript 2 C H subscript 3. It is also labeled, “A ketone,” and “butanone.” This structure has a C atom to which 3 H atoms are bonded above, below, and to the left. To the right of this in red is a C atom to which an O atom is double bonded above. The O atom has two sets of electron dots. Attached to the right of this red C atom in black is a two carbon atom chain with H atoms attached above, below, and to the right.">
              <a:extLst>
                <a:ext uri="{FF2B5EF4-FFF2-40B4-BE49-F238E27FC236}">
                  <a16:creationId xmlns:a16="http://schemas.microsoft.com/office/drawing/2014/main" id="{89C050E2-E842-9E46-8A96-85B776B67D85}"/>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52585" r="13833" b="39621"/>
            <a:stretch/>
          </p:blipFill>
          <p:spPr bwMode="auto">
            <a:xfrm>
              <a:off x="7801222" y="1803392"/>
              <a:ext cx="3133239" cy="145066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Five structures are shown. The first is a C atom with an R group bonded to the left and an H atom to the right. An O atom is double bonded above the C atom. This structure is labeled, “Functional group of an aldehyde.” The second structure shows a C atom with R groups bonded to the left and right. An O atom is double bonded above the C atom. This structure is labeled, “Functional group of a ketone.” The third structure looks exactly like the functional group of a ketone. The fourth structure is labeled C H subscript 3 C H O. It is also labeled, “An aldehyde,” and “ethanal (acetaldehyde).” This structure has a C atom to which 3 H atoms are bonded above, below, and to the left. In red to the right of this C atom, a C atom is attached which has an O atom double bonded above and an H atom bonded to the right. The O atom as two sets of electron dots. The fifth structure is labeled C H subscript 3 C O C H subscript 2 C H subscript 3. It is also labeled, “A ketone,” and “butanone.” This structure has a C atom to which 3 H atoms are bonded above, below, and to the left. To the right of this in red is a C atom to which an O atom is double bonded above. The O atom has two sets of electron dots. Attached to the right of this red C atom in black is a two carbon atom chain with H atoms attached above, below, and to the right.">
              <a:extLst>
                <a:ext uri="{FF2B5EF4-FFF2-40B4-BE49-F238E27FC236}">
                  <a16:creationId xmlns:a16="http://schemas.microsoft.com/office/drawing/2014/main" id="{7AB29BDA-B287-B443-9357-76B4297400B7}"/>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13870" t="-4526" r="52549" b="36951"/>
            <a:stretch/>
          </p:blipFill>
          <p:spPr bwMode="auto">
            <a:xfrm>
              <a:off x="2785818" y="1676781"/>
              <a:ext cx="3043966" cy="157727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7139580"/>
      </p:ext>
    </p:extLst>
  </p:cSld>
  <p:clrMapOvr>
    <a:masterClrMapping/>
  </p:clrMapOvr>
  <mc:AlternateContent xmlns:mc="http://schemas.openxmlformats.org/markup-compatibility/2006" xmlns:p14="http://schemas.microsoft.com/office/powerpoint/2010/main">
    <mc:Choice Requires="p14">
      <p:transition spd="slow" p14:dur="2000" advTm="164185"/>
    </mc:Choice>
    <mc:Fallback xmlns="">
      <p:transition spd="slow" advTm="164185"/>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2034</Words>
  <Application>Microsoft Macintosh PowerPoint</Application>
  <PresentationFormat>Widescreen</PresentationFormat>
  <Paragraphs>181</Paragraphs>
  <Slides>46</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Calibri Light</vt:lpstr>
      <vt:lpstr>Office Theme</vt:lpstr>
      <vt:lpstr>Aldehyde, Ketone, and Carboxylic acids.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Aldehyde, Ketone, and Carboxylic acids. </dc:title>
  <dc:creator>Microsoft Office User</dc:creator>
  <cp:lastModifiedBy>Microsoft Office User</cp:lastModifiedBy>
  <cp:revision>1</cp:revision>
  <dcterms:created xsi:type="dcterms:W3CDTF">2021-09-17T11:33:21Z</dcterms:created>
  <dcterms:modified xsi:type="dcterms:W3CDTF">2021-09-17T11:37:04Z</dcterms:modified>
</cp:coreProperties>
</file>