
<file path=[Content_Types].xml><?xml version="1.0" encoding="utf-8"?>
<Types xmlns="http://schemas.openxmlformats.org/package/2006/content-types">
  <Default Extension="bin" ContentType="application/vnd.ms-office.activeX"/>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ctiveX/activeX1.xml" ContentType="application/vnd.ms-office.activeX+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r" defTabSz="914400" rtl="1" eaLnBrk="1" latinLnBrk="0" hangingPunct="1">
      <a:defRPr sz="2400" kern="1200">
        <a:solidFill>
          <a:schemeClr val="tx1"/>
        </a:solidFill>
        <a:latin typeface="Times New Roman" pitchFamily="18" charset="0"/>
        <a:ea typeface="+mn-ea"/>
        <a:cs typeface="+mn-cs"/>
      </a:defRPr>
    </a:lvl6pPr>
    <a:lvl7pPr marL="2743200" algn="r" defTabSz="914400" rtl="1" eaLnBrk="1" latinLnBrk="0" hangingPunct="1">
      <a:defRPr sz="2400" kern="1200">
        <a:solidFill>
          <a:schemeClr val="tx1"/>
        </a:solidFill>
        <a:latin typeface="Times New Roman" pitchFamily="18" charset="0"/>
        <a:ea typeface="+mn-ea"/>
        <a:cs typeface="+mn-cs"/>
      </a:defRPr>
    </a:lvl7pPr>
    <a:lvl8pPr marL="3200400" algn="r" defTabSz="914400" rtl="1" eaLnBrk="1" latinLnBrk="0" hangingPunct="1">
      <a:defRPr sz="2400" kern="1200">
        <a:solidFill>
          <a:schemeClr val="tx1"/>
        </a:solidFill>
        <a:latin typeface="Times New Roman" pitchFamily="18" charset="0"/>
        <a:ea typeface="+mn-ea"/>
        <a:cs typeface="+mn-cs"/>
      </a:defRPr>
    </a:lvl8pPr>
    <a:lvl9pPr marL="3657600" algn="r" defTabSz="914400" rtl="1"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7BB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2787"/>
    <p:restoredTop sz="90991" autoAdjust="0"/>
  </p:normalViewPr>
  <p:slideViewPr>
    <p:cSldViewPr>
      <p:cViewPr varScale="1">
        <p:scale>
          <a:sx n="73" d="100"/>
          <a:sy n="73" d="100"/>
        </p:scale>
        <p:origin x="174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activeX1.xml><?xml version="1.0" encoding="utf-8"?>
<ax:ocx xmlns:ax="http://schemas.microsoft.com/office/2006/activeX" xmlns:r="http://schemas.openxmlformats.org/officeDocument/2006/relationships" ax:classid="{5512D118-5CC6-11CF-8D67-00AA00BDCE1D}" ax:persistence="persistStream" r:id="rId1"/>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079" name="Picture 7" descr="E:\Borders\BackgroundLandscape\GCT00236.wmf"/>
          <p:cNvPicPr>
            <a:picLocks noChangeAspect="1" noChangeArrowheads="1"/>
          </p:cNvPicPr>
          <p:nvPr/>
        </p:nvPicPr>
        <p:blipFill>
          <a:blip r:embed="rId2" cstate="print">
            <a:extLst>
              <a:ext uri="{28A0092B-C50C-407E-A947-70E740481C1C}">
                <a14:useLocalDpi xmlns:a14="http://schemas.microsoft.com/office/drawing/2010/main" val="0"/>
              </a:ext>
            </a:extLst>
          </a:blip>
          <a:srcRect b="2222"/>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074" name="Rectangle 2"/>
          <p:cNvSpPr>
            <a:spLocks noGrp="1" noChangeArrowheads="1"/>
          </p:cNvSpPr>
          <p:nvPr>
            <p:ph type="ctrTitle"/>
          </p:nvPr>
        </p:nvSpPr>
        <p:spPr>
          <a:xfrm>
            <a:off x="685800" y="381000"/>
            <a:ext cx="7772400" cy="3048000"/>
          </a:xfrm>
        </p:spPr>
        <p:txBody>
          <a:bodyPr/>
          <a:lstStyle>
            <a:lvl1pPr>
              <a:defRPr sz="5400"/>
            </a:lvl1pPr>
          </a:lstStyle>
          <a:p>
            <a:pPr lvl="0"/>
            <a:r>
              <a:rPr lang="en-US" noProof="0"/>
              <a:t>Click to edit Master title style</a:t>
            </a:r>
          </a:p>
        </p:txBody>
      </p:sp>
      <p:sp>
        <p:nvSpPr>
          <p:cNvPr id="3075" name="Rectangle 3"/>
          <p:cNvSpPr>
            <a:spLocks noGrp="1" noChangeArrowheads="1"/>
          </p:cNvSpPr>
          <p:nvPr>
            <p:ph type="subTitle" idx="1"/>
          </p:nvPr>
        </p:nvSpPr>
        <p:spPr>
          <a:xfrm>
            <a:off x="1219200" y="3581400"/>
            <a:ext cx="6400800" cy="838200"/>
          </a:xfrm>
        </p:spPr>
        <p:txBody>
          <a:bodyPr/>
          <a:lstStyle>
            <a:lvl1pPr marL="0" indent="0" algn="ctr">
              <a:buFontTx/>
              <a:buNone/>
              <a:defRPr/>
            </a:lvl1pPr>
          </a:lstStyle>
          <a:p>
            <a:pPr lvl="0"/>
            <a:r>
              <a:rPr lang="en-US" noProof="0"/>
              <a:t>Click to edit Master subtitle style</a:t>
            </a:r>
          </a:p>
        </p:txBody>
      </p:sp>
      <p:sp>
        <p:nvSpPr>
          <p:cNvPr id="3076" name="Rectangle 4"/>
          <p:cNvSpPr>
            <a:spLocks noGrp="1" noChangeArrowheads="1"/>
          </p:cNvSpPr>
          <p:nvPr>
            <p:ph type="dt" sz="half" idx="2"/>
          </p:nvPr>
        </p:nvSpPr>
        <p:spPr/>
        <p:txBody>
          <a:bodyPr/>
          <a:lstStyle>
            <a:lvl1pPr>
              <a:defRPr/>
            </a:lvl1pPr>
          </a:lstStyle>
          <a:p>
            <a:endParaRPr lang="en-US"/>
          </a:p>
        </p:txBody>
      </p:sp>
      <p:sp>
        <p:nvSpPr>
          <p:cNvPr id="3077" name="Rectangle 5"/>
          <p:cNvSpPr>
            <a:spLocks noGrp="1" noChangeArrowheads="1"/>
          </p:cNvSpPr>
          <p:nvPr>
            <p:ph type="ftr" sz="quarter" idx="3"/>
          </p:nvPr>
        </p:nvSpPr>
        <p:spPr/>
        <p:txBody>
          <a:bodyPr/>
          <a:lstStyle>
            <a:lvl1pPr>
              <a:defRPr/>
            </a:lvl1pPr>
          </a:lstStyle>
          <a:p>
            <a:endParaRPr lang="en-US"/>
          </a:p>
        </p:txBody>
      </p:sp>
      <p:sp>
        <p:nvSpPr>
          <p:cNvPr id="3078" name="Rectangle 6"/>
          <p:cNvSpPr>
            <a:spLocks noGrp="1" noChangeArrowheads="1"/>
          </p:cNvSpPr>
          <p:nvPr>
            <p:ph type="sldNum" sz="quarter" idx="4"/>
          </p:nvPr>
        </p:nvSpPr>
        <p:spPr/>
        <p:txBody>
          <a:bodyPr/>
          <a:lstStyle>
            <a:lvl1pPr>
              <a:defRPr/>
            </a:lvl1pPr>
          </a:lstStyle>
          <a:p>
            <a:fld id="{4731F7D2-C794-4FEC-B795-8AABECA354D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BF00965-C990-4C9D-8020-8CFB66B7D9EF}" type="slidenum">
              <a:rPr lang="en-US"/>
              <a:pPr/>
              <a:t>‹#›</a:t>
            </a:fld>
            <a:endParaRPr lang="en-US"/>
          </a:p>
        </p:txBody>
      </p:sp>
    </p:spTree>
    <p:extLst>
      <p:ext uri="{BB962C8B-B14F-4D97-AF65-F5344CB8AC3E}">
        <p14:creationId xmlns:p14="http://schemas.microsoft.com/office/powerpoint/2010/main" val="3946734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endParaRPr lang="ar-IQ"/>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8971338-ED51-4259-B5F4-498E2901A393}" type="slidenum">
              <a:rPr lang="en-US"/>
              <a:pPr/>
              <a:t>‹#›</a:t>
            </a:fld>
            <a:endParaRPr lang="en-US"/>
          </a:p>
        </p:txBody>
      </p:sp>
    </p:spTree>
    <p:extLst>
      <p:ext uri="{BB962C8B-B14F-4D97-AF65-F5344CB8AC3E}">
        <p14:creationId xmlns:p14="http://schemas.microsoft.com/office/powerpoint/2010/main" val="2459513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IQ"/>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B7E790E-E1B9-4D91-A811-A18525B970B9}" type="slidenum">
              <a:rPr lang="en-US"/>
              <a:pPr/>
              <a:t>‹#›</a:t>
            </a:fld>
            <a:endParaRPr lang="en-US"/>
          </a:p>
        </p:txBody>
      </p:sp>
    </p:spTree>
    <p:extLst>
      <p:ext uri="{BB962C8B-B14F-4D97-AF65-F5344CB8AC3E}">
        <p14:creationId xmlns:p14="http://schemas.microsoft.com/office/powerpoint/2010/main" val="2433041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4C90893-55AE-4789-BA0D-B9C1123982DC}" type="slidenum">
              <a:rPr lang="en-US"/>
              <a:pPr/>
              <a:t>‹#›</a:t>
            </a:fld>
            <a:endParaRPr lang="en-US"/>
          </a:p>
        </p:txBody>
      </p:sp>
    </p:spTree>
    <p:extLst>
      <p:ext uri="{BB962C8B-B14F-4D97-AF65-F5344CB8AC3E}">
        <p14:creationId xmlns:p14="http://schemas.microsoft.com/office/powerpoint/2010/main" val="4152683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IQ"/>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626B393-99D0-4CD8-82F0-9AE0D191B906}" type="slidenum">
              <a:rPr lang="en-US"/>
              <a:pPr/>
              <a:t>‹#›</a:t>
            </a:fld>
            <a:endParaRPr lang="en-US"/>
          </a:p>
        </p:txBody>
      </p:sp>
    </p:spTree>
    <p:extLst>
      <p:ext uri="{BB962C8B-B14F-4D97-AF65-F5344CB8AC3E}">
        <p14:creationId xmlns:p14="http://schemas.microsoft.com/office/powerpoint/2010/main" val="3261252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008866B-C0F4-4C13-9CD2-E60E98BDCD51}" type="slidenum">
              <a:rPr lang="en-US"/>
              <a:pPr/>
              <a:t>‹#›</a:t>
            </a:fld>
            <a:endParaRPr lang="en-US"/>
          </a:p>
        </p:txBody>
      </p:sp>
    </p:spTree>
    <p:extLst>
      <p:ext uri="{BB962C8B-B14F-4D97-AF65-F5344CB8AC3E}">
        <p14:creationId xmlns:p14="http://schemas.microsoft.com/office/powerpoint/2010/main" val="2864871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IQ"/>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5A2A4B72-1841-4BD5-919B-3BB86A701258}" type="slidenum">
              <a:rPr lang="en-US"/>
              <a:pPr/>
              <a:t>‹#›</a:t>
            </a:fld>
            <a:endParaRPr lang="en-US"/>
          </a:p>
        </p:txBody>
      </p:sp>
    </p:spTree>
    <p:extLst>
      <p:ext uri="{BB962C8B-B14F-4D97-AF65-F5344CB8AC3E}">
        <p14:creationId xmlns:p14="http://schemas.microsoft.com/office/powerpoint/2010/main" val="1552255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6AB57881-6748-4BAE-B376-380E10F6D608}" type="slidenum">
              <a:rPr lang="en-US"/>
              <a:pPr/>
              <a:t>‹#›</a:t>
            </a:fld>
            <a:endParaRPr lang="en-US"/>
          </a:p>
        </p:txBody>
      </p:sp>
    </p:spTree>
    <p:extLst>
      <p:ext uri="{BB962C8B-B14F-4D97-AF65-F5344CB8AC3E}">
        <p14:creationId xmlns:p14="http://schemas.microsoft.com/office/powerpoint/2010/main" val="4148801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7798DD2-A4E6-439A-9370-59B6E8D1B072}" type="slidenum">
              <a:rPr lang="en-US"/>
              <a:pPr/>
              <a:t>‹#›</a:t>
            </a:fld>
            <a:endParaRPr lang="en-US"/>
          </a:p>
        </p:txBody>
      </p:sp>
    </p:spTree>
    <p:extLst>
      <p:ext uri="{BB962C8B-B14F-4D97-AF65-F5344CB8AC3E}">
        <p14:creationId xmlns:p14="http://schemas.microsoft.com/office/powerpoint/2010/main" val="378913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33630A1-D4FE-4541-9CD7-1F32E62147DA}" type="slidenum">
              <a:rPr lang="en-US"/>
              <a:pPr/>
              <a:t>‹#›</a:t>
            </a:fld>
            <a:endParaRPr lang="en-US"/>
          </a:p>
        </p:txBody>
      </p:sp>
    </p:spTree>
    <p:extLst>
      <p:ext uri="{BB962C8B-B14F-4D97-AF65-F5344CB8AC3E}">
        <p14:creationId xmlns:p14="http://schemas.microsoft.com/office/powerpoint/2010/main" val="4047028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1" name="Picture 7" descr="E:\Borders\BackgroundLandscape\GCT00236.wmf"/>
          <p:cNvPicPr>
            <a:picLocks noChangeAspect="1" noChangeArrowheads="1"/>
          </p:cNvPicPr>
          <p:nvPr/>
        </p:nvPicPr>
        <p:blipFill>
          <a:blip r:embed="rId13" cstate="print">
            <a:extLst>
              <a:ext uri="{28A0092B-C50C-407E-A947-70E740481C1C}">
                <a14:useLocalDpi xmlns:a14="http://schemas.microsoft.com/office/drawing/2010/main" val="0"/>
              </a:ext>
            </a:extLst>
          </a:blip>
          <a:srcRect b="46765"/>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E:\Borders\BackgroundLandscape\GCT00236.wmf"/>
          <p:cNvPicPr>
            <a:picLocks noChangeAspect="1" noChangeArrowheads="1"/>
          </p:cNvPicPr>
          <p:nvPr/>
        </p:nvPicPr>
        <p:blipFill>
          <a:blip r:embed="rId14">
            <a:extLst>
              <a:ext uri="{28A0092B-C50C-407E-A947-70E740481C1C}">
                <a14:useLocalDpi xmlns:a14="http://schemas.microsoft.com/office/drawing/2010/main" val="0"/>
              </a:ext>
            </a:extLst>
          </a:blip>
          <a:srcRect l="60834" t="60840" r="20833" b="18518"/>
          <a:stretch>
            <a:fillRect/>
          </a:stretch>
        </p:blipFill>
        <p:spPr bwMode="auto">
          <a:xfrm>
            <a:off x="7467600" y="5410200"/>
            <a:ext cx="1676400" cy="1447800"/>
          </a:xfrm>
          <a:prstGeom prst="rect">
            <a:avLst/>
          </a:prstGeom>
          <a:noFill/>
          <a:extLst>
            <a:ext uri="{909E8E84-426E-40DD-AFC4-6F175D3DCCD1}">
              <a14:hiddenFill xmlns:a14="http://schemas.microsoft.com/office/drawing/2010/main">
                <a:solidFill>
                  <a:srgbClr val="FFFFFF"/>
                </a:solidFill>
              </a14:hiddenFill>
            </a:ext>
          </a:extLst>
        </p:spPr>
      </p:pic>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BF7E0F44-B3B6-4144-96F8-D005FB1010D2}"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1" eaLnBrk="1" fontAlgn="base" hangingPunct="1">
        <a:spcBef>
          <a:spcPct val="0"/>
        </a:spcBef>
        <a:spcAft>
          <a:spcPct val="0"/>
        </a:spcAft>
        <a:defRPr sz="4400">
          <a:solidFill>
            <a:schemeClr val="tx2"/>
          </a:solidFill>
          <a:latin typeface="+mj-lt"/>
          <a:ea typeface="+mj-ea"/>
          <a:cs typeface="+mj-cs"/>
        </a:defRPr>
      </a:lvl1pPr>
      <a:lvl2pPr algn="ctr" rtl="1" eaLnBrk="1" fontAlgn="base" hangingPunct="1">
        <a:spcBef>
          <a:spcPct val="0"/>
        </a:spcBef>
        <a:spcAft>
          <a:spcPct val="0"/>
        </a:spcAft>
        <a:defRPr sz="4400">
          <a:solidFill>
            <a:schemeClr val="tx2"/>
          </a:solidFill>
          <a:latin typeface="Times New Roman" pitchFamily="18" charset="0"/>
        </a:defRPr>
      </a:lvl2pPr>
      <a:lvl3pPr algn="ctr" rtl="1" eaLnBrk="1" fontAlgn="base" hangingPunct="1">
        <a:spcBef>
          <a:spcPct val="0"/>
        </a:spcBef>
        <a:spcAft>
          <a:spcPct val="0"/>
        </a:spcAft>
        <a:defRPr sz="4400">
          <a:solidFill>
            <a:schemeClr val="tx2"/>
          </a:solidFill>
          <a:latin typeface="Times New Roman" pitchFamily="18" charset="0"/>
        </a:defRPr>
      </a:lvl3pPr>
      <a:lvl4pPr algn="ctr" rtl="1" eaLnBrk="1" fontAlgn="base" hangingPunct="1">
        <a:spcBef>
          <a:spcPct val="0"/>
        </a:spcBef>
        <a:spcAft>
          <a:spcPct val="0"/>
        </a:spcAft>
        <a:defRPr sz="4400">
          <a:solidFill>
            <a:schemeClr val="tx2"/>
          </a:solidFill>
          <a:latin typeface="Times New Roman" pitchFamily="18" charset="0"/>
        </a:defRPr>
      </a:lvl4pPr>
      <a:lvl5pPr algn="ctr" rtl="1" eaLnBrk="1" fontAlgn="base" hangingPunct="1">
        <a:spcBef>
          <a:spcPct val="0"/>
        </a:spcBef>
        <a:spcAft>
          <a:spcPct val="0"/>
        </a:spcAft>
        <a:defRPr sz="4400">
          <a:solidFill>
            <a:schemeClr val="tx2"/>
          </a:solidFill>
          <a:latin typeface="Times New Roman" pitchFamily="18" charset="0"/>
        </a:defRPr>
      </a:lvl5pPr>
      <a:lvl6pPr marL="457200" algn="ctr" rtl="1" eaLnBrk="1" fontAlgn="base" hangingPunct="1">
        <a:spcBef>
          <a:spcPct val="0"/>
        </a:spcBef>
        <a:spcAft>
          <a:spcPct val="0"/>
        </a:spcAft>
        <a:defRPr sz="4400">
          <a:solidFill>
            <a:schemeClr val="tx2"/>
          </a:solidFill>
          <a:latin typeface="Times New Roman" pitchFamily="18" charset="0"/>
        </a:defRPr>
      </a:lvl6pPr>
      <a:lvl7pPr marL="914400" algn="ctr" rtl="1" eaLnBrk="1" fontAlgn="base" hangingPunct="1">
        <a:spcBef>
          <a:spcPct val="0"/>
        </a:spcBef>
        <a:spcAft>
          <a:spcPct val="0"/>
        </a:spcAft>
        <a:defRPr sz="4400">
          <a:solidFill>
            <a:schemeClr val="tx2"/>
          </a:solidFill>
          <a:latin typeface="Times New Roman" pitchFamily="18" charset="0"/>
        </a:defRPr>
      </a:lvl7pPr>
      <a:lvl8pPr marL="1371600" algn="ctr" rtl="1" eaLnBrk="1" fontAlgn="base" hangingPunct="1">
        <a:spcBef>
          <a:spcPct val="0"/>
        </a:spcBef>
        <a:spcAft>
          <a:spcPct val="0"/>
        </a:spcAft>
        <a:defRPr sz="4400">
          <a:solidFill>
            <a:schemeClr val="tx2"/>
          </a:solidFill>
          <a:latin typeface="Times New Roman" pitchFamily="18" charset="0"/>
        </a:defRPr>
      </a:lvl8pPr>
      <a:lvl9pPr marL="1828800" algn="ctr" rtl="1"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r" rtl="1" eaLnBrk="1" fontAlgn="base" hangingPunct="1">
        <a:spcBef>
          <a:spcPct val="20000"/>
        </a:spcBef>
        <a:spcAft>
          <a:spcPct val="0"/>
        </a:spcAft>
        <a:buChar char="•"/>
        <a:defRPr sz="3200">
          <a:solidFill>
            <a:schemeClr val="tx1"/>
          </a:solidFill>
          <a:latin typeface="+mn-lt"/>
          <a:ea typeface="+mn-ea"/>
          <a:cs typeface="+mn-cs"/>
        </a:defRPr>
      </a:lvl1pPr>
      <a:lvl2pPr marL="742950" indent="-285750" algn="r" rtl="1" eaLnBrk="1" fontAlgn="base" hangingPunct="1">
        <a:spcBef>
          <a:spcPct val="20000"/>
        </a:spcBef>
        <a:spcAft>
          <a:spcPct val="0"/>
        </a:spcAft>
        <a:buChar char="–"/>
        <a:defRPr sz="2800">
          <a:solidFill>
            <a:schemeClr val="tx1"/>
          </a:solidFill>
          <a:latin typeface="+mn-lt"/>
        </a:defRPr>
      </a:lvl2pPr>
      <a:lvl3pPr marL="1143000" indent="-228600" algn="r" rtl="1" eaLnBrk="1" fontAlgn="base" hangingPunct="1">
        <a:spcBef>
          <a:spcPct val="20000"/>
        </a:spcBef>
        <a:spcAft>
          <a:spcPct val="0"/>
        </a:spcAft>
        <a:buChar char="•"/>
        <a:defRPr sz="2400">
          <a:solidFill>
            <a:schemeClr val="tx1"/>
          </a:solidFill>
          <a:latin typeface="+mn-lt"/>
        </a:defRPr>
      </a:lvl3pPr>
      <a:lvl4pPr marL="1600200" indent="-228600" algn="r" rtl="1" eaLnBrk="1" fontAlgn="base" hangingPunct="1">
        <a:spcBef>
          <a:spcPct val="20000"/>
        </a:spcBef>
        <a:spcAft>
          <a:spcPct val="0"/>
        </a:spcAft>
        <a:buChar char="–"/>
        <a:defRPr sz="2000">
          <a:solidFill>
            <a:schemeClr val="tx1"/>
          </a:solidFill>
          <a:latin typeface="+mn-lt"/>
        </a:defRPr>
      </a:lvl4pPr>
      <a:lvl5pPr marL="2057400" indent="-228600" algn="r" rtl="1" eaLnBrk="1" fontAlgn="base" hangingPunct="1">
        <a:spcBef>
          <a:spcPct val="20000"/>
        </a:spcBef>
        <a:spcAft>
          <a:spcPct val="0"/>
        </a:spcAft>
        <a:buChar char="»"/>
        <a:defRPr sz="2000">
          <a:solidFill>
            <a:schemeClr val="tx1"/>
          </a:solidFill>
          <a:latin typeface="+mn-lt"/>
        </a:defRPr>
      </a:lvl5pPr>
      <a:lvl6pPr marL="2514600" indent="-228600" algn="r" rtl="1" eaLnBrk="1" fontAlgn="base" hangingPunct="1">
        <a:spcBef>
          <a:spcPct val="20000"/>
        </a:spcBef>
        <a:spcAft>
          <a:spcPct val="0"/>
        </a:spcAft>
        <a:buChar char="»"/>
        <a:defRPr sz="2000">
          <a:solidFill>
            <a:schemeClr val="tx1"/>
          </a:solidFill>
          <a:latin typeface="+mn-lt"/>
        </a:defRPr>
      </a:lvl6pPr>
      <a:lvl7pPr marL="2971800" indent="-228600" algn="r" rtl="1" eaLnBrk="1" fontAlgn="base" hangingPunct="1">
        <a:spcBef>
          <a:spcPct val="20000"/>
        </a:spcBef>
        <a:spcAft>
          <a:spcPct val="0"/>
        </a:spcAft>
        <a:buChar char="»"/>
        <a:defRPr sz="2000">
          <a:solidFill>
            <a:schemeClr val="tx1"/>
          </a:solidFill>
          <a:latin typeface="+mn-lt"/>
        </a:defRPr>
      </a:lvl7pPr>
      <a:lvl8pPr marL="3429000" indent="-228600" algn="r" rtl="1" eaLnBrk="1" fontAlgn="base" hangingPunct="1">
        <a:spcBef>
          <a:spcPct val="20000"/>
        </a:spcBef>
        <a:spcAft>
          <a:spcPct val="0"/>
        </a:spcAft>
        <a:buChar char="»"/>
        <a:defRPr sz="2000">
          <a:solidFill>
            <a:schemeClr val="tx1"/>
          </a:solidFill>
          <a:latin typeface="+mn-lt"/>
        </a:defRPr>
      </a:lvl8pPr>
      <a:lvl9pPr marL="3886200" indent="-228600" algn="r" rtl="1" eaLnBrk="1" fontAlgn="base" hangingPunct="1">
        <a:spcBef>
          <a:spcPct val="20000"/>
        </a:spcBef>
        <a:spcAft>
          <a:spcPct val="0"/>
        </a:spcAft>
        <a:buChar char="»"/>
        <a:defRPr sz="2000">
          <a:solidFill>
            <a:schemeClr val="tx1"/>
          </a:solidFill>
          <a:latin typeface="+mn-lt"/>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control" Target="../activeX/activeX1.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51520" y="461476"/>
            <a:ext cx="8208912" cy="461665"/>
          </a:xfrm>
          <a:prstGeom prst="rect">
            <a:avLst/>
          </a:prstGeom>
        </p:spPr>
        <p:txBody>
          <a:bodyPr wrap="square">
            <a:spAutoFit/>
          </a:bodyPr>
          <a:lstStyle/>
          <a:p>
            <a:r>
              <a:rPr lang="en-US" dirty="0">
                <a:effectLst/>
                <a:latin typeface="Arial Black" pitchFamily="34" charset="0"/>
                <a:ea typeface="Calibri"/>
                <a:cs typeface="Arial"/>
              </a:rPr>
              <a:t>1-Which of the following is a necessary </a:t>
            </a:r>
            <a:endParaRPr lang="ar-IQ" dirty="0">
              <a:latin typeface="Arial Black" pitchFamily="34" charset="0"/>
            </a:endParaRPr>
          </a:p>
        </p:txBody>
      </p:sp>
      <p:sp>
        <p:nvSpPr>
          <p:cNvPr id="8" name="Rectangle 7"/>
          <p:cNvSpPr/>
          <p:nvPr/>
        </p:nvSpPr>
        <p:spPr>
          <a:xfrm>
            <a:off x="611560" y="945120"/>
            <a:ext cx="8424936" cy="461665"/>
          </a:xfrm>
          <a:prstGeom prst="rect">
            <a:avLst/>
          </a:prstGeom>
        </p:spPr>
        <p:txBody>
          <a:bodyPr wrap="square">
            <a:spAutoFit/>
          </a:bodyPr>
          <a:lstStyle/>
          <a:p>
            <a:pPr lvl="0"/>
            <a:r>
              <a:rPr lang="en-US" dirty="0">
                <a:solidFill>
                  <a:srgbClr val="000000"/>
                </a:solidFill>
                <a:latin typeface="Arial Black" pitchFamily="34" charset="0"/>
                <a:ea typeface="Calibri"/>
                <a:cs typeface="Arial"/>
              </a:rPr>
              <a:t> to conduct a one-way ANOVA comparing </a:t>
            </a:r>
            <a:r>
              <a:rPr lang="en-US" i="1" dirty="0">
                <a:solidFill>
                  <a:srgbClr val="000000"/>
                </a:solidFill>
                <a:latin typeface="Arial Black" pitchFamily="34" charset="0"/>
                <a:ea typeface="Calibri"/>
                <a:cs typeface="Arial"/>
              </a:rPr>
              <a:t>p </a:t>
            </a:r>
            <a:endParaRPr lang="ar-IQ" dirty="0">
              <a:solidFill>
                <a:srgbClr val="000000"/>
              </a:solidFill>
              <a:latin typeface="Arial Black" pitchFamily="34" charset="0"/>
            </a:endParaRPr>
          </a:p>
        </p:txBody>
      </p:sp>
      <p:sp>
        <p:nvSpPr>
          <p:cNvPr id="9" name="Rectangle 8"/>
          <p:cNvSpPr/>
          <p:nvPr/>
        </p:nvSpPr>
        <p:spPr>
          <a:xfrm>
            <a:off x="6904181" y="443611"/>
            <a:ext cx="2132315" cy="461665"/>
          </a:xfrm>
          <a:prstGeom prst="rect">
            <a:avLst/>
          </a:prstGeom>
        </p:spPr>
        <p:txBody>
          <a:bodyPr wrap="none">
            <a:spAutoFit/>
          </a:bodyPr>
          <a:lstStyle/>
          <a:p>
            <a:r>
              <a:rPr lang="en-US" dirty="0">
                <a:solidFill>
                  <a:srgbClr val="000000"/>
                </a:solidFill>
                <a:latin typeface="Arial Black" pitchFamily="34" charset="0"/>
                <a:ea typeface="Calibri"/>
                <a:cs typeface="Arial"/>
              </a:rPr>
              <a:t>assumption</a:t>
            </a:r>
            <a:endParaRPr lang="ar-IQ" dirty="0"/>
          </a:p>
        </p:txBody>
      </p:sp>
      <p:sp>
        <p:nvSpPr>
          <p:cNvPr id="10" name="Rectangle 9"/>
          <p:cNvSpPr/>
          <p:nvPr/>
        </p:nvSpPr>
        <p:spPr>
          <a:xfrm>
            <a:off x="611560" y="1406785"/>
            <a:ext cx="3577555" cy="461665"/>
          </a:xfrm>
          <a:prstGeom prst="rect">
            <a:avLst/>
          </a:prstGeom>
        </p:spPr>
        <p:txBody>
          <a:bodyPr wrap="square">
            <a:spAutoFit/>
          </a:bodyPr>
          <a:lstStyle/>
          <a:p>
            <a:pPr lvl="0"/>
            <a:r>
              <a:rPr lang="en-US" dirty="0">
                <a:solidFill>
                  <a:srgbClr val="000000"/>
                </a:solidFill>
                <a:latin typeface="Arial Black" pitchFamily="34" charset="0"/>
                <a:ea typeface="Calibri"/>
                <a:cs typeface="Arial"/>
              </a:rPr>
              <a:t>population means?</a:t>
            </a:r>
            <a:endParaRPr lang="ar-IQ" dirty="0">
              <a:solidFill>
                <a:srgbClr val="000000"/>
              </a:solidFill>
              <a:latin typeface="Arial Black" pitchFamily="34" charset="0"/>
            </a:endParaRPr>
          </a:p>
        </p:txBody>
      </p:sp>
      <p:sp>
        <p:nvSpPr>
          <p:cNvPr id="11" name="Rectangle 10"/>
          <p:cNvSpPr/>
          <p:nvPr/>
        </p:nvSpPr>
        <p:spPr>
          <a:xfrm>
            <a:off x="667704" y="2060848"/>
            <a:ext cx="8152768" cy="1200329"/>
          </a:xfrm>
          <a:prstGeom prst="rect">
            <a:avLst/>
          </a:prstGeom>
        </p:spPr>
        <p:txBody>
          <a:bodyPr wrap="square">
            <a:spAutoFit/>
          </a:bodyPr>
          <a:lstStyle/>
          <a:p>
            <a:r>
              <a:rPr lang="en-US" dirty="0">
                <a:effectLst/>
                <a:latin typeface="Arial Black" pitchFamily="34" charset="0"/>
                <a:ea typeface="Calibri"/>
                <a:cs typeface="Arial"/>
              </a:rPr>
              <a:t>A -The </a:t>
            </a:r>
            <a:r>
              <a:rPr lang="en-US" i="1" dirty="0">
                <a:effectLst/>
                <a:latin typeface="Arial Black" pitchFamily="34" charset="0"/>
                <a:ea typeface="Calibri"/>
                <a:cs typeface="Arial"/>
              </a:rPr>
              <a:t>p </a:t>
            </a:r>
            <a:r>
              <a:rPr lang="en-US" dirty="0">
                <a:effectLst/>
                <a:latin typeface="Arial Black" pitchFamily="34" charset="0"/>
                <a:ea typeface="Calibri"/>
                <a:cs typeface="Arial"/>
              </a:rPr>
              <a:t>populations of values of the response variable associated with the treatments have equal variances.</a:t>
            </a:r>
            <a:endParaRPr lang="ar-IQ" dirty="0">
              <a:latin typeface="Arial Black" pitchFamily="34" charset="0"/>
            </a:endParaRPr>
          </a:p>
        </p:txBody>
      </p:sp>
      <p:sp>
        <p:nvSpPr>
          <p:cNvPr id="12" name="Rectangle 11"/>
          <p:cNvSpPr/>
          <p:nvPr/>
        </p:nvSpPr>
        <p:spPr>
          <a:xfrm>
            <a:off x="719572" y="3281467"/>
            <a:ext cx="7992888" cy="1200329"/>
          </a:xfrm>
          <a:prstGeom prst="rect">
            <a:avLst/>
          </a:prstGeom>
        </p:spPr>
        <p:txBody>
          <a:bodyPr wrap="square">
            <a:spAutoFit/>
          </a:bodyPr>
          <a:lstStyle/>
          <a:p>
            <a:r>
              <a:rPr lang="en-US" dirty="0">
                <a:effectLst/>
                <a:latin typeface="Arial Black" pitchFamily="34" charset="0"/>
                <a:ea typeface="Calibri"/>
                <a:cs typeface="Arial"/>
              </a:rPr>
              <a:t>B-The </a:t>
            </a:r>
            <a:r>
              <a:rPr lang="en-US" i="1" dirty="0">
                <a:effectLst/>
                <a:latin typeface="Arial Black" pitchFamily="34" charset="0"/>
                <a:ea typeface="Calibri"/>
                <a:cs typeface="Arial"/>
              </a:rPr>
              <a:t>p</a:t>
            </a:r>
            <a:r>
              <a:rPr lang="en-US" dirty="0">
                <a:effectLst/>
                <a:latin typeface="Arial Black" pitchFamily="34" charset="0"/>
                <a:ea typeface="Calibri"/>
                <a:cs typeface="Arial"/>
              </a:rPr>
              <a:t> populations of values of the response variable associated with the treatments all have normal distributions.</a:t>
            </a:r>
            <a:endParaRPr lang="ar-IQ" dirty="0">
              <a:latin typeface="Arial Black"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60648"/>
            <a:ext cx="8064896" cy="1508105"/>
          </a:xfrm>
          <a:prstGeom prst="rect">
            <a:avLst/>
          </a:prstGeom>
        </p:spPr>
        <p:txBody>
          <a:bodyPr wrap="square">
            <a:spAutoFit/>
          </a:bodyPr>
          <a:lstStyle/>
          <a:p>
            <a:pPr rtl="1">
              <a:lnSpc>
                <a:spcPct val="115000"/>
              </a:lnSpc>
              <a:spcAft>
                <a:spcPts val="1000"/>
              </a:spcAft>
            </a:pPr>
            <a:r>
              <a:rPr lang="en-US" sz="2000" dirty="0">
                <a:latin typeface="Arial Black" pitchFamily="34" charset="0"/>
                <a:ea typeface="Calibri"/>
                <a:cs typeface="Arial"/>
              </a:rPr>
              <a:t>12-While conducting a one-way ANOVA comparing five treatments with 10 observations per treatment, you compute SSA = 42.41 and MSW = 6.34. What is the value of F?</a:t>
            </a:r>
            <a:endParaRPr lang="en-US" sz="2000" dirty="0">
              <a:effectLst/>
              <a:latin typeface="Arial Black" pitchFamily="34" charset="0"/>
              <a:ea typeface="Calibri"/>
              <a:cs typeface="Arial"/>
            </a:endParaRPr>
          </a:p>
        </p:txBody>
      </p:sp>
      <p:sp>
        <p:nvSpPr>
          <p:cNvPr id="3" name="Rectangle 2"/>
          <p:cNvSpPr/>
          <p:nvPr/>
        </p:nvSpPr>
        <p:spPr>
          <a:xfrm>
            <a:off x="539552" y="2132856"/>
            <a:ext cx="1409360" cy="400110"/>
          </a:xfrm>
          <a:prstGeom prst="rect">
            <a:avLst/>
          </a:prstGeom>
        </p:spPr>
        <p:txBody>
          <a:bodyPr wrap="none">
            <a:spAutoFit/>
          </a:bodyPr>
          <a:lstStyle/>
          <a:p>
            <a:r>
              <a:rPr lang="en-US" sz="2000" dirty="0">
                <a:latin typeface="Arial Black" pitchFamily="34" charset="0"/>
                <a:ea typeface="Calibri"/>
                <a:cs typeface="Arial"/>
              </a:rPr>
              <a:t>A- 42.41</a:t>
            </a:r>
            <a:r>
              <a:rPr lang="en-US" sz="2000" dirty="0">
                <a:latin typeface="Arial Black" pitchFamily="34" charset="0"/>
                <a:ea typeface="Calibri"/>
              </a:rPr>
              <a:t> </a:t>
            </a:r>
            <a:endParaRPr lang="ar-IQ" sz="2000" dirty="0">
              <a:latin typeface="Arial Black" pitchFamily="34" charset="0"/>
            </a:endParaRPr>
          </a:p>
        </p:txBody>
      </p:sp>
      <p:sp>
        <p:nvSpPr>
          <p:cNvPr id="4" name="Rectangle 3"/>
          <p:cNvSpPr/>
          <p:nvPr/>
        </p:nvSpPr>
        <p:spPr>
          <a:xfrm>
            <a:off x="971600" y="2341010"/>
            <a:ext cx="5886400" cy="1598066"/>
          </a:xfrm>
          <a:prstGeom prst="rect">
            <a:avLst/>
          </a:prstGeom>
        </p:spPr>
        <p:txBody>
          <a:bodyPr wrap="square">
            <a:spAutoFit/>
          </a:bodyPr>
          <a:lstStyle/>
          <a:p>
            <a:pPr algn="r" rtl="1">
              <a:lnSpc>
                <a:spcPct val="115000"/>
              </a:lnSpc>
              <a:spcAft>
                <a:spcPts val="1000"/>
              </a:spcAft>
            </a:pPr>
            <a:r>
              <a:rPr lang="ar-SA" dirty="0">
                <a:latin typeface="Calibri"/>
                <a:ea typeface="Calibri"/>
                <a:cs typeface="Arial"/>
              </a:rPr>
              <a:t>  </a:t>
            </a:r>
            <a:endParaRPr lang="en-US" dirty="0">
              <a:latin typeface="Calibri"/>
              <a:ea typeface="Calibri"/>
              <a:cs typeface="Arial"/>
            </a:endParaRPr>
          </a:p>
          <a:p>
            <a:pPr algn="r" rtl="1">
              <a:lnSpc>
                <a:spcPct val="115000"/>
              </a:lnSpc>
              <a:spcAft>
                <a:spcPts val="1000"/>
              </a:spcAft>
            </a:pPr>
            <a:r>
              <a:rPr lang="ar-SA" dirty="0">
                <a:latin typeface="Calibri"/>
                <a:ea typeface="Calibri"/>
                <a:cs typeface="Arial"/>
              </a:rPr>
              <a:t>  </a:t>
            </a:r>
            <a:endParaRPr lang="en-US" dirty="0">
              <a:latin typeface="Calibri"/>
              <a:ea typeface="Calibri"/>
              <a:cs typeface="Arial"/>
            </a:endParaRPr>
          </a:p>
          <a:p>
            <a:pPr>
              <a:lnSpc>
                <a:spcPct val="115000"/>
              </a:lnSpc>
              <a:spcAft>
                <a:spcPts val="1000"/>
              </a:spcAft>
            </a:pPr>
            <a:r>
              <a:rPr lang="en-US" dirty="0">
                <a:latin typeface="Calibri"/>
                <a:ea typeface="Calibri"/>
                <a:cs typeface="Arial"/>
              </a:rPr>
              <a:t>  </a:t>
            </a:r>
            <a:endParaRPr lang="en-US" dirty="0">
              <a:effectLst/>
              <a:latin typeface="Calibri"/>
              <a:ea typeface="Calibri"/>
              <a:cs typeface="Arial"/>
            </a:endParaRPr>
          </a:p>
        </p:txBody>
      </p:sp>
      <p:sp>
        <p:nvSpPr>
          <p:cNvPr id="5" name="Rectangle 4"/>
          <p:cNvSpPr/>
          <p:nvPr/>
        </p:nvSpPr>
        <p:spPr>
          <a:xfrm>
            <a:off x="444974" y="3847591"/>
            <a:ext cx="1140056" cy="400110"/>
          </a:xfrm>
          <a:prstGeom prst="rect">
            <a:avLst/>
          </a:prstGeom>
        </p:spPr>
        <p:txBody>
          <a:bodyPr wrap="none">
            <a:spAutoFit/>
          </a:bodyPr>
          <a:lstStyle/>
          <a:p>
            <a:r>
              <a:rPr lang="en-US" sz="2000" dirty="0">
                <a:solidFill>
                  <a:srgbClr val="000000"/>
                </a:solidFill>
                <a:latin typeface="Arial Black" pitchFamily="34" charset="0"/>
                <a:ea typeface="Calibri"/>
                <a:cs typeface="Arial"/>
              </a:rPr>
              <a:t>E- 0.74</a:t>
            </a:r>
            <a:endParaRPr lang="ar-IQ" sz="2000" dirty="0">
              <a:latin typeface="Arial Black" pitchFamily="34" charset="0"/>
            </a:endParaRPr>
          </a:p>
        </p:txBody>
      </p:sp>
      <p:sp>
        <p:nvSpPr>
          <p:cNvPr id="6" name="Rectangle 5"/>
          <p:cNvSpPr/>
          <p:nvPr/>
        </p:nvSpPr>
        <p:spPr>
          <a:xfrm>
            <a:off x="522270" y="3440907"/>
            <a:ext cx="1237839" cy="400110"/>
          </a:xfrm>
          <a:prstGeom prst="rect">
            <a:avLst/>
          </a:prstGeom>
        </p:spPr>
        <p:txBody>
          <a:bodyPr wrap="none">
            <a:spAutoFit/>
          </a:bodyPr>
          <a:lstStyle/>
          <a:p>
            <a:r>
              <a:rPr lang="en-US" sz="2000" dirty="0">
                <a:solidFill>
                  <a:srgbClr val="000000"/>
                </a:solidFill>
                <a:latin typeface="Arial Black" pitchFamily="34" charset="0"/>
                <a:ea typeface="Calibri"/>
                <a:cs typeface="Arial"/>
              </a:rPr>
              <a:t>D- 6.69 </a:t>
            </a:r>
            <a:endParaRPr lang="ar-IQ" sz="2000" dirty="0">
              <a:latin typeface="Arial Black" pitchFamily="34" charset="0"/>
            </a:endParaRPr>
          </a:p>
        </p:txBody>
      </p:sp>
      <p:sp>
        <p:nvSpPr>
          <p:cNvPr id="7" name="Rectangle 6"/>
          <p:cNvSpPr/>
          <p:nvPr/>
        </p:nvSpPr>
        <p:spPr>
          <a:xfrm>
            <a:off x="396083" y="3040797"/>
            <a:ext cx="1237839" cy="400110"/>
          </a:xfrm>
          <a:prstGeom prst="rect">
            <a:avLst/>
          </a:prstGeom>
        </p:spPr>
        <p:txBody>
          <a:bodyPr wrap="none">
            <a:spAutoFit/>
          </a:bodyPr>
          <a:lstStyle/>
          <a:p>
            <a:r>
              <a:rPr lang="en-US" sz="2000" dirty="0">
                <a:solidFill>
                  <a:srgbClr val="000000"/>
                </a:solidFill>
                <a:latin typeface="Arial Black" pitchFamily="34" charset="0"/>
                <a:ea typeface="Calibri"/>
                <a:cs typeface="Arial"/>
              </a:rPr>
              <a:t>C- 6.34 </a:t>
            </a:r>
            <a:endParaRPr lang="ar-IQ" sz="2000" dirty="0">
              <a:latin typeface="Arial Black" pitchFamily="34" charset="0"/>
            </a:endParaRPr>
          </a:p>
        </p:txBody>
      </p:sp>
      <p:sp>
        <p:nvSpPr>
          <p:cNvPr id="8" name="Rectangle 7"/>
          <p:cNvSpPr/>
          <p:nvPr/>
        </p:nvSpPr>
        <p:spPr>
          <a:xfrm>
            <a:off x="390473" y="2594521"/>
            <a:ext cx="1380506" cy="446276"/>
          </a:xfrm>
          <a:prstGeom prst="rect">
            <a:avLst/>
          </a:prstGeom>
        </p:spPr>
        <p:txBody>
          <a:bodyPr wrap="none">
            <a:spAutoFit/>
          </a:bodyPr>
          <a:lstStyle/>
          <a:p>
            <a:pPr lvl="0" algn="r" rtl="1">
              <a:lnSpc>
                <a:spcPct val="115000"/>
              </a:lnSpc>
              <a:spcAft>
                <a:spcPts val="1000"/>
              </a:spcAft>
            </a:pPr>
            <a:r>
              <a:rPr lang="en-US" sz="2000" dirty="0">
                <a:solidFill>
                  <a:srgbClr val="000000"/>
                </a:solidFill>
                <a:latin typeface="Arial Black" pitchFamily="34" charset="0"/>
                <a:ea typeface="Calibri"/>
                <a:cs typeface="Arial"/>
              </a:rPr>
              <a:t>B- 1.67* </a:t>
            </a:r>
          </a:p>
        </p:txBody>
      </p:sp>
    </p:spTree>
    <p:extLst>
      <p:ext uri="{BB962C8B-B14F-4D97-AF65-F5344CB8AC3E}">
        <p14:creationId xmlns:p14="http://schemas.microsoft.com/office/powerpoint/2010/main" val="5308221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332656"/>
            <a:ext cx="7848872" cy="1323439"/>
          </a:xfrm>
          <a:prstGeom prst="rect">
            <a:avLst/>
          </a:prstGeom>
        </p:spPr>
        <p:txBody>
          <a:bodyPr wrap="square">
            <a:spAutoFit/>
          </a:bodyPr>
          <a:lstStyle/>
          <a:p>
            <a:r>
              <a:rPr lang="en-US" sz="2000" dirty="0">
                <a:latin typeface="Arial Black" pitchFamily="34" charset="0"/>
                <a:ea typeface="Calibri"/>
                <a:cs typeface="Arial"/>
              </a:rPr>
              <a:t>13-While conducting a one-way ANOVA comparing five treatments with 10 observations per treatment, you compute SSA = 42.41 and MSW = 6.34. What are the degrees of freedom associated with F</a:t>
            </a:r>
            <a:endParaRPr lang="ar-IQ" sz="2000" dirty="0">
              <a:latin typeface="Arial Black" pitchFamily="34" charset="0"/>
            </a:endParaRPr>
          </a:p>
        </p:txBody>
      </p:sp>
      <p:sp>
        <p:nvSpPr>
          <p:cNvPr id="3" name="Rectangle 2"/>
          <p:cNvSpPr/>
          <p:nvPr/>
        </p:nvSpPr>
        <p:spPr>
          <a:xfrm>
            <a:off x="467544" y="1844824"/>
            <a:ext cx="7704856" cy="1892826"/>
          </a:xfrm>
          <a:prstGeom prst="rect">
            <a:avLst/>
          </a:prstGeom>
        </p:spPr>
        <p:txBody>
          <a:bodyPr wrap="square">
            <a:spAutoFit/>
          </a:bodyPr>
          <a:lstStyle/>
          <a:p>
            <a:pPr rtl="1">
              <a:lnSpc>
                <a:spcPct val="115000"/>
              </a:lnSpc>
              <a:spcAft>
                <a:spcPts val="1000"/>
              </a:spcAft>
            </a:pPr>
            <a:r>
              <a:rPr lang="en-US" sz="2000" dirty="0">
                <a:latin typeface="Arial Black" pitchFamily="34" charset="0"/>
                <a:ea typeface="Calibri"/>
                <a:cs typeface="Arial"/>
              </a:rPr>
              <a:t>A) 5, 50 </a:t>
            </a:r>
          </a:p>
          <a:p>
            <a:pPr rtl="1">
              <a:lnSpc>
                <a:spcPct val="115000"/>
              </a:lnSpc>
              <a:spcAft>
                <a:spcPts val="1000"/>
              </a:spcAft>
            </a:pPr>
            <a:r>
              <a:rPr lang="ar-SA" sz="2000" dirty="0">
                <a:latin typeface="Arial Black" pitchFamily="34" charset="0"/>
                <a:ea typeface="Calibri"/>
                <a:cs typeface="Arial"/>
              </a:rPr>
              <a:t>  </a:t>
            </a:r>
            <a:r>
              <a:rPr lang="en-US" sz="2000" dirty="0">
                <a:latin typeface="Arial Black" pitchFamily="34" charset="0"/>
                <a:ea typeface="Calibri"/>
                <a:cs typeface="Arial"/>
              </a:rPr>
              <a:t>B) 5, 10 </a:t>
            </a:r>
          </a:p>
          <a:p>
            <a:pPr rtl="1">
              <a:lnSpc>
                <a:spcPct val="115000"/>
              </a:lnSpc>
              <a:spcAft>
                <a:spcPts val="1000"/>
              </a:spcAft>
            </a:pPr>
            <a:r>
              <a:rPr lang="ar-SA" sz="2000" dirty="0">
                <a:latin typeface="Arial Black" pitchFamily="34" charset="0"/>
                <a:ea typeface="Calibri"/>
                <a:cs typeface="Arial"/>
              </a:rPr>
              <a:t>  </a:t>
            </a:r>
            <a:r>
              <a:rPr lang="en-US" sz="2000" dirty="0">
                <a:latin typeface="Arial Black" pitchFamily="34" charset="0"/>
                <a:ea typeface="Calibri"/>
                <a:cs typeface="Arial"/>
              </a:rPr>
              <a:t>C) 4, 10 </a:t>
            </a:r>
          </a:p>
          <a:p>
            <a:pPr rtl="1">
              <a:lnSpc>
                <a:spcPct val="115000"/>
              </a:lnSpc>
              <a:spcAft>
                <a:spcPts val="1000"/>
              </a:spcAft>
            </a:pPr>
            <a:r>
              <a:rPr lang="en-US" sz="2000" dirty="0">
                <a:effectLst/>
                <a:latin typeface="Arial Black" pitchFamily="34" charset="0"/>
                <a:ea typeface="Calibri"/>
                <a:cs typeface="Arial"/>
              </a:rPr>
              <a:t>*D- 4,45</a:t>
            </a:r>
          </a:p>
        </p:txBody>
      </p:sp>
    </p:spTree>
    <p:extLst>
      <p:ext uri="{BB962C8B-B14F-4D97-AF65-F5344CB8AC3E}">
        <p14:creationId xmlns:p14="http://schemas.microsoft.com/office/powerpoint/2010/main" val="806236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76671"/>
            <a:ext cx="7992888" cy="1323439"/>
          </a:xfrm>
          <a:prstGeom prst="rect">
            <a:avLst/>
          </a:prstGeom>
        </p:spPr>
        <p:txBody>
          <a:bodyPr wrap="square">
            <a:spAutoFit/>
          </a:bodyPr>
          <a:lstStyle/>
          <a:p>
            <a:r>
              <a:rPr lang="en-US" sz="2000" dirty="0">
                <a:latin typeface="Arial Black" pitchFamily="34" charset="0"/>
                <a:ea typeface="Calibri"/>
                <a:cs typeface="Arial"/>
              </a:rPr>
              <a:t>14-When comparing three treatments in a one-way ANOVA, the null hypothesis would be ; that is, all three treatments have the same effect on the mean response. In words, how would you interpret the </a:t>
            </a:r>
            <a:endParaRPr lang="ar-IQ" sz="2000" dirty="0">
              <a:latin typeface="Arial Black" pitchFamily="34" charset="0"/>
            </a:endParaRPr>
          </a:p>
        </p:txBody>
      </p:sp>
      <p:sp>
        <p:nvSpPr>
          <p:cNvPr id="3" name="Rectangle 2"/>
          <p:cNvSpPr/>
          <p:nvPr/>
        </p:nvSpPr>
        <p:spPr>
          <a:xfrm>
            <a:off x="5705364" y="1402274"/>
            <a:ext cx="3410036" cy="400110"/>
          </a:xfrm>
          <a:prstGeom prst="rect">
            <a:avLst/>
          </a:prstGeom>
        </p:spPr>
        <p:txBody>
          <a:bodyPr wrap="none">
            <a:spAutoFit/>
          </a:bodyPr>
          <a:lstStyle/>
          <a:p>
            <a:r>
              <a:rPr lang="en-US" sz="2000" dirty="0">
                <a:latin typeface="Arial Black" pitchFamily="34" charset="0"/>
                <a:ea typeface="Calibri"/>
                <a:cs typeface="Arial"/>
              </a:rPr>
              <a:t>alternative hypothesis </a:t>
            </a:r>
            <a:endParaRPr lang="ar-IQ" sz="2000" dirty="0">
              <a:latin typeface="Arial Black" pitchFamily="34" charset="0"/>
            </a:endParaRPr>
          </a:p>
        </p:txBody>
      </p:sp>
      <p:sp>
        <p:nvSpPr>
          <p:cNvPr id="4" name="Rectangle 3"/>
          <p:cNvSpPr/>
          <p:nvPr/>
        </p:nvSpPr>
        <p:spPr>
          <a:xfrm>
            <a:off x="521868" y="1802384"/>
            <a:ext cx="726481" cy="400110"/>
          </a:xfrm>
          <a:prstGeom prst="rect">
            <a:avLst/>
          </a:prstGeom>
        </p:spPr>
        <p:txBody>
          <a:bodyPr wrap="none">
            <a:spAutoFit/>
          </a:bodyPr>
          <a:lstStyle/>
          <a:p>
            <a:pPr lvl="0"/>
            <a:r>
              <a:rPr lang="en-US" sz="2000" dirty="0">
                <a:solidFill>
                  <a:srgbClr val="000000"/>
                </a:solidFill>
                <a:latin typeface="Arial Black" pitchFamily="34" charset="0"/>
                <a:ea typeface="Calibri"/>
                <a:cs typeface="Arial"/>
              </a:rPr>
              <a:t>Ha?</a:t>
            </a:r>
            <a:endParaRPr lang="ar-IQ" sz="2000" dirty="0">
              <a:solidFill>
                <a:srgbClr val="000000"/>
              </a:solidFill>
              <a:latin typeface="Arial Black" pitchFamily="34" charset="0"/>
            </a:endParaRPr>
          </a:p>
        </p:txBody>
      </p:sp>
      <p:sp>
        <p:nvSpPr>
          <p:cNvPr id="5" name="Rectangle 4"/>
          <p:cNvSpPr/>
          <p:nvPr/>
        </p:nvSpPr>
        <p:spPr>
          <a:xfrm>
            <a:off x="495295" y="2213123"/>
            <a:ext cx="7938564" cy="707886"/>
          </a:xfrm>
          <a:prstGeom prst="rect">
            <a:avLst/>
          </a:prstGeom>
        </p:spPr>
        <p:txBody>
          <a:bodyPr wrap="square">
            <a:spAutoFit/>
          </a:bodyPr>
          <a:lstStyle/>
          <a:p>
            <a:r>
              <a:rPr lang="en-US" sz="2000" dirty="0">
                <a:latin typeface="Arial Black" pitchFamily="34" charset="0"/>
                <a:ea typeface="Calibri"/>
                <a:cs typeface="Arial"/>
              </a:rPr>
              <a:t>A- At least two treatments are different from each other in terms of their effect on the mean response*</a:t>
            </a:r>
            <a:endParaRPr lang="ar-IQ" sz="2000" dirty="0">
              <a:latin typeface="Arial Black" pitchFamily="34" charset="0"/>
            </a:endParaRPr>
          </a:p>
        </p:txBody>
      </p:sp>
      <p:sp>
        <p:nvSpPr>
          <p:cNvPr id="6" name="Rectangle 5"/>
          <p:cNvSpPr/>
          <p:nvPr/>
        </p:nvSpPr>
        <p:spPr>
          <a:xfrm>
            <a:off x="495295" y="3068960"/>
            <a:ext cx="8362094" cy="707886"/>
          </a:xfrm>
          <a:prstGeom prst="rect">
            <a:avLst/>
          </a:prstGeom>
        </p:spPr>
        <p:txBody>
          <a:bodyPr wrap="square">
            <a:spAutoFit/>
          </a:bodyPr>
          <a:lstStyle/>
          <a:p>
            <a:r>
              <a:rPr lang="en-US" sz="2000" dirty="0">
                <a:latin typeface="Arial Black" pitchFamily="34" charset="0"/>
                <a:ea typeface="Calibri"/>
                <a:cs typeface="Arial"/>
              </a:rPr>
              <a:t>B- All three treatments have different effects on the mean response</a:t>
            </a:r>
            <a:endParaRPr lang="ar-IQ" sz="2000" dirty="0">
              <a:latin typeface="Arial Black" pitchFamily="34" charset="0"/>
            </a:endParaRPr>
          </a:p>
        </p:txBody>
      </p:sp>
      <p:sp>
        <p:nvSpPr>
          <p:cNvPr id="7" name="Rectangle 6"/>
          <p:cNvSpPr/>
          <p:nvPr/>
        </p:nvSpPr>
        <p:spPr>
          <a:xfrm>
            <a:off x="301238" y="3804757"/>
            <a:ext cx="8326678" cy="1282402"/>
          </a:xfrm>
          <a:prstGeom prst="rect">
            <a:avLst/>
          </a:prstGeom>
        </p:spPr>
        <p:txBody>
          <a:bodyPr wrap="square">
            <a:spAutoFit/>
          </a:bodyPr>
          <a:lstStyle/>
          <a:p>
            <a:pPr rtl="1">
              <a:lnSpc>
                <a:spcPct val="115000"/>
              </a:lnSpc>
              <a:spcAft>
                <a:spcPts val="1000"/>
              </a:spcAft>
            </a:pPr>
            <a:r>
              <a:rPr lang="en-US" sz="2000" dirty="0">
                <a:latin typeface="Arial Black" pitchFamily="34" charset="0"/>
                <a:ea typeface="Calibri"/>
                <a:cs typeface="Arial"/>
              </a:rPr>
              <a:t>C- Exactly two of the three treatments have the same effect on the mean response</a:t>
            </a:r>
          </a:p>
          <a:p>
            <a:pPr>
              <a:lnSpc>
                <a:spcPct val="115000"/>
              </a:lnSpc>
              <a:spcAft>
                <a:spcPts val="1000"/>
              </a:spcAft>
            </a:pPr>
            <a:r>
              <a:rPr lang="en-US" sz="2000" dirty="0">
                <a:latin typeface="Arial Black" pitchFamily="34" charset="0"/>
                <a:ea typeface="Calibri"/>
                <a:cs typeface="Arial"/>
              </a:rPr>
              <a:t>  D- All of the above.</a:t>
            </a:r>
            <a:endParaRPr lang="en-US" sz="2000" dirty="0">
              <a:effectLst/>
              <a:latin typeface="Arial Black" pitchFamily="34" charset="0"/>
              <a:ea typeface="Calibri"/>
              <a:cs typeface="Arial"/>
            </a:endParaRPr>
          </a:p>
        </p:txBody>
      </p:sp>
    </p:spTree>
    <p:extLst>
      <p:ext uri="{BB962C8B-B14F-4D97-AF65-F5344CB8AC3E}">
        <p14:creationId xmlns:p14="http://schemas.microsoft.com/office/powerpoint/2010/main" val="31216284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332656"/>
            <a:ext cx="8856984" cy="707886"/>
          </a:xfrm>
          <a:prstGeom prst="rect">
            <a:avLst/>
          </a:prstGeom>
        </p:spPr>
        <p:txBody>
          <a:bodyPr wrap="square">
            <a:spAutoFit/>
          </a:bodyPr>
          <a:lstStyle/>
          <a:p>
            <a:r>
              <a:rPr lang="en-US" sz="2000" b="1" dirty="0">
                <a:latin typeface="Arial Black" pitchFamily="34" charset="0"/>
                <a:ea typeface="Calibri"/>
                <a:cs typeface="Arial"/>
              </a:rPr>
              <a:t>15-The one-way ANOVA is used to test statistical hypotheses concerning what?</a:t>
            </a:r>
            <a:endParaRPr lang="ar-IQ" sz="2000" dirty="0">
              <a:latin typeface="Arial Black"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76352349"/>
              </p:ext>
            </p:extLst>
          </p:nvPr>
        </p:nvGraphicFramePr>
        <p:xfrm>
          <a:off x="899592" y="1088307"/>
          <a:ext cx="5904656" cy="2006600"/>
        </p:xfrm>
        <a:graphic>
          <a:graphicData uri="http://schemas.openxmlformats.org/drawingml/2006/table">
            <a:tbl>
              <a:tblPr firstRow="1" firstCol="1" bandRow="1"/>
              <a:tblGrid>
                <a:gridCol w="5904656">
                  <a:extLst>
                    <a:ext uri="{9D8B030D-6E8A-4147-A177-3AD203B41FA5}">
                      <a16:colId xmlns:a16="http://schemas.microsoft.com/office/drawing/2014/main" val="20000"/>
                    </a:ext>
                  </a:extLst>
                </a:gridCol>
              </a:tblGrid>
              <a:tr h="226028">
                <a:tc>
                  <a:txBody>
                    <a:bodyPr/>
                    <a:lstStyle/>
                    <a:p>
                      <a:pPr algn="l" rtl="1">
                        <a:lnSpc>
                          <a:spcPct val="115000"/>
                        </a:lnSpc>
                        <a:spcAft>
                          <a:spcPts val="1000"/>
                        </a:spcAft>
                      </a:pPr>
                      <a:r>
                        <a:rPr lang="en-US" sz="2000" dirty="0">
                          <a:effectLst/>
                          <a:latin typeface="Arial Black" pitchFamily="34" charset="0"/>
                          <a:ea typeface="Calibri"/>
                          <a:cs typeface="Arial"/>
                        </a:rPr>
                        <a:t>Variances. </a:t>
                      </a:r>
                    </a:p>
                  </a:txBody>
                  <a:tcPr marL="0" marR="0" marT="0" marB="0">
                    <a:lnL>
                      <a:noFill/>
                    </a:lnL>
                    <a:lnR>
                      <a:noFill/>
                    </a:lnR>
                    <a:lnT>
                      <a:noFill/>
                    </a:lnT>
                    <a:lnB>
                      <a:noFill/>
                    </a:lnB>
                  </a:tcPr>
                </a:tc>
                <a:extLst>
                  <a:ext uri="{0D108BD9-81ED-4DB2-BD59-A6C34878D82A}">
                    <a16:rowId xmlns:a16="http://schemas.microsoft.com/office/drawing/2014/main" val="10000"/>
                  </a:ext>
                </a:extLst>
              </a:tr>
              <a:tr h="226028">
                <a:tc>
                  <a:txBody>
                    <a:bodyPr/>
                    <a:lstStyle/>
                    <a:p>
                      <a:pPr algn="l" rtl="1">
                        <a:lnSpc>
                          <a:spcPct val="115000"/>
                        </a:lnSpc>
                        <a:spcAft>
                          <a:spcPts val="1000"/>
                        </a:spcAft>
                      </a:pPr>
                      <a:r>
                        <a:rPr lang="en-US" sz="2000" dirty="0">
                          <a:effectLst/>
                          <a:latin typeface="Arial Black" pitchFamily="34" charset="0"/>
                          <a:ea typeface="Calibri"/>
                          <a:cs typeface="Arial"/>
                        </a:rPr>
                        <a:t>Standard deviations.</a:t>
                      </a:r>
                    </a:p>
                  </a:txBody>
                  <a:tcPr marL="0" marR="0" marT="0" marB="0">
                    <a:lnL>
                      <a:noFill/>
                    </a:lnL>
                    <a:lnR>
                      <a:noFill/>
                    </a:lnR>
                    <a:lnT>
                      <a:noFill/>
                    </a:lnT>
                    <a:lnB>
                      <a:noFill/>
                    </a:lnB>
                  </a:tcPr>
                </a:tc>
                <a:extLst>
                  <a:ext uri="{0D108BD9-81ED-4DB2-BD59-A6C34878D82A}">
                    <a16:rowId xmlns:a16="http://schemas.microsoft.com/office/drawing/2014/main" val="10001"/>
                  </a:ext>
                </a:extLst>
              </a:tr>
              <a:tr h="880525">
                <a:tc>
                  <a:txBody>
                    <a:bodyPr/>
                    <a:lstStyle/>
                    <a:p>
                      <a:pPr algn="l" rtl="1">
                        <a:lnSpc>
                          <a:spcPct val="115000"/>
                        </a:lnSpc>
                        <a:spcAft>
                          <a:spcPts val="1000"/>
                        </a:spcAft>
                      </a:pPr>
                      <a:endParaRPr lang="en-US" sz="2000" dirty="0">
                        <a:effectLst/>
                        <a:latin typeface="Arial Black" pitchFamily="34" charset="0"/>
                        <a:ea typeface="Calibri"/>
                        <a:cs typeface="Arial"/>
                      </a:endParaRPr>
                    </a:p>
                    <a:p>
                      <a:pPr algn="l" rtl="0">
                        <a:lnSpc>
                          <a:spcPct val="115000"/>
                        </a:lnSpc>
                        <a:spcAft>
                          <a:spcPts val="1000"/>
                        </a:spcAft>
                      </a:pPr>
                      <a:r>
                        <a:rPr lang="en-US" sz="2000" dirty="0">
                          <a:effectLst/>
                          <a:latin typeface="Arial Black" pitchFamily="34" charset="0"/>
                          <a:ea typeface="Calibri"/>
                          <a:cs typeface="Arial"/>
                        </a:rPr>
                        <a:t>Squared means.</a:t>
                      </a:r>
                    </a:p>
                    <a:p>
                      <a:pPr algn="l" rtl="0">
                        <a:lnSpc>
                          <a:spcPct val="115000"/>
                        </a:lnSpc>
                        <a:spcAft>
                          <a:spcPts val="1000"/>
                        </a:spcAft>
                      </a:pPr>
                      <a:r>
                        <a:rPr lang="en-US" sz="2000" dirty="0">
                          <a:effectLst/>
                          <a:latin typeface="Arial Black" pitchFamily="34" charset="0"/>
                          <a:ea typeface="Calibri"/>
                          <a:cs typeface="Arial"/>
                        </a:rPr>
                        <a:t>Means</a:t>
                      </a:r>
                      <a:r>
                        <a:rPr lang="ar-IQ" sz="2000" dirty="0">
                          <a:effectLst/>
                          <a:latin typeface="Arial Black" pitchFamily="34" charset="0"/>
                          <a:ea typeface="Calibri"/>
                          <a:cs typeface="Arial"/>
                        </a:rPr>
                        <a:t>*</a:t>
                      </a:r>
                      <a:r>
                        <a:rPr lang="en-US" sz="2000" dirty="0">
                          <a:effectLst/>
                          <a:latin typeface="Arial Black" pitchFamily="34" charset="0"/>
                          <a:ea typeface="Calibri"/>
                          <a:cs typeface="Arial"/>
                        </a:rPr>
                        <a:t> </a:t>
                      </a:r>
                    </a:p>
                  </a:txBody>
                  <a:tcPr marL="0" marR="0" marT="0" marB="0">
                    <a:lnL>
                      <a:noFill/>
                    </a:lnL>
                    <a:lnR>
                      <a:noFill/>
                    </a:lnR>
                    <a:lnT>
                      <a:noFill/>
                    </a:lnT>
                    <a:lnB>
                      <a:noFill/>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8920926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404664"/>
            <a:ext cx="8784976" cy="1015663"/>
          </a:xfrm>
          <a:prstGeom prst="rect">
            <a:avLst/>
          </a:prstGeom>
        </p:spPr>
        <p:txBody>
          <a:bodyPr wrap="square">
            <a:spAutoFit/>
          </a:bodyPr>
          <a:lstStyle/>
          <a:p>
            <a:r>
              <a:rPr lang="en-US" sz="2000" b="1" dirty="0">
                <a:latin typeface="Arial Black" pitchFamily="34" charset="0"/>
                <a:ea typeface="Calibri"/>
                <a:cs typeface="Arial"/>
              </a:rPr>
              <a:t>16-One way ANOVA, if the computed </a:t>
            </a:r>
            <a:r>
              <a:rPr lang="en-US" sz="2000" b="1" i="1" dirty="0">
                <a:latin typeface="Arial Black" pitchFamily="34" charset="0"/>
                <a:ea typeface="Calibri"/>
                <a:cs typeface="Arial"/>
              </a:rPr>
              <a:t>F</a:t>
            </a:r>
            <a:r>
              <a:rPr lang="en-US" sz="2000" b="1" dirty="0">
                <a:latin typeface="Arial Black" pitchFamily="34" charset="0"/>
                <a:ea typeface="Calibri"/>
                <a:cs typeface="Arial"/>
              </a:rPr>
              <a:t> statistic exceeds the critical </a:t>
            </a:r>
            <a:r>
              <a:rPr lang="en-US" sz="2000" b="1" i="1" dirty="0">
                <a:latin typeface="Arial Black" pitchFamily="34" charset="0"/>
                <a:ea typeface="Calibri"/>
                <a:cs typeface="Arial"/>
              </a:rPr>
              <a:t>F</a:t>
            </a:r>
            <a:r>
              <a:rPr lang="en-US" sz="2000" b="1" dirty="0">
                <a:latin typeface="Arial Black" pitchFamily="34" charset="0"/>
                <a:ea typeface="Calibri"/>
                <a:cs typeface="Arial"/>
              </a:rPr>
              <a:t> value, what decision can you make regarding the null hypothesis?</a:t>
            </a:r>
            <a:endParaRPr lang="ar-IQ" sz="2000" dirty="0">
              <a:latin typeface="Arial Black"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669193720"/>
              </p:ext>
            </p:extLst>
          </p:nvPr>
        </p:nvGraphicFramePr>
        <p:xfrm>
          <a:off x="432656" y="1844824"/>
          <a:ext cx="8278688" cy="2834640"/>
        </p:xfrm>
        <a:graphic>
          <a:graphicData uri="http://schemas.openxmlformats.org/drawingml/2006/table">
            <a:tbl>
              <a:tblPr firstRow="1" firstCol="1" bandRow="1"/>
              <a:tblGrid>
                <a:gridCol w="28360">
                  <a:extLst>
                    <a:ext uri="{9D8B030D-6E8A-4147-A177-3AD203B41FA5}">
                      <a16:colId xmlns:a16="http://schemas.microsoft.com/office/drawing/2014/main" val="20000"/>
                    </a:ext>
                  </a:extLst>
                </a:gridCol>
                <a:gridCol w="8250328">
                  <a:extLst>
                    <a:ext uri="{9D8B030D-6E8A-4147-A177-3AD203B41FA5}">
                      <a16:colId xmlns:a16="http://schemas.microsoft.com/office/drawing/2014/main" val="20001"/>
                    </a:ext>
                  </a:extLst>
                </a:gridCol>
              </a:tblGrid>
              <a:tr h="0">
                <a:tc>
                  <a:txBody>
                    <a:bodyPr/>
                    <a:lstStyle/>
                    <a:p>
                      <a:pPr algn="l" rtl="0">
                        <a:lnSpc>
                          <a:spcPct val="115000"/>
                        </a:lnSpc>
                        <a:spcAft>
                          <a:spcPts val="1000"/>
                        </a:spcAft>
                      </a:pPr>
                      <a:endParaRPr lang="en-US" sz="2000" dirty="0">
                        <a:effectLst/>
                        <a:latin typeface="Arial Black" pitchFamily="34" charset="0"/>
                        <a:ea typeface="Calibri"/>
                        <a:cs typeface="Arial"/>
                      </a:endParaRPr>
                    </a:p>
                  </a:txBody>
                  <a:tcPr marL="0" marR="0" marT="0" marB="0">
                    <a:lnL>
                      <a:noFill/>
                    </a:lnL>
                    <a:lnR>
                      <a:noFill/>
                    </a:lnR>
                    <a:lnT>
                      <a:noFill/>
                    </a:lnT>
                    <a:lnB>
                      <a:noFill/>
                    </a:lnB>
                  </a:tcPr>
                </a:tc>
                <a:tc>
                  <a:txBody>
                    <a:bodyPr/>
                    <a:lstStyle/>
                    <a:p>
                      <a:pPr algn="l" rtl="0">
                        <a:lnSpc>
                          <a:spcPct val="115000"/>
                        </a:lnSpc>
                        <a:spcAft>
                          <a:spcPts val="1000"/>
                        </a:spcAft>
                      </a:pPr>
                      <a:r>
                        <a:rPr lang="en-US" sz="2000" dirty="0">
                          <a:effectLst/>
                          <a:latin typeface="Arial Black" pitchFamily="34" charset="0"/>
                          <a:ea typeface="Calibri"/>
                          <a:cs typeface="Arial"/>
                        </a:rPr>
                        <a:t>Reject H</a:t>
                      </a:r>
                      <a:r>
                        <a:rPr lang="en-US" sz="2000" baseline="-25000" dirty="0">
                          <a:effectLst/>
                          <a:latin typeface="Arial Black" pitchFamily="34" charset="0"/>
                          <a:ea typeface="Calibri"/>
                          <a:cs typeface="Arial"/>
                        </a:rPr>
                        <a:t>0</a:t>
                      </a:r>
                      <a:r>
                        <a:rPr lang="en-US" sz="2000" dirty="0">
                          <a:effectLst/>
                          <a:latin typeface="Arial Black" pitchFamily="34" charset="0"/>
                          <a:ea typeface="Calibri"/>
                          <a:cs typeface="Arial"/>
                        </a:rPr>
                        <a:t> since there is evidence all the means differ.</a:t>
                      </a:r>
                    </a:p>
                    <a:p>
                      <a:pPr algn="l" rtl="0">
                        <a:lnSpc>
                          <a:spcPct val="115000"/>
                        </a:lnSpc>
                        <a:spcAft>
                          <a:spcPts val="1000"/>
                        </a:spcAft>
                      </a:pPr>
                      <a:endParaRPr lang="en-US" sz="2000" dirty="0">
                        <a:effectLst/>
                        <a:latin typeface="Arial Black" pitchFamily="34" charset="0"/>
                        <a:ea typeface="Calibri"/>
                        <a:cs typeface="Arial"/>
                      </a:endParaRPr>
                    </a:p>
                  </a:txBody>
                  <a:tcPr marL="0" marR="0" marT="0" marB="0">
                    <a:lnL>
                      <a:noFill/>
                    </a:lnL>
                    <a:lnR>
                      <a:noFill/>
                    </a:lnR>
                    <a:lnT>
                      <a:noFill/>
                    </a:lnT>
                    <a:lnB>
                      <a:noFill/>
                    </a:lnB>
                  </a:tcPr>
                </a:tc>
                <a:extLst>
                  <a:ext uri="{0D108BD9-81ED-4DB2-BD59-A6C34878D82A}">
                    <a16:rowId xmlns:a16="http://schemas.microsoft.com/office/drawing/2014/main" val="10000"/>
                  </a:ext>
                </a:extLst>
              </a:tr>
              <a:tr h="0">
                <a:tc>
                  <a:txBody>
                    <a:bodyPr/>
                    <a:lstStyle/>
                    <a:p>
                      <a:pPr algn="l" rtl="0">
                        <a:lnSpc>
                          <a:spcPct val="115000"/>
                        </a:lnSpc>
                        <a:spcAft>
                          <a:spcPts val="1000"/>
                        </a:spcAft>
                      </a:pPr>
                      <a:endParaRPr lang="en-US" sz="2000">
                        <a:effectLst/>
                        <a:latin typeface="Arial Black" pitchFamily="34" charset="0"/>
                        <a:ea typeface="Calibri"/>
                        <a:cs typeface="Arial"/>
                      </a:endParaRPr>
                    </a:p>
                  </a:txBody>
                  <a:tcPr marL="0" marR="0" marT="0" marB="0">
                    <a:lnL>
                      <a:noFill/>
                    </a:lnL>
                    <a:lnR>
                      <a:noFill/>
                    </a:lnR>
                    <a:lnT>
                      <a:noFill/>
                    </a:lnT>
                    <a:lnB>
                      <a:noFill/>
                    </a:lnB>
                  </a:tcPr>
                </a:tc>
                <a:tc>
                  <a:txBody>
                    <a:bodyPr/>
                    <a:lstStyle/>
                    <a:p>
                      <a:pPr algn="l" rtl="0">
                        <a:lnSpc>
                          <a:spcPct val="115000"/>
                        </a:lnSpc>
                        <a:spcAft>
                          <a:spcPts val="1000"/>
                        </a:spcAft>
                      </a:pPr>
                      <a:r>
                        <a:rPr lang="en-US" sz="2000" dirty="0">
                          <a:effectLst/>
                          <a:latin typeface="Arial Black" pitchFamily="34" charset="0"/>
                          <a:ea typeface="Calibri"/>
                          <a:cs typeface="Arial"/>
                        </a:rPr>
                        <a:t>Reject Ho since there is evidence of a treatment effect.*</a:t>
                      </a:r>
                    </a:p>
                    <a:p>
                      <a:pPr algn="l" rtl="0">
                        <a:lnSpc>
                          <a:spcPct val="115000"/>
                        </a:lnSpc>
                        <a:spcAft>
                          <a:spcPts val="1000"/>
                        </a:spcAft>
                      </a:pPr>
                      <a:endParaRPr lang="en-US" sz="2000" dirty="0">
                        <a:effectLst/>
                        <a:latin typeface="Arial Black" pitchFamily="34" charset="0"/>
                        <a:ea typeface="Calibri"/>
                        <a:cs typeface="Arial"/>
                      </a:endParaRPr>
                    </a:p>
                  </a:txBody>
                  <a:tcPr marL="0" marR="0" marT="0" marB="0">
                    <a:lnL>
                      <a:noFill/>
                    </a:lnL>
                    <a:lnR>
                      <a:noFill/>
                    </a:lnR>
                    <a:lnT>
                      <a:noFill/>
                    </a:lnT>
                    <a:lnB>
                      <a:noFill/>
                    </a:lnB>
                  </a:tcPr>
                </a:tc>
                <a:extLst>
                  <a:ext uri="{0D108BD9-81ED-4DB2-BD59-A6C34878D82A}">
                    <a16:rowId xmlns:a16="http://schemas.microsoft.com/office/drawing/2014/main" val="10001"/>
                  </a:ext>
                </a:extLst>
              </a:tr>
              <a:tr h="0">
                <a:tc>
                  <a:txBody>
                    <a:bodyPr/>
                    <a:lstStyle/>
                    <a:p>
                      <a:pPr algn="l" rtl="0">
                        <a:lnSpc>
                          <a:spcPct val="115000"/>
                        </a:lnSpc>
                        <a:spcAft>
                          <a:spcPts val="1000"/>
                        </a:spcAft>
                      </a:pPr>
                      <a:endParaRPr lang="en-US" sz="2000">
                        <a:effectLst/>
                        <a:latin typeface="Arial Black" pitchFamily="34" charset="0"/>
                        <a:ea typeface="Calibri"/>
                        <a:cs typeface="Arial"/>
                      </a:endParaRPr>
                    </a:p>
                  </a:txBody>
                  <a:tcPr marL="0" marR="0" marT="0" marB="0">
                    <a:lnL>
                      <a:noFill/>
                    </a:lnL>
                    <a:lnR>
                      <a:noFill/>
                    </a:lnR>
                    <a:lnT>
                      <a:noFill/>
                    </a:lnT>
                    <a:lnB>
                      <a:noFill/>
                    </a:lnB>
                  </a:tcPr>
                </a:tc>
                <a:tc>
                  <a:txBody>
                    <a:bodyPr/>
                    <a:lstStyle/>
                    <a:p>
                      <a:pPr algn="l" rtl="0">
                        <a:lnSpc>
                          <a:spcPct val="115000"/>
                        </a:lnSpc>
                        <a:spcAft>
                          <a:spcPts val="1000"/>
                        </a:spcAft>
                      </a:pPr>
                      <a:r>
                        <a:rPr lang="en-US" sz="2000" dirty="0">
                          <a:effectLst/>
                          <a:latin typeface="Arial Black" pitchFamily="34" charset="0"/>
                          <a:ea typeface="Calibri"/>
                          <a:cs typeface="Arial"/>
                        </a:rPr>
                        <a:t>Do not reject Ho since there is no evidence of a difference</a:t>
                      </a:r>
                    </a:p>
                    <a:p>
                      <a:pPr algn="l" rtl="0">
                        <a:lnSpc>
                          <a:spcPct val="115000"/>
                        </a:lnSpc>
                        <a:spcAft>
                          <a:spcPts val="1000"/>
                        </a:spcAft>
                      </a:pPr>
                      <a:endParaRPr lang="en-US" sz="2000" dirty="0">
                        <a:effectLst/>
                        <a:latin typeface="Arial Black" pitchFamily="34" charset="0"/>
                        <a:ea typeface="Calibri"/>
                        <a:cs typeface="Arial"/>
                      </a:endParaRPr>
                    </a:p>
                  </a:txBody>
                  <a:tcPr marL="0" marR="0" marT="0" marB="0">
                    <a:lnL>
                      <a:noFill/>
                    </a:lnL>
                    <a:lnR>
                      <a:noFill/>
                    </a:lnR>
                    <a:lnT>
                      <a:noFill/>
                    </a:lnT>
                    <a:lnB>
                      <a:noFill/>
                    </a:lnB>
                  </a:tcPr>
                </a:tc>
                <a:extLst>
                  <a:ext uri="{0D108BD9-81ED-4DB2-BD59-A6C34878D82A}">
                    <a16:rowId xmlns:a16="http://schemas.microsoft.com/office/drawing/2014/main" val="10002"/>
                  </a:ext>
                </a:extLst>
              </a:tr>
              <a:tr h="0">
                <a:tc>
                  <a:txBody>
                    <a:bodyPr/>
                    <a:lstStyle/>
                    <a:p>
                      <a:pPr algn="l" rtl="0">
                        <a:lnSpc>
                          <a:spcPct val="115000"/>
                        </a:lnSpc>
                        <a:spcAft>
                          <a:spcPts val="1000"/>
                        </a:spcAft>
                      </a:pPr>
                      <a:endParaRPr lang="en-US" sz="2000">
                        <a:effectLst/>
                        <a:latin typeface="Arial Black" pitchFamily="34" charset="0"/>
                        <a:ea typeface="Calibri"/>
                        <a:cs typeface="Arial"/>
                      </a:endParaRPr>
                    </a:p>
                  </a:txBody>
                  <a:tcPr marL="0" marR="0" marT="0" marB="0">
                    <a:lnL>
                      <a:noFill/>
                    </a:lnL>
                    <a:lnR>
                      <a:noFill/>
                    </a:lnR>
                    <a:lnT>
                      <a:noFill/>
                    </a:lnT>
                    <a:lnB>
                      <a:noFill/>
                    </a:lnB>
                  </a:tcPr>
                </a:tc>
                <a:tc>
                  <a:txBody>
                    <a:bodyPr/>
                    <a:lstStyle/>
                    <a:p>
                      <a:pPr algn="l" rtl="0">
                        <a:lnSpc>
                          <a:spcPct val="115000"/>
                        </a:lnSpc>
                        <a:spcAft>
                          <a:spcPts val="1000"/>
                        </a:spcAft>
                      </a:pPr>
                      <a:r>
                        <a:rPr lang="en-US" sz="2000" dirty="0">
                          <a:effectLst/>
                          <a:latin typeface="Arial Black" pitchFamily="34" charset="0"/>
                          <a:ea typeface="Calibri"/>
                          <a:cs typeface="Arial"/>
                        </a:rPr>
                        <a:t>Do not reject Ho because a mistake has been made</a:t>
                      </a:r>
                    </a:p>
                  </a:txBody>
                  <a:tcPr marL="0" marR="0" marT="0" marB="0">
                    <a:lnL>
                      <a:noFill/>
                    </a:lnL>
                    <a:lnR>
                      <a:noFill/>
                    </a:lnR>
                    <a:lnT>
                      <a:noFill/>
                    </a:lnT>
                    <a:lnB>
                      <a:noFill/>
                    </a:lnB>
                  </a:tcPr>
                </a:tc>
                <a:extLst>
                  <a:ext uri="{0D108BD9-81ED-4DB2-BD59-A6C34878D82A}">
                    <a16:rowId xmlns:a16="http://schemas.microsoft.com/office/drawing/2014/main" val="10003"/>
                  </a:ext>
                </a:extLst>
              </a:tr>
            </a:tbl>
          </a:graphicData>
        </a:graphic>
      </p:graphicFrame>
    </p:spTree>
    <p:controls>
      <mc:AlternateContent xmlns:mc="http://schemas.openxmlformats.org/markup-compatibility/2006">
        <mc:Choice xmlns:v="urn:schemas-microsoft-com:vml" Requires="v">
          <p:control spid="2056" name="DefaultOcx" r:id="rId2" imgW="257040" imgH="304920"/>
        </mc:Choice>
        <mc:Fallback>
          <p:control name="DefaultOcx" r:id="rId2" imgW="257040" imgH="304920">
            <p:pic>
              <p:nvPicPr>
                <p:cNvPr id="4" name="DefaultOcx"/>
                <p:cNvPicPr preferRelativeResize="0">
                  <a:picLocks noChangeArrowheads="1" noChangeShapeType="1"/>
                </p:cNvPicPr>
                <p:nvPr/>
              </p:nvPicPr>
              <p:blipFill>
                <a:blip r:embed="rId4"/>
                <a:srcRect/>
                <a:stretch>
                  <a:fillRect/>
                </a:stretch>
              </p:blipFill>
              <p:spPr bwMode="auto">
                <a:xfrm>
                  <a:off x="0" y="0"/>
                  <a:ext cx="13716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extLst>
      <p:ext uri="{BB962C8B-B14F-4D97-AF65-F5344CB8AC3E}">
        <p14:creationId xmlns:p14="http://schemas.microsoft.com/office/powerpoint/2010/main" val="20412834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332656"/>
            <a:ext cx="8964488" cy="800219"/>
          </a:xfrm>
          <a:prstGeom prst="rect">
            <a:avLst/>
          </a:prstGeom>
        </p:spPr>
        <p:txBody>
          <a:bodyPr wrap="square">
            <a:spAutoFit/>
          </a:bodyPr>
          <a:lstStyle/>
          <a:p>
            <a:pPr rtl="1">
              <a:lnSpc>
                <a:spcPct val="115000"/>
              </a:lnSpc>
              <a:spcAft>
                <a:spcPts val="1000"/>
              </a:spcAft>
            </a:pPr>
            <a:r>
              <a:rPr lang="en-US" sz="2000" dirty="0">
                <a:latin typeface="Arial Black" pitchFamily="34" charset="0"/>
                <a:ea typeface="Calibri"/>
                <a:cs typeface="Arial"/>
              </a:rPr>
              <a:t>17-What formula would you use to calculate the F test statistic for a one-way ANOVA experiment?</a:t>
            </a:r>
            <a:endParaRPr lang="en-US" sz="2000" dirty="0">
              <a:effectLst/>
              <a:latin typeface="Arial Black" pitchFamily="34" charset="0"/>
              <a:ea typeface="Calibri"/>
              <a:cs typeface="Arial"/>
            </a:endParaRPr>
          </a:p>
        </p:txBody>
      </p:sp>
      <p:sp>
        <p:nvSpPr>
          <p:cNvPr id="3" name="Rectangle 2"/>
          <p:cNvSpPr/>
          <p:nvPr/>
        </p:nvSpPr>
        <p:spPr>
          <a:xfrm>
            <a:off x="467544" y="1137208"/>
            <a:ext cx="6174432" cy="1846659"/>
          </a:xfrm>
          <a:prstGeom prst="rect">
            <a:avLst/>
          </a:prstGeom>
        </p:spPr>
        <p:txBody>
          <a:bodyPr wrap="square">
            <a:spAutoFit/>
          </a:bodyPr>
          <a:lstStyle/>
          <a:p>
            <a:pPr rtl="1">
              <a:lnSpc>
                <a:spcPct val="115000"/>
              </a:lnSpc>
              <a:spcAft>
                <a:spcPts val="1000"/>
              </a:spcAft>
            </a:pPr>
            <a:r>
              <a:rPr lang="en-US" sz="2000" dirty="0">
                <a:latin typeface="Arial Black" pitchFamily="34" charset="0"/>
                <a:ea typeface="Calibri"/>
                <a:cs typeface="Arial"/>
              </a:rPr>
              <a:t>A- MSW/MSA </a:t>
            </a:r>
          </a:p>
          <a:p>
            <a:pPr rtl="1">
              <a:lnSpc>
                <a:spcPct val="115000"/>
              </a:lnSpc>
              <a:spcAft>
                <a:spcPts val="1000"/>
              </a:spcAft>
            </a:pPr>
            <a:r>
              <a:rPr lang="en-US" sz="2000" dirty="0">
                <a:latin typeface="Arial Black" pitchFamily="34" charset="0"/>
                <a:ea typeface="Calibri"/>
                <a:cs typeface="Arial"/>
              </a:rPr>
              <a:t>B- SSW/SSA </a:t>
            </a:r>
          </a:p>
          <a:p>
            <a:pPr rtl="1">
              <a:lnSpc>
                <a:spcPct val="115000"/>
              </a:lnSpc>
              <a:spcAft>
                <a:spcPts val="1000"/>
              </a:spcAft>
            </a:pPr>
            <a:r>
              <a:rPr lang="en-US" sz="2000" dirty="0">
                <a:latin typeface="Arial Black" pitchFamily="34" charset="0"/>
                <a:ea typeface="Calibri"/>
                <a:cs typeface="Arial"/>
              </a:rPr>
              <a:t>C- MSA/MSW* </a:t>
            </a:r>
          </a:p>
          <a:p>
            <a:r>
              <a:rPr lang="en-US" sz="2000" dirty="0">
                <a:latin typeface="Arial Black" pitchFamily="34" charset="0"/>
                <a:ea typeface="Calibri"/>
              </a:rPr>
              <a:t>D- </a:t>
            </a:r>
            <a:r>
              <a:rPr lang="en-US" sz="2000" dirty="0">
                <a:latin typeface="Arial Black" pitchFamily="34" charset="0"/>
                <a:ea typeface="Calibri"/>
                <a:cs typeface="Arial"/>
              </a:rPr>
              <a:t>SSA/SSW</a:t>
            </a:r>
            <a:endParaRPr lang="ar-IQ" sz="2000" dirty="0">
              <a:latin typeface="Arial Black" pitchFamily="34" charset="0"/>
            </a:endParaRPr>
          </a:p>
        </p:txBody>
      </p:sp>
      <p:sp>
        <p:nvSpPr>
          <p:cNvPr id="4" name="Rectangle 3"/>
          <p:cNvSpPr/>
          <p:nvPr/>
        </p:nvSpPr>
        <p:spPr>
          <a:xfrm>
            <a:off x="179512" y="2708920"/>
            <a:ext cx="8532440" cy="1282402"/>
          </a:xfrm>
          <a:prstGeom prst="rect">
            <a:avLst/>
          </a:prstGeom>
        </p:spPr>
        <p:txBody>
          <a:bodyPr wrap="square">
            <a:spAutoFit/>
          </a:bodyPr>
          <a:lstStyle/>
          <a:p>
            <a:pPr algn="r" rtl="1">
              <a:lnSpc>
                <a:spcPct val="115000"/>
              </a:lnSpc>
              <a:spcAft>
                <a:spcPts val="1000"/>
              </a:spcAft>
            </a:pPr>
            <a:r>
              <a:rPr lang="en-US" sz="2000" dirty="0">
                <a:latin typeface="Arial Black" pitchFamily="34" charset="0"/>
                <a:ea typeface="Calibri"/>
                <a:cs typeface="Arial"/>
              </a:rPr>
              <a:t> </a:t>
            </a:r>
          </a:p>
          <a:p>
            <a:pPr rtl="1">
              <a:lnSpc>
                <a:spcPct val="115000"/>
              </a:lnSpc>
              <a:spcAft>
                <a:spcPts val="1000"/>
              </a:spcAft>
            </a:pPr>
            <a:r>
              <a:rPr lang="en-US" sz="2000" dirty="0">
                <a:latin typeface="Arial Black" pitchFamily="34" charset="0"/>
                <a:ea typeface="Calibri"/>
                <a:cs typeface="Arial"/>
              </a:rPr>
              <a:t>18-How many degrees of freedom exist for the F test in a one-way ANOVA?</a:t>
            </a:r>
            <a:endParaRPr lang="en-US" sz="2000" dirty="0">
              <a:effectLst/>
              <a:latin typeface="Arial Black" pitchFamily="34" charset="0"/>
              <a:ea typeface="Calibri"/>
              <a:cs typeface="Arial"/>
            </a:endParaRPr>
          </a:p>
        </p:txBody>
      </p:sp>
      <p:sp>
        <p:nvSpPr>
          <p:cNvPr id="5" name="Rectangle 4"/>
          <p:cNvSpPr/>
          <p:nvPr/>
        </p:nvSpPr>
        <p:spPr>
          <a:xfrm>
            <a:off x="438902" y="4221088"/>
            <a:ext cx="4176464" cy="400110"/>
          </a:xfrm>
          <a:prstGeom prst="rect">
            <a:avLst/>
          </a:prstGeom>
        </p:spPr>
        <p:txBody>
          <a:bodyPr wrap="square">
            <a:spAutoFit/>
          </a:bodyPr>
          <a:lstStyle/>
          <a:p>
            <a:r>
              <a:rPr lang="en-US" sz="2000" dirty="0">
                <a:latin typeface="Arial Black" pitchFamily="34" charset="0"/>
                <a:ea typeface="Calibri"/>
                <a:cs typeface="Arial"/>
              </a:rPr>
              <a:t>A- (N-k) and (k– 1)</a:t>
            </a:r>
            <a:r>
              <a:rPr lang="ar-IQ" sz="2000" dirty="0">
                <a:latin typeface="Arial Black" pitchFamily="34" charset="0"/>
                <a:ea typeface="Calibri"/>
                <a:cs typeface="Arial"/>
              </a:rPr>
              <a:t> </a:t>
            </a:r>
            <a:endParaRPr lang="ar-IQ" sz="2000" dirty="0">
              <a:latin typeface="Arial Black" pitchFamily="34" charset="0"/>
            </a:endParaRPr>
          </a:p>
        </p:txBody>
      </p:sp>
      <p:sp>
        <p:nvSpPr>
          <p:cNvPr id="6" name="Rectangle 5"/>
          <p:cNvSpPr/>
          <p:nvPr/>
        </p:nvSpPr>
        <p:spPr>
          <a:xfrm>
            <a:off x="467544" y="4643713"/>
            <a:ext cx="3168352" cy="400110"/>
          </a:xfrm>
          <a:prstGeom prst="rect">
            <a:avLst/>
          </a:prstGeom>
        </p:spPr>
        <p:txBody>
          <a:bodyPr wrap="square">
            <a:spAutoFit/>
          </a:bodyPr>
          <a:lstStyle/>
          <a:p>
            <a:r>
              <a:rPr lang="en-US" sz="2000" dirty="0">
                <a:latin typeface="Arial Black" pitchFamily="34" charset="0"/>
                <a:ea typeface="Calibri"/>
                <a:cs typeface="Arial"/>
              </a:rPr>
              <a:t>B-(k- 1) and (N–k)</a:t>
            </a:r>
            <a:endParaRPr lang="ar-IQ" sz="2000" dirty="0">
              <a:latin typeface="Arial Black" pitchFamily="34" charset="0"/>
            </a:endParaRPr>
          </a:p>
        </p:txBody>
      </p:sp>
      <p:sp>
        <p:nvSpPr>
          <p:cNvPr id="7" name="Rectangle 6"/>
          <p:cNvSpPr/>
          <p:nvPr/>
        </p:nvSpPr>
        <p:spPr>
          <a:xfrm>
            <a:off x="467544" y="5094189"/>
            <a:ext cx="2686954" cy="400110"/>
          </a:xfrm>
          <a:prstGeom prst="rect">
            <a:avLst/>
          </a:prstGeom>
        </p:spPr>
        <p:txBody>
          <a:bodyPr wrap="none">
            <a:spAutoFit/>
          </a:bodyPr>
          <a:lstStyle/>
          <a:p>
            <a:r>
              <a:rPr lang="en-US" sz="2000" dirty="0">
                <a:latin typeface="Arial Black" pitchFamily="34" charset="0"/>
                <a:ea typeface="Calibri"/>
                <a:cs typeface="Arial"/>
              </a:rPr>
              <a:t>C-(K-N) and (N- 1)</a:t>
            </a:r>
            <a:r>
              <a:rPr lang="ar-IQ" sz="2000" dirty="0">
                <a:latin typeface="Arial Black" pitchFamily="34" charset="0"/>
                <a:ea typeface="Calibri"/>
                <a:cs typeface="Arial"/>
              </a:rPr>
              <a:t> </a:t>
            </a:r>
            <a:endParaRPr lang="ar-IQ" sz="2000" dirty="0">
              <a:latin typeface="Arial Black" pitchFamily="34" charset="0"/>
            </a:endParaRPr>
          </a:p>
        </p:txBody>
      </p:sp>
      <p:sp>
        <p:nvSpPr>
          <p:cNvPr id="8" name="Rectangle 7"/>
          <p:cNvSpPr/>
          <p:nvPr/>
        </p:nvSpPr>
        <p:spPr>
          <a:xfrm>
            <a:off x="498294" y="5589239"/>
            <a:ext cx="2686954" cy="400110"/>
          </a:xfrm>
          <a:prstGeom prst="rect">
            <a:avLst/>
          </a:prstGeom>
        </p:spPr>
        <p:txBody>
          <a:bodyPr wrap="none">
            <a:spAutoFit/>
          </a:bodyPr>
          <a:lstStyle/>
          <a:p>
            <a:r>
              <a:rPr lang="en-US" sz="2000" dirty="0">
                <a:latin typeface="Arial Black" pitchFamily="34" charset="0"/>
                <a:ea typeface="Calibri"/>
                <a:cs typeface="Arial"/>
              </a:rPr>
              <a:t>D-(N- 1) and (K-N)</a:t>
            </a:r>
            <a:r>
              <a:rPr lang="ar-IQ" sz="2000" dirty="0">
                <a:latin typeface="Arial Black" pitchFamily="34" charset="0"/>
                <a:ea typeface="Calibri"/>
                <a:cs typeface="Arial"/>
              </a:rPr>
              <a:t> </a:t>
            </a:r>
            <a:endParaRPr lang="ar-IQ" sz="2000" dirty="0">
              <a:latin typeface="Arial Black" pitchFamily="34" charset="0"/>
            </a:endParaRPr>
          </a:p>
        </p:txBody>
      </p:sp>
    </p:spTree>
    <p:extLst>
      <p:ext uri="{BB962C8B-B14F-4D97-AF65-F5344CB8AC3E}">
        <p14:creationId xmlns:p14="http://schemas.microsoft.com/office/powerpoint/2010/main" val="36627371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76672"/>
            <a:ext cx="8424936" cy="1200329"/>
          </a:xfrm>
          <a:prstGeom prst="rect">
            <a:avLst/>
          </a:prstGeom>
        </p:spPr>
        <p:txBody>
          <a:bodyPr wrap="square">
            <a:spAutoFit/>
          </a:bodyPr>
          <a:lstStyle/>
          <a:p>
            <a:r>
              <a:rPr lang="en-US" dirty="0">
                <a:effectLst/>
                <a:latin typeface="Arial Black" pitchFamily="34" charset="0"/>
                <a:ea typeface="Calibri"/>
                <a:cs typeface="Arial"/>
              </a:rPr>
              <a:t>C-The samples of experimental units associated with the treatments are randomly selected, independent samples.</a:t>
            </a:r>
            <a:endParaRPr lang="ar-IQ" dirty="0">
              <a:latin typeface="Arial Black" pitchFamily="34" charset="0"/>
            </a:endParaRPr>
          </a:p>
        </p:txBody>
      </p:sp>
      <p:sp>
        <p:nvSpPr>
          <p:cNvPr id="3" name="Rectangle 2"/>
          <p:cNvSpPr/>
          <p:nvPr/>
        </p:nvSpPr>
        <p:spPr>
          <a:xfrm>
            <a:off x="395536" y="1740083"/>
            <a:ext cx="3332194" cy="461665"/>
          </a:xfrm>
          <a:prstGeom prst="rect">
            <a:avLst/>
          </a:prstGeom>
        </p:spPr>
        <p:txBody>
          <a:bodyPr wrap="none">
            <a:spAutoFit/>
          </a:bodyPr>
          <a:lstStyle/>
          <a:p>
            <a:r>
              <a:rPr lang="en-US" dirty="0">
                <a:effectLst/>
                <a:latin typeface="Arial Black" pitchFamily="34" charset="0"/>
                <a:ea typeface="Calibri"/>
                <a:cs typeface="Arial"/>
              </a:rPr>
              <a:t>D-All of the above*</a:t>
            </a:r>
            <a:endParaRPr lang="ar-IQ" dirty="0">
              <a:latin typeface="Arial Black" pitchFamily="34" charset="0"/>
            </a:endParaRPr>
          </a:p>
        </p:txBody>
      </p:sp>
      <p:sp>
        <p:nvSpPr>
          <p:cNvPr id="4" name="Rectangle 3"/>
          <p:cNvSpPr/>
          <p:nvPr/>
        </p:nvSpPr>
        <p:spPr>
          <a:xfrm>
            <a:off x="426286" y="2598002"/>
            <a:ext cx="8035942" cy="830997"/>
          </a:xfrm>
          <a:prstGeom prst="rect">
            <a:avLst/>
          </a:prstGeom>
        </p:spPr>
        <p:txBody>
          <a:bodyPr wrap="square">
            <a:spAutoFit/>
          </a:bodyPr>
          <a:lstStyle/>
          <a:p>
            <a:r>
              <a:rPr lang="en-US" dirty="0">
                <a:effectLst/>
                <a:latin typeface="Arial Black" pitchFamily="34" charset="0"/>
                <a:ea typeface="Calibri"/>
                <a:cs typeface="Arial"/>
              </a:rPr>
              <a:t>2-In two-way ANOVA, what should you always test first?</a:t>
            </a:r>
            <a:endParaRPr lang="ar-IQ" dirty="0">
              <a:latin typeface="Arial Black" pitchFamily="34" charset="0"/>
            </a:endParaRPr>
          </a:p>
        </p:txBody>
      </p:sp>
      <p:sp>
        <p:nvSpPr>
          <p:cNvPr id="5" name="Rectangle 4"/>
          <p:cNvSpPr/>
          <p:nvPr/>
        </p:nvSpPr>
        <p:spPr>
          <a:xfrm>
            <a:off x="539552" y="3426767"/>
            <a:ext cx="5201167" cy="461665"/>
          </a:xfrm>
          <a:prstGeom prst="rect">
            <a:avLst/>
          </a:prstGeom>
        </p:spPr>
        <p:txBody>
          <a:bodyPr wrap="none">
            <a:spAutoFit/>
          </a:bodyPr>
          <a:lstStyle/>
          <a:p>
            <a:r>
              <a:rPr lang="en-US" dirty="0">
                <a:effectLst/>
                <a:latin typeface="Arial Black" pitchFamily="34" charset="0"/>
                <a:ea typeface="Calibri"/>
                <a:cs typeface="Arial"/>
              </a:rPr>
              <a:t>A) The significance of factor1</a:t>
            </a:r>
            <a:endParaRPr lang="ar-IQ" dirty="0">
              <a:latin typeface="Arial Black" pitchFamily="34" charset="0"/>
            </a:endParaRPr>
          </a:p>
        </p:txBody>
      </p:sp>
      <p:sp>
        <p:nvSpPr>
          <p:cNvPr id="6" name="Rectangle 5"/>
          <p:cNvSpPr/>
          <p:nvPr/>
        </p:nvSpPr>
        <p:spPr>
          <a:xfrm>
            <a:off x="488255" y="3888432"/>
            <a:ext cx="5303760" cy="461665"/>
          </a:xfrm>
          <a:prstGeom prst="rect">
            <a:avLst/>
          </a:prstGeom>
        </p:spPr>
        <p:txBody>
          <a:bodyPr wrap="none">
            <a:spAutoFit/>
          </a:bodyPr>
          <a:lstStyle/>
          <a:p>
            <a:r>
              <a:rPr lang="en-US" dirty="0">
                <a:effectLst/>
                <a:latin typeface="Arial Black" pitchFamily="34" charset="0"/>
                <a:ea typeface="Calibri"/>
                <a:cs typeface="Arial"/>
              </a:rPr>
              <a:t>B) The significance of factor 2</a:t>
            </a:r>
            <a:endParaRPr lang="ar-IQ" dirty="0">
              <a:latin typeface="Arial Black" pitchFamily="34" charset="0"/>
            </a:endParaRPr>
          </a:p>
        </p:txBody>
      </p:sp>
      <p:sp>
        <p:nvSpPr>
          <p:cNvPr id="8" name="Rectangle 7"/>
          <p:cNvSpPr/>
          <p:nvPr/>
        </p:nvSpPr>
        <p:spPr>
          <a:xfrm>
            <a:off x="454340" y="4350097"/>
            <a:ext cx="7922676" cy="461665"/>
          </a:xfrm>
          <a:prstGeom prst="rect">
            <a:avLst/>
          </a:prstGeom>
        </p:spPr>
        <p:txBody>
          <a:bodyPr wrap="square">
            <a:spAutoFit/>
          </a:bodyPr>
          <a:lstStyle/>
          <a:p>
            <a:r>
              <a:rPr lang="en-US" dirty="0">
                <a:effectLst/>
                <a:latin typeface="Arial Black" pitchFamily="34" charset="0"/>
                <a:ea typeface="Calibri"/>
                <a:cs typeface="Arial"/>
              </a:rPr>
              <a:t>C-The interaction between factors 1 and 2*</a:t>
            </a:r>
            <a:endParaRPr lang="ar-IQ" dirty="0">
              <a:latin typeface="Arial Black" pitchFamily="34" charset="0"/>
            </a:endParaRPr>
          </a:p>
        </p:txBody>
      </p:sp>
      <p:sp>
        <p:nvSpPr>
          <p:cNvPr id="9" name="Rectangle 8"/>
          <p:cNvSpPr/>
          <p:nvPr/>
        </p:nvSpPr>
        <p:spPr>
          <a:xfrm>
            <a:off x="488255" y="4811762"/>
            <a:ext cx="3793859" cy="461665"/>
          </a:xfrm>
          <a:prstGeom prst="rect">
            <a:avLst/>
          </a:prstGeom>
        </p:spPr>
        <p:txBody>
          <a:bodyPr wrap="none">
            <a:spAutoFit/>
          </a:bodyPr>
          <a:lstStyle/>
          <a:p>
            <a:r>
              <a:rPr lang="en-US" dirty="0">
                <a:effectLst/>
                <a:latin typeface="Arial Black" pitchFamily="34" charset="0"/>
                <a:ea typeface="Calibri"/>
                <a:cs typeface="Arial"/>
              </a:rPr>
              <a:t>D) None of the above</a:t>
            </a:r>
            <a:r>
              <a:rPr lang="ar-IQ" dirty="0">
                <a:effectLst/>
                <a:latin typeface="Arial Black" pitchFamily="34" charset="0"/>
                <a:ea typeface="Calibri"/>
                <a:cs typeface="Arial"/>
              </a:rPr>
              <a:t>.</a:t>
            </a:r>
            <a:endParaRPr lang="ar-IQ" dirty="0">
              <a:latin typeface="Arial Black" pitchFamily="34" charset="0"/>
            </a:endParaRPr>
          </a:p>
        </p:txBody>
      </p:sp>
    </p:spTree>
    <p:extLst>
      <p:ext uri="{BB962C8B-B14F-4D97-AF65-F5344CB8AC3E}">
        <p14:creationId xmlns:p14="http://schemas.microsoft.com/office/powerpoint/2010/main" val="28418151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405681799"/>
              </p:ext>
            </p:extLst>
          </p:nvPr>
        </p:nvGraphicFramePr>
        <p:xfrm>
          <a:off x="323528" y="620688"/>
          <a:ext cx="7988424" cy="1051560"/>
        </p:xfrm>
        <a:graphic>
          <a:graphicData uri="http://schemas.openxmlformats.org/drawingml/2006/table">
            <a:tbl>
              <a:tblPr firstRow="1" firstCol="1" bandRow="1"/>
              <a:tblGrid>
                <a:gridCol w="7988424">
                  <a:extLst>
                    <a:ext uri="{9D8B030D-6E8A-4147-A177-3AD203B41FA5}">
                      <a16:colId xmlns:a16="http://schemas.microsoft.com/office/drawing/2014/main" val="20000"/>
                    </a:ext>
                  </a:extLst>
                </a:gridCol>
              </a:tblGrid>
              <a:tr h="333375">
                <a:tc>
                  <a:txBody>
                    <a:bodyPr/>
                    <a:lstStyle/>
                    <a:p>
                      <a:pPr algn="l" rtl="1">
                        <a:lnSpc>
                          <a:spcPct val="115000"/>
                        </a:lnSpc>
                        <a:spcAft>
                          <a:spcPts val="1000"/>
                        </a:spcAft>
                        <a:tabLst>
                          <a:tab pos="3874135" algn="l"/>
                          <a:tab pos="5274310" algn="r"/>
                        </a:tabLst>
                      </a:pPr>
                      <a:r>
                        <a:rPr lang="en-US" sz="2000" dirty="0">
                          <a:effectLst/>
                          <a:latin typeface="Arial Black" pitchFamily="34" charset="0"/>
                          <a:ea typeface="Calibri"/>
                          <a:cs typeface="Arial"/>
                        </a:rPr>
                        <a:t>3-The ______ sum of squares measures the variability of the observed values of the response variable around their respective treatment means.</a:t>
                      </a:r>
                    </a:p>
                  </a:txBody>
                  <a:tcPr marL="0" marR="0" marT="0" marB="0">
                    <a:lnL>
                      <a:noFill/>
                    </a:lnL>
                    <a:lnR>
                      <a:noFill/>
                    </a:lnR>
                    <a:lnT>
                      <a:noFill/>
                    </a:lnT>
                    <a:lnB>
                      <a:noFill/>
                    </a:lnB>
                  </a:tcPr>
                </a:tc>
                <a:extLst>
                  <a:ext uri="{0D108BD9-81ED-4DB2-BD59-A6C34878D82A}">
                    <a16:rowId xmlns:a16="http://schemas.microsoft.com/office/drawing/2014/main" val="10000"/>
                  </a:ext>
                </a:extLst>
              </a:tr>
            </a:tbl>
          </a:graphicData>
        </a:graphic>
      </p:graphicFrame>
      <p:sp>
        <p:nvSpPr>
          <p:cNvPr id="4" name="Rectangle 3"/>
          <p:cNvSpPr/>
          <p:nvPr/>
        </p:nvSpPr>
        <p:spPr>
          <a:xfrm>
            <a:off x="611560" y="1844824"/>
            <a:ext cx="1950360" cy="400110"/>
          </a:xfrm>
          <a:prstGeom prst="rect">
            <a:avLst/>
          </a:prstGeom>
        </p:spPr>
        <p:txBody>
          <a:bodyPr wrap="square">
            <a:spAutoFit/>
          </a:bodyPr>
          <a:lstStyle/>
          <a:p>
            <a:r>
              <a:rPr lang="en-US" sz="2000" dirty="0">
                <a:effectLst/>
                <a:latin typeface="Arial Black" pitchFamily="34" charset="0"/>
                <a:ea typeface="Calibri"/>
                <a:cs typeface="Arial"/>
              </a:rPr>
              <a:t>A-treatment</a:t>
            </a:r>
            <a:endParaRPr lang="ar-IQ" sz="2000" dirty="0">
              <a:latin typeface="Arial Black" pitchFamily="34" charset="0"/>
            </a:endParaRPr>
          </a:p>
        </p:txBody>
      </p:sp>
      <p:sp>
        <p:nvSpPr>
          <p:cNvPr id="5" name="Rectangle 4"/>
          <p:cNvSpPr/>
          <p:nvPr/>
        </p:nvSpPr>
        <p:spPr>
          <a:xfrm>
            <a:off x="611560" y="2244934"/>
            <a:ext cx="1310423" cy="400110"/>
          </a:xfrm>
          <a:prstGeom prst="rect">
            <a:avLst/>
          </a:prstGeom>
        </p:spPr>
        <p:txBody>
          <a:bodyPr wrap="none">
            <a:spAutoFit/>
          </a:bodyPr>
          <a:lstStyle/>
          <a:p>
            <a:r>
              <a:rPr lang="en-US" sz="2000" dirty="0">
                <a:effectLst/>
                <a:latin typeface="Arial Black" pitchFamily="34" charset="0"/>
                <a:ea typeface="Calibri"/>
                <a:cs typeface="Arial"/>
              </a:rPr>
              <a:t>B-error*</a:t>
            </a:r>
            <a:endParaRPr lang="ar-IQ" sz="2000" dirty="0">
              <a:latin typeface="Arial Black" pitchFamily="34" charset="0"/>
            </a:endParaRPr>
          </a:p>
        </p:txBody>
      </p:sp>
      <p:sp>
        <p:nvSpPr>
          <p:cNvPr id="3" name="Rectangle 2"/>
          <p:cNvSpPr/>
          <p:nvPr/>
        </p:nvSpPr>
        <p:spPr>
          <a:xfrm>
            <a:off x="580118" y="2645044"/>
            <a:ext cx="2013243" cy="400110"/>
          </a:xfrm>
          <a:prstGeom prst="rect">
            <a:avLst/>
          </a:prstGeom>
        </p:spPr>
        <p:txBody>
          <a:bodyPr wrap="none">
            <a:spAutoFit/>
          </a:bodyPr>
          <a:lstStyle/>
          <a:p>
            <a:r>
              <a:rPr lang="en-US" sz="2000" dirty="0">
                <a:latin typeface="Arial Black" pitchFamily="34" charset="0"/>
                <a:ea typeface="Calibri"/>
                <a:cs typeface="Arial"/>
              </a:rPr>
              <a:t>C-interaction</a:t>
            </a:r>
            <a:endParaRPr lang="ar-IQ" sz="2000" dirty="0">
              <a:latin typeface="Arial Black" pitchFamily="34" charset="0"/>
            </a:endParaRPr>
          </a:p>
        </p:txBody>
      </p:sp>
      <p:sp>
        <p:nvSpPr>
          <p:cNvPr id="6" name="Rectangle 5"/>
          <p:cNvSpPr/>
          <p:nvPr/>
        </p:nvSpPr>
        <p:spPr>
          <a:xfrm>
            <a:off x="611560" y="2998113"/>
            <a:ext cx="1124026" cy="400110"/>
          </a:xfrm>
          <a:prstGeom prst="rect">
            <a:avLst/>
          </a:prstGeom>
        </p:spPr>
        <p:txBody>
          <a:bodyPr wrap="none">
            <a:spAutoFit/>
          </a:bodyPr>
          <a:lstStyle/>
          <a:p>
            <a:r>
              <a:rPr lang="en-US" sz="2000" dirty="0">
                <a:latin typeface="Arial Black" pitchFamily="34" charset="0"/>
                <a:ea typeface="Calibri"/>
                <a:cs typeface="Arial"/>
              </a:rPr>
              <a:t>D-total</a:t>
            </a:r>
            <a:endParaRPr lang="ar-IQ" sz="2000" dirty="0">
              <a:latin typeface="Arial Black" pitchFamily="34" charset="0"/>
            </a:endParaRPr>
          </a:p>
        </p:txBody>
      </p:sp>
      <p:sp>
        <p:nvSpPr>
          <p:cNvPr id="7" name="Rectangle 6"/>
          <p:cNvSpPr/>
          <p:nvPr/>
        </p:nvSpPr>
        <p:spPr>
          <a:xfrm>
            <a:off x="395536" y="3717032"/>
            <a:ext cx="8049359" cy="707886"/>
          </a:xfrm>
          <a:prstGeom prst="rect">
            <a:avLst/>
          </a:prstGeom>
        </p:spPr>
        <p:txBody>
          <a:bodyPr wrap="square">
            <a:spAutoFit/>
          </a:bodyPr>
          <a:lstStyle/>
          <a:p>
            <a:r>
              <a:rPr lang="en-US" sz="2000" dirty="0">
                <a:latin typeface="Arial Black" pitchFamily="34" charset="0"/>
                <a:ea typeface="Calibri"/>
                <a:cs typeface="Arial"/>
              </a:rPr>
              <a:t>4-The ________ sum of squares measures the variability of the sample treatment means around the overall mean</a:t>
            </a:r>
            <a:endParaRPr lang="ar-IQ" sz="2000" dirty="0">
              <a:latin typeface="Arial Black" pitchFamily="34" charset="0"/>
            </a:endParaRPr>
          </a:p>
        </p:txBody>
      </p:sp>
      <p:sp>
        <p:nvSpPr>
          <p:cNvPr id="8" name="Rectangle 7"/>
          <p:cNvSpPr/>
          <p:nvPr/>
        </p:nvSpPr>
        <p:spPr>
          <a:xfrm>
            <a:off x="580118" y="4653136"/>
            <a:ext cx="2008627" cy="400110"/>
          </a:xfrm>
          <a:prstGeom prst="rect">
            <a:avLst/>
          </a:prstGeom>
        </p:spPr>
        <p:txBody>
          <a:bodyPr wrap="none">
            <a:spAutoFit/>
          </a:bodyPr>
          <a:lstStyle/>
          <a:p>
            <a:r>
              <a:rPr lang="en-US" sz="2000" dirty="0">
                <a:latin typeface="Arial Black" pitchFamily="34" charset="0"/>
                <a:ea typeface="Calibri"/>
                <a:cs typeface="Arial"/>
              </a:rPr>
              <a:t>A-treatment*</a:t>
            </a:r>
            <a:endParaRPr lang="ar-IQ" sz="2000" dirty="0">
              <a:latin typeface="Arial Black" pitchFamily="34" charset="0"/>
            </a:endParaRPr>
          </a:p>
        </p:txBody>
      </p:sp>
      <p:sp>
        <p:nvSpPr>
          <p:cNvPr id="10" name="Rectangle 9"/>
          <p:cNvSpPr/>
          <p:nvPr/>
        </p:nvSpPr>
        <p:spPr>
          <a:xfrm>
            <a:off x="611560" y="5053246"/>
            <a:ext cx="1167756" cy="400110"/>
          </a:xfrm>
          <a:prstGeom prst="rect">
            <a:avLst/>
          </a:prstGeom>
        </p:spPr>
        <p:txBody>
          <a:bodyPr wrap="none">
            <a:spAutoFit/>
          </a:bodyPr>
          <a:lstStyle/>
          <a:p>
            <a:r>
              <a:rPr lang="en-US" sz="2000" dirty="0">
                <a:effectLst/>
                <a:latin typeface="Arial Black" pitchFamily="34" charset="0"/>
                <a:ea typeface="Calibri"/>
                <a:cs typeface="Arial"/>
              </a:rPr>
              <a:t>B-error</a:t>
            </a:r>
            <a:endParaRPr lang="ar-IQ" sz="2000" dirty="0">
              <a:latin typeface="Arial Black" pitchFamily="34" charset="0"/>
            </a:endParaRPr>
          </a:p>
        </p:txBody>
      </p:sp>
      <p:sp>
        <p:nvSpPr>
          <p:cNvPr id="11" name="Rectangle 10"/>
          <p:cNvSpPr/>
          <p:nvPr/>
        </p:nvSpPr>
        <p:spPr>
          <a:xfrm>
            <a:off x="575502" y="5481474"/>
            <a:ext cx="2013243" cy="400110"/>
          </a:xfrm>
          <a:prstGeom prst="rect">
            <a:avLst/>
          </a:prstGeom>
        </p:spPr>
        <p:txBody>
          <a:bodyPr wrap="none">
            <a:spAutoFit/>
          </a:bodyPr>
          <a:lstStyle/>
          <a:p>
            <a:r>
              <a:rPr lang="en-US" sz="2000" dirty="0">
                <a:latin typeface="Arial Black" pitchFamily="34" charset="0"/>
                <a:ea typeface="Calibri"/>
                <a:cs typeface="Arial"/>
              </a:rPr>
              <a:t>C-interaction</a:t>
            </a:r>
            <a:endParaRPr lang="ar-IQ" sz="2000" dirty="0">
              <a:latin typeface="Arial Black" pitchFamily="34" charset="0"/>
            </a:endParaRPr>
          </a:p>
        </p:txBody>
      </p:sp>
      <p:sp>
        <p:nvSpPr>
          <p:cNvPr id="12" name="Rectangle 11"/>
          <p:cNvSpPr/>
          <p:nvPr/>
        </p:nvSpPr>
        <p:spPr>
          <a:xfrm>
            <a:off x="633425" y="5897011"/>
            <a:ext cx="1124026" cy="400110"/>
          </a:xfrm>
          <a:prstGeom prst="rect">
            <a:avLst/>
          </a:prstGeom>
        </p:spPr>
        <p:txBody>
          <a:bodyPr wrap="none">
            <a:spAutoFit/>
          </a:bodyPr>
          <a:lstStyle/>
          <a:p>
            <a:r>
              <a:rPr lang="en-US" sz="2000" dirty="0">
                <a:latin typeface="Arial Black" pitchFamily="34" charset="0"/>
                <a:ea typeface="Calibri"/>
                <a:cs typeface="Arial"/>
              </a:rPr>
              <a:t>D-total</a:t>
            </a:r>
            <a:endParaRPr lang="ar-IQ" sz="2000" dirty="0">
              <a:latin typeface="Arial Black" pitchFamily="34" charset="0"/>
            </a:endParaRPr>
          </a:p>
        </p:txBody>
      </p:sp>
    </p:spTree>
    <p:extLst>
      <p:ext uri="{BB962C8B-B14F-4D97-AF65-F5344CB8AC3E}">
        <p14:creationId xmlns:p14="http://schemas.microsoft.com/office/powerpoint/2010/main" val="11137370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76672"/>
            <a:ext cx="8352928" cy="1323439"/>
          </a:xfrm>
          <a:prstGeom prst="rect">
            <a:avLst/>
          </a:prstGeom>
        </p:spPr>
        <p:txBody>
          <a:bodyPr wrap="square">
            <a:spAutoFit/>
          </a:bodyPr>
          <a:lstStyle/>
          <a:p>
            <a:r>
              <a:rPr lang="en-US" sz="2000" dirty="0">
                <a:latin typeface="Arial Black" pitchFamily="34" charset="0"/>
                <a:ea typeface="Calibri"/>
                <a:cs typeface="Arial"/>
              </a:rPr>
              <a:t>5-Based on the results of a two-way ANOVA, the SSE was computed to be 139.42. If we ignore one of the factors and perform a one-way ANOVA using the same data, will the SSE be smaller than 139.42?</a:t>
            </a:r>
            <a:endParaRPr lang="ar-IQ" sz="2000" dirty="0">
              <a:latin typeface="Arial Black" pitchFamily="34" charset="0"/>
            </a:endParaRPr>
          </a:p>
        </p:txBody>
      </p:sp>
      <p:sp>
        <p:nvSpPr>
          <p:cNvPr id="3" name="Rectangle 2"/>
          <p:cNvSpPr/>
          <p:nvPr/>
        </p:nvSpPr>
        <p:spPr>
          <a:xfrm>
            <a:off x="395536" y="2044005"/>
            <a:ext cx="8496944" cy="1015663"/>
          </a:xfrm>
          <a:prstGeom prst="rect">
            <a:avLst/>
          </a:prstGeom>
        </p:spPr>
        <p:txBody>
          <a:bodyPr wrap="square">
            <a:spAutoFit/>
          </a:bodyPr>
          <a:lstStyle/>
          <a:p>
            <a:r>
              <a:rPr lang="en-US" sz="2000" dirty="0">
                <a:latin typeface="Arial Black" pitchFamily="34" charset="0"/>
                <a:ea typeface="Calibri"/>
                <a:cs typeface="Arial"/>
              </a:rPr>
              <a:t>A- Yes. Using the same data, the SSE based on a one-way ANOVA is always smaller than the SSE based on a two-way ANOVA.</a:t>
            </a:r>
            <a:endParaRPr lang="ar-IQ" sz="2000" dirty="0">
              <a:latin typeface="Arial Black" pitchFamily="34" charset="0"/>
            </a:endParaRPr>
          </a:p>
        </p:txBody>
      </p:sp>
      <p:sp>
        <p:nvSpPr>
          <p:cNvPr id="4" name="Rectangle 3"/>
          <p:cNvSpPr/>
          <p:nvPr/>
        </p:nvSpPr>
        <p:spPr>
          <a:xfrm>
            <a:off x="388071" y="3140968"/>
            <a:ext cx="8496944" cy="1015663"/>
          </a:xfrm>
          <a:prstGeom prst="rect">
            <a:avLst/>
          </a:prstGeom>
        </p:spPr>
        <p:txBody>
          <a:bodyPr wrap="square">
            <a:spAutoFit/>
          </a:bodyPr>
          <a:lstStyle/>
          <a:p>
            <a:r>
              <a:rPr lang="en-US" sz="2000" dirty="0">
                <a:latin typeface="Arial Black" pitchFamily="34" charset="0"/>
                <a:ea typeface="Calibri"/>
                <a:cs typeface="Arial"/>
              </a:rPr>
              <a:t>B- No. Using the same data, the SSE based on a one-way ANOVA is never smaller than the SSE based on a two-way ANOVA*</a:t>
            </a:r>
            <a:endParaRPr lang="ar-IQ" sz="2000" dirty="0">
              <a:latin typeface="Arial Black" pitchFamily="34" charset="0"/>
            </a:endParaRPr>
          </a:p>
        </p:txBody>
      </p:sp>
      <p:sp>
        <p:nvSpPr>
          <p:cNvPr id="5" name="Rectangle 4"/>
          <p:cNvSpPr/>
          <p:nvPr/>
        </p:nvSpPr>
        <p:spPr>
          <a:xfrm>
            <a:off x="303325" y="4183581"/>
            <a:ext cx="8208912" cy="1154162"/>
          </a:xfrm>
          <a:prstGeom prst="rect">
            <a:avLst/>
          </a:prstGeom>
        </p:spPr>
        <p:txBody>
          <a:bodyPr wrap="square">
            <a:spAutoFit/>
          </a:bodyPr>
          <a:lstStyle/>
          <a:p>
            <a:pPr rtl="1">
              <a:lnSpc>
                <a:spcPct val="115000"/>
              </a:lnSpc>
              <a:spcAft>
                <a:spcPts val="1000"/>
              </a:spcAft>
              <a:tabLst>
                <a:tab pos="3874135" algn="l"/>
                <a:tab pos="5274310" algn="r"/>
              </a:tabLst>
            </a:pPr>
            <a:r>
              <a:rPr lang="en-US" sz="2000" dirty="0">
                <a:latin typeface="Arial Black" pitchFamily="34" charset="0"/>
                <a:ea typeface="Calibri"/>
                <a:cs typeface="Arial"/>
              </a:rPr>
              <a:t>C-Possibly. The SSE based on a one-way ANOVA could be smaller or larger than the SSE based on a two-way ANOVA.</a:t>
            </a:r>
            <a:endParaRPr lang="en-US" sz="2000" dirty="0">
              <a:effectLst/>
              <a:latin typeface="Arial Black" pitchFamily="34" charset="0"/>
              <a:ea typeface="Calibri"/>
              <a:cs typeface="Arial"/>
            </a:endParaRPr>
          </a:p>
        </p:txBody>
      </p:sp>
    </p:spTree>
    <p:extLst>
      <p:ext uri="{BB962C8B-B14F-4D97-AF65-F5344CB8AC3E}">
        <p14:creationId xmlns:p14="http://schemas.microsoft.com/office/powerpoint/2010/main" val="25867689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60648"/>
            <a:ext cx="8568952" cy="1015663"/>
          </a:xfrm>
          <a:prstGeom prst="rect">
            <a:avLst/>
          </a:prstGeom>
        </p:spPr>
        <p:txBody>
          <a:bodyPr wrap="square">
            <a:spAutoFit/>
          </a:bodyPr>
          <a:lstStyle/>
          <a:p>
            <a:r>
              <a:rPr lang="en-US" sz="2000" dirty="0">
                <a:latin typeface="Arial Black" pitchFamily="34" charset="0"/>
                <a:ea typeface="Calibri"/>
                <a:cs typeface="Arial"/>
              </a:rPr>
              <a:t>6-The advantage of the randomized block design over the completely randomized design is that we are comparing the treatments by using ________________ experimental units</a:t>
            </a:r>
            <a:endParaRPr lang="ar-IQ" sz="2000" dirty="0">
              <a:latin typeface="Arial Black" pitchFamily="34" charset="0"/>
            </a:endParaRPr>
          </a:p>
        </p:txBody>
      </p:sp>
      <p:sp>
        <p:nvSpPr>
          <p:cNvPr id="3" name="Rectangle 2"/>
          <p:cNvSpPr/>
          <p:nvPr/>
        </p:nvSpPr>
        <p:spPr>
          <a:xfrm>
            <a:off x="323528" y="1446391"/>
            <a:ext cx="3158942" cy="400110"/>
          </a:xfrm>
          <a:prstGeom prst="rect">
            <a:avLst/>
          </a:prstGeom>
        </p:spPr>
        <p:txBody>
          <a:bodyPr wrap="none">
            <a:spAutoFit/>
          </a:bodyPr>
          <a:lstStyle/>
          <a:p>
            <a:r>
              <a:rPr lang="en-US" sz="2000" dirty="0">
                <a:latin typeface="Arial Black" pitchFamily="34" charset="0"/>
                <a:ea typeface="Calibri"/>
                <a:cs typeface="Arial"/>
              </a:rPr>
              <a:t>A- randomly selected</a:t>
            </a:r>
            <a:endParaRPr lang="ar-IQ" sz="2000" dirty="0">
              <a:latin typeface="Arial Black" pitchFamily="34" charset="0"/>
            </a:endParaRPr>
          </a:p>
        </p:txBody>
      </p:sp>
      <p:sp>
        <p:nvSpPr>
          <p:cNvPr id="4" name="Rectangle 3"/>
          <p:cNvSpPr/>
          <p:nvPr/>
        </p:nvSpPr>
        <p:spPr>
          <a:xfrm>
            <a:off x="323528" y="1883458"/>
            <a:ext cx="3318537" cy="400110"/>
          </a:xfrm>
          <a:prstGeom prst="rect">
            <a:avLst/>
          </a:prstGeom>
        </p:spPr>
        <p:txBody>
          <a:bodyPr wrap="none">
            <a:spAutoFit/>
          </a:bodyPr>
          <a:lstStyle/>
          <a:p>
            <a:r>
              <a:rPr lang="en-US" sz="2000" dirty="0">
                <a:latin typeface="Arial Black" pitchFamily="34" charset="0"/>
                <a:ea typeface="Calibri"/>
                <a:cs typeface="Arial"/>
              </a:rPr>
              <a:t>B-the same or similar*</a:t>
            </a:r>
            <a:endParaRPr lang="ar-IQ" sz="2000" dirty="0">
              <a:latin typeface="Arial Black" pitchFamily="34" charset="0"/>
            </a:endParaRPr>
          </a:p>
        </p:txBody>
      </p:sp>
      <p:sp>
        <p:nvSpPr>
          <p:cNvPr id="5" name="Rectangle 4"/>
          <p:cNvSpPr/>
          <p:nvPr/>
        </p:nvSpPr>
        <p:spPr>
          <a:xfrm>
            <a:off x="323528" y="2281336"/>
            <a:ext cx="1756956" cy="400110"/>
          </a:xfrm>
          <a:prstGeom prst="rect">
            <a:avLst/>
          </a:prstGeom>
        </p:spPr>
        <p:txBody>
          <a:bodyPr wrap="none">
            <a:spAutoFit/>
          </a:bodyPr>
          <a:lstStyle/>
          <a:p>
            <a:r>
              <a:rPr lang="en-US" sz="2000" dirty="0">
                <a:latin typeface="Arial Black" pitchFamily="34" charset="0"/>
                <a:ea typeface="Calibri"/>
                <a:cs typeface="Arial"/>
              </a:rPr>
              <a:t>C- different</a:t>
            </a:r>
            <a:endParaRPr lang="ar-IQ" sz="2000" dirty="0">
              <a:latin typeface="Arial Black" pitchFamily="34" charset="0"/>
            </a:endParaRPr>
          </a:p>
        </p:txBody>
      </p:sp>
      <p:sp>
        <p:nvSpPr>
          <p:cNvPr id="7" name="Rectangle 6"/>
          <p:cNvSpPr/>
          <p:nvPr/>
        </p:nvSpPr>
        <p:spPr>
          <a:xfrm>
            <a:off x="323528" y="2681446"/>
            <a:ext cx="4524920" cy="446276"/>
          </a:xfrm>
          <a:prstGeom prst="rect">
            <a:avLst/>
          </a:prstGeom>
        </p:spPr>
        <p:txBody>
          <a:bodyPr wrap="square">
            <a:spAutoFit/>
          </a:bodyPr>
          <a:lstStyle/>
          <a:p>
            <a:pPr lvl="0" rtl="1">
              <a:lnSpc>
                <a:spcPct val="115000"/>
              </a:lnSpc>
              <a:spcAft>
                <a:spcPts val="1000"/>
              </a:spcAft>
              <a:tabLst>
                <a:tab pos="3874135" algn="l"/>
                <a:tab pos="5274310" algn="r"/>
              </a:tabLst>
            </a:pPr>
            <a:r>
              <a:rPr lang="en-US" sz="2000" dirty="0">
                <a:solidFill>
                  <a:srgbClr val="000000"/>
                </a:solidFill>
                <a:latin typeface="Arial Black" pitchFamily="34" charset="0"/>
                <a:ea typeface="Calibri"/>
                <a:cs typeface="Arial"/>
              </a:rPr>
              <a:t>D- representative</a:t>
            </a:r>
          </a:p>
        </p:txBody>
      </p:sp>
      <p:sp>
        <p:nvSpPr>
          <p:cNvPr id="8" name="Rectangle 7"/>
          <p:cNvSpPr/>
          <p:nvPr/>
        </p:nvSpPr>
        <p:spPr>
          <a:xfrm>
            <a:off x="-161593" y="3319655"/>
            <a:ext cx="8568952" cy="425373"/>
          </a:xfrm>
          <a:prstGeom prst="rect">
            <a:avLst/>
          </a:prstGeom>
        </p:spPr>
        <p:txBody>
          <a:bodyPr wrap="square">
            <a:spAutoFit/>
          </a:bodyPr>
          <a:lstStyle/>
          <a:p>
            <a:pPr algn="r" rtl="1">
              <a:lnSpc>
                <a:spcPct val="115000"/>
              </a:lnSpc>
              <a:spcAft>
                <a:spcPts val="1000"/>
              </a:spcAft>
              <a:tabLst>
                <a:tab pos="3874135" algn="l"/>
                <a:tab pos="5274310" algn="r"/>
              </a:tabLst>
            </a:pPr>
            <a:r>
              <a:rPr lang="en-US" sz="2000" dirty="0">
                <a:latin typeface="Arial Black" pitchFamily="34" charset="0"/>
                <a:ea typeface="Calibri"/>
                <a:cs typeface="Arial"/>
              </a:rPr>
              <a:t>7-In a one-way ANOVA, different levels of the factor are  </a:t>
            </a:r>
            <a:endParaRPr lang="en-US" sz="2000" dirty="0">
              <a:effectLst/>
              <a:latin typeface="Arial Black" pitchFamily="34" charset="0"/>
              <a:ea typeface="Calibri"/>
              <a:cs typeface="Arial"/>
            </a:endParaRPr>
          </a:p>
        </p:txBody>
      </p:sp>
      <p:sp>
        <p:nvSpPr>
          <p:cNvPr id="9" name="Rectangle 8"/>
          <p:cNvSpPr/>
          <p:nvPr/>
        </p:nvSpPr>
        <p:spPr>
          <a:xfrm>
            <a:off x="467544" y="3780922"/>
            <a:ext cx="1040670" cy="400110"/>
          </a:xfrm>
          <a:prstGeom prst="rect">
            <a:avLst/>
          </a:prstGeom>
        </p:spPr>
        <p:txBody>
          <a:bodyPr wrap="none">
            <a:spAutoFit/>
          </a:bodyPr>
          <a:lstStyle/>
          <a:p>
            <a:r>
              <a:rPr lang="en-US" sz="2000" dirty="0">
                <a:solidFill>
                  <a:srgbClr val="000000"/>
                </a:solidFill>
                <a:latin typeface="Arial Black" pitchFamily="34" charset="0"/>
                <a:ea typeface="Calibri"/>
                <a:cs typeface="Arial"/>
              </a:rPr>
              <a:t>called</a:t>
            </a:r>
            <a:endParaRPr lang="ar-IQ" dirty="0"/>
          </a:p>
        </p:txBody>
      </p:sp>
      <p:sp>
        <p:nvSpPr>
          <p:cNvPr id="10" name="Rectangle 9"/>
          <p:cNvSpPr/>
          <p:nvPr/>
        </p:nvSpPr>
        <p:spPr>
          <a:xfrm>
            <a:off x="467544" y="4293096"/>
            <a:ext cx="2165721" cy="400110"/>
          </a:xfrm>
          <a:prstGeom prst="rect">
            <a:avLst/>
          </a:prstGeom>
        </p:spPr>
        <p:txBody>
          <a:bodyPr wrap="none">
            <a:spAutoFit/>
          </a:bodyPr>
          <a:lstStyle/>
          <a:p>
            <a:r>
              <a:rPr lang="en-US" sz="2000" dirty="0">
                <a:latin typeface="Arial Black" pitchFamily="34" charset="0"/>
                <a:ea typeface="Calibri"/>
                <a:cs typeface="Arial"/>
              </a:rPr>
              <a:t>A-treatments*</a:t>
            </a:r>
            <a:endParaRPr lang="ar-IQ" sz="2000" dirty="0">
              <a:latin typeface="Arial Black" pitchFamily="34" charset="0"/>
            </a:endParaRPr>
          </a:p>
        </p:txBody>
      </p:sp>
      <p:sp>
        <p:nvSpPr>
          <p:cNvPr id="11" name="Rectangle 10"/>
          <p:cNvSpPr/>
          <p:nvPr/>
        </p:nvSpPr>
        <p:spPr>
          <a:xfrm>
            <a:off x="467544" y="4717100"/>
            <a:ext cx="1754904" cy="400110"/>
          </a:xfrm>
          <a:prstGeom prst="rect">
            <a:avLst/>
          </a:prstGeom>
        </p:spPr>
        <p:txBody>
          <a:bodyPr wrap="none">
            <a:spAutoFit/>
          </a:bodyPr>
          <a:lstStyle/>
          <a:p>
            <a:r>
              <a:rPr lang="en-US" sz="2000" dirty="0">
                <a:latin typeface="Arial Black" pitchFamily="34" charset="0"/>
                <a:ea typeface="Calibri"/>
                <a:cs typeface="Arial"/>
              </a:rPr>
              <a:t>B-variables</a:t>
            </a:r>
            <a:endParaRPr lang="ar-IQ" sz="2000" dirty="0">
              <a:latin typeface="Arial Black" pitchFamily="34" charset="0"/>
            </a:endParaRPr>
          </a:p>
        </p:txBody>
      </p:sp>
      <p:sp>
        <p:nvSpPr>
          <p:cNvPr id="12" name="Rectangle 11"/>
          <p:cNvSpPr/>
          <p:nvPr/>
        </p:nvSpPr>
        <p:spPr>
          <a:xfrm>
            <a:off x="460809" y="5117210"/>
            <a:ext cx="1915204" cy="400110"/>
          </a:xfrm>
          <a:prstGeom prst="rect">
            <a:avLst/>
          </a:prstGeom>
        </p:spPr>
        <p:txBody>
          <a:bodyPr wrap="none">
            <a:spAutoFit/>
          </a:bodyPr>
          <a:lstStyle/>
          <a:p>
            <a:r>
              <a:rPr lang="en-US" sz="2000" dirty="0">
                <a:latin typeface="Arial Black" pitchFamily="34" charset="0"/>
                <a:ea typeface="Calibri"/>
                <a:cs typeface="Arial"/>
              </a:rPr>
              <a:t>C-responses</a:t>
            </a:r>
            <a:endParaRPr lang="ar-IQ" sz="2000" dirty="0">
              <a:latin typeface="Arial Black" pitchFamily="34" charset="0"/>
            </a:endParaRPr>
          </a:p>
        </p:txBody>
      </p:sp>
      <p:sp>
        <p:nvSpPr>
          <p:cNvPr id="13" name="Rectangle 12"/>
          <p:cNvSpPr/>
          <p:nvPr/>
        </p:nvSpPr>
        <p:spPr>
          <a:xfrm>
            <a:off x="460809" y="5517320"/>
            <a:ext cx="2291909" cy="400110"/>
          </a:xfrm>
          <a:prstGeom prst="rect">
            <a:avLst/>
          </a:prstGeom>
        </p:spPr>
        <p:txBody>
          <a:bodyPr wrap="none">
            <a:spAutoFit/>
          </a:bodyPr>
          <a:lstStyle/>
          <a:p>
            <a:r>
              <a:rPr lang="en-US" sz="2000" dirty="0">
                <a:latin typeface="Arial Black" pitchFamily="34" charset="0"/>
                <a:ea typeface="Calibri"/>
                <a:cs typeface="Arial"/>
              </a:rPr>
              <a:t>D-observations</a:t>
            </a:r>
            <a:endParaRPr lang="ar-IQ" sz="2000" dirty="0">
              <a:latin typeface="Arial Black" pitchFamily="34" charset="0"/>
            </a:endParaRPr>
          </a:p>
        </p:txBody>
      </p:sp>
    </p:spTree>
    <p:extLst>
      <p:ext uri="{BB962C8B-B14F-4D97-AF65-F5344CB8AC3E}">
        <p14:creationId xmlns:p14="http://schemas.microsoft.com/office/powerpoint/2010/main" val="16348975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0526" y="208234"/>
            <a:ext cx="8496944" cy="3256917"/>
          </a:xfrm>
          <a:prstGeom prst="rect">
            <a:avLst/>
          </a:prstGeom>
        </p:spPr>
        <p:txBody>
          <a:bodyPr wrap="square">
            <a:spAutoFit/>
          </a:bodyPr>
          <a:lstStyle/>
          <a:p>
            <a:pPr rtl="1">
              <a:lnSpc>
                <a:spcPct val="115000"/>
              </a:lnSpc>
              <a:spcAft>
                <a:spcPts val="1000"/>
              </a:spcAft>
              <a:tabLst>
                <a:tab pos="3874135" algn="l"/>
                <a:tab pos="5274310" algn="r"/>
              </a:tabLst>
            </a:pPr>
            <a:r>
              <a:rPr lang="en-US" sz="2000" dirty="0">
                <a:latin typeface="Arial Black" pitchFamily="34" charset="0"/>
                <a:ea typeface="Calibri"/>
                <a:cs typeface="Arial"/>
              </a:rPr>
              <a:t>8-Prior to introducing a new cake mix to the public, a food company wishes to determine the combination of baking temperature and baking time that will result in the best tasting cake. In their experiment, cakes made from the new cake mix are baked at 325 degrees F, 350 degrees F, and 400 degrees F for 50 minutes, 60 minutes, 70 minutes, and 80 minutes. Taste is rated for each combination of baking temperature and baking time. How many treatments are in the experiment</a:t>
            </a:r>
            <a:endParaRPr lang="en-US" sz="2000" dirty="0">
              <a:effectLst/>
              <a:latin typeface="Arial Black" pitchFamily="34" charset="0"/>
              <a:ea typeface="Calibri"/>
              <a:cs typeface="Arial"/>
            </a:endParaRPr>
          </a:p>
        </p:txBody>
      </p:sp>
      <p:sp>
        <p:nvSpPr>
          <p:cNvPr id="3" name="Rectangle 2"/>
          <p:cNvSpPr/>
          <p:nvPr/>
        </p:nvSpPr>
        <p:spPr>
          <a:xfrm>
            <a:off x="480282" y="3789040"/>
            <a:ext cx="724878" cy="400110"/>
          </a:xfrm>
          <a:prstGeom prst="rect">
            <a:avLst/>
          </a:prstGeom>
        </p:spPr>
        <p:txBody>
          <a:bodyPr wrap="none">
            <a:spAutoFit/>
          </a:bodyPr>
          <a:lstStyle/>
          <a:p>
            <a:r>
              <a:rPr lang="en-US" sz="2000" dirty="0">
                <a:latin typeface="Arial Black" pitchFamily="34" charset="0"/>
                <a:ea typeface="Calibri"/>
                <a:cs typeface="Arial"/>
              </a:rPr>
              <a:t>A- 7</a:t>
            </a:r>
            <a:endParaRPr lang="ar-IQ" sz="2000" dirty="0">
              <a:latin typeface="Arial Black" pitchFamily="34" charset="0"/>
            </a:endParaRPr>
          </a:p>
        </p:txBody>
      </p:sp>
      <p:sp>
        <p:nvSpPr>
          <p:cNvPr id="4" name="Rectangle 3"/>
          <p:cNvSpPr/>
          <p:nvPr/>
        </p:nvSpPr>
        <p:spPr>
          <a:xfrm>
            <a:off x="473588" y="4189150"/>
            <a:ext cx="954107" cy="400110"/>
          </a:xfrm>
          <a:prstGeom prst="rect">
            <a:avLst/>
          </a:prstGeom>
        </p:spPr>
        <p:txBody>
          <a:bodyPr wrap="none">
            <a:spAutoFit/>
          </a:bodyPr>
          <a:lstStyle/>
          <a:p>
            <a:r>
              <a:rPr lang="en-US" sz="2000" dirty="0">
                <a:latin typeface="Arial Black" pitchFamily="34" charset="0"/>
              </a:rPr>
              <a:t>B-12*</a:t>
            </a:r>
            <a:endParaRPr lang="ar-IQ" sz="2000" dirty="0">
              <a:latin typeface="Arial Black" pitchFamily="34" charset="0"/>
            </a:endParaRPr>
          </a:p>
        </p:txBody>
      </p:sp>
      <p:sp>
        <p:nvSpPr>
          <p:cNvPr id="5" name="Rectangle 4"/>
          <p:cNvSpPr/>
          <p:nvPr/>
        </p:nvSpPr>
        <p:spPr>
          <a:xfrm>
            <a:off x="480282" y="4653136"/>
            <a:ext cx="639919" cy="400110"/>
          </a:xfrm>
          <a:prstGeom prst="rect">
            <a:avLst/>
          </a:prstGeom>
        </p:spPr>
        <p:txBody>
          <a:bodyPr wrap="none">
            <a:spAutoFit/>
          </a:bodyPr>
          <a:lstStyle/>
          <a:p>
            <a:r>
              <a:rPr lang="en-US" sz="2000" dirty="0">
                <a:latin typeface="Arial Black" pitchFamily="34" charset="0"/>
                <a:ea typeface="Calibri"/>
                <a:cs typeface="Arial"/>
              </a:rPr>
              <a:t>C-5</a:t>
            </a:r>
            <a:endParaRPr lang="ar-IQ" sz="2000" dirty="0">
              <a:latin typeface="Arial Black" pitchFamily="34" charset="0"/>
            </a:endParaRPr>
          </a:p>
        </p:txBody>
      </p:sp>
      <p:sp>
        <p:nvSpPr>
          <p:cNvPr id="6" name="Rectangle 5"/>
          <p:cNvSpPr/>
          <p:nvPr/>
        </p:nvSpPr>
        <p:spPr>
          <a:xfrm>
            <a:off x="480282" y="5094653"/>
            <a:ext cx="639919" cy="400110"/>
          </a:xfrm>
          <a:prstGeom prst="rect">
            <a:avLst/>
          </a:prstGeom>
        </p:spPr>
        <p:txBody>
          <a:bodyPr wrap="none">
            <a:spAutoFit/>
          </a:bodyPr>
          <a:lstStyle/>
          <a:p>
            <a:r>
              <a:rPr lang="en-US" sz="2000" dirty="0">
                <a:latin typeface="Arial Black" pitchFamily="34" charset="0"/>
                <a:ea typeface="Calibri"/>
                <a:cs typeface="Arial"/>
              </a:rPr>
              <a:t>D-4</a:t>
            </a:r>
            <a:endParaRPr lang="ar-IQ" sz="2000" dirty="0">
              <a:latin typeface="Arial Black" pitchFamily="34" charset="0"/>
            </a:endParaRPr>
          </a:p>
        </p:txBody>
      </p:sp>
      <p:sp>
        <p:nvSpPr>
          <p:cNvPr id="9" name="Rectangle 8"/>
          <p:cNvSpPr/>
          <p:nvPr/>
        </p:nvSpPr>
        <p:spPr>
          <a:xfrm>
            <a:off x="529173" y="5516189"/>
            <a:ext cx="627095" cy="446276"/>
          </a:xfrm>
          <a:prstGeom prst="rect">
            <a:avLst/>
          </a:prstGeom>
        </p:spPr>
        <p:txBody>
          <a:bodyPr wrap="none">
            <a:spAutoFit/>
          </a:bodyPr>
          <a:lstStyle/>
          <a:p>
            <a:pPr lvl="0">
              <a:lnSpc>
                <a:spcPct val="115000"/>
              </a:lnSpc>
              <a:spcAft>
                <a:spcPts val="1000"/>
              </a:spcAft>
              <a:tabLst>
                <a:tab pos="3874135" algn="l"/>
                <a:tab pos="5274310" algn="r"/>
              </a:tabLst>
            </a:pPr>
            <a:r>
              <a:rPr lang="en-US" sz="2000" dirty="0">
                <a:solidFill>
                  <a:srgbClr val="000000"/>
                </a:solidFill>
                <a:latin typeface="Arial Black" pitchFamily="34" charset="0"/>
                <a:ea typeface="Calibri"/>
                <a:cs typeface="Arial"/>
              </a:rPr>
              <a:t>E-3</a:t>
            </a:r>
          </a:p>
        </p:txBody>
      </p:sp>
    </p:spTree>
    <p:extLst>
      <p:ext uri="{BB962C8B-B14F-4D97-AF65-F5344CB8AC3E}">
        <p14:creationId xmlns:p14="http://schemas.microsoft.com/office/powerpoint/2010/main" val="3142214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706938856"/>
              </p:ext>
            </p:extLst>
          </p:nvPr>
        </p:nvGraphicFramePr>
        <p:xfrm>
          <a:off x="323528" y="332656"/>
          <a:ext cx="8496944" cy="2804160"/>
        </p:xfrm>
        <a:graphic>
          <a:graphicData uri="http://schemas.openxmlformats.org/drawingml/2006/table">
            <a:tbl>
              <a:tblPr firstRow="1" firstCol="1" bandRow="1"/>
              <a:tblGrid>
                <a:gridCol w="8496944">
                  <a:extLst>
                    <a:ext uri="{9D8B030D-6E8A-4147-A177-3AD203B41FA5}">
                      <a16:colId xmlns:a16="http://schemas.microsoft.com/office/drawing/2014/main" val="20000"/>
                    </a:ext>
                  </a:extLst>
                </a:gridCol>
              </a:tblGrid>
              <a:tr h="333375">
                <a:tc>
                  <a:txBody>
                    <a:bodyPr/>
                    <a:lstStyle/>
                    <a:p>
                      <a:pPr algn="l" rtl="1">
                        <a:lnSpc>
                          <a:spcPct val="115000"/>
                        </a:lnSpc>
                        <a:spcAft>
                          <a:spcPts val="1000"/>
                        </a:spcAft>
                        <a:tabLst>
                          <a:tab pos="3874135" algn="l"/>
                          <a:tab pos="5274310" algn="r"/>
                        </a:tabLst>
                      </a:pPr>
                      <a:r>
                        <a:rPr lang="en-US" sz="2000" dirty="0">
                          <a:effectLst/>
                          <a:latin typeface="Arial Black" pitchFamily="34" charset="0"/>
                          <a:ea typeface="Calibri"/>
                          <a:cs typeface="Arial"/>
                        </a:rPr>
                        <a:t>9-A consumer interest group wishes to compare the effectiveness of three competing brands of cough syrup. They take a random sample of 60 people with coughs and randomly assign 20 of these 60 people to each of the three brands of cough syrup. They then measure the decrease in cough frequency that each person experiences. This is an example of</a:t>
                      </a:r>
                    </a:p>
                  </a:txBody>
                  <a:tcPr marL="0" marR="0" marT="0" marB="0">
                    <a:lnL>
                      <a:noFill/>
                    </a:lnL>
                    <a:lnR>
                      <a:noFill/>
                    </a:lnR>
                    <a:lnT>
                      <a:noFill/>
                    </a:lnT>
                    <a:lnB>
                      <a:noFill/>
                    </a:lnB>
                  </a:tcPr>
                </a:tc>
                <a:extLst>
                  <a:ext uri="{0D108BD9-81ED-4DB2-BD59-A6C34878D82A}">
                    <a16:rowId xmlns:a16="http://schemas.microsoft.com/office/drawing/2014/main" val="10000"/>
                  </a:ext>
                </a:extLst>
              </a:tr>
              <a:tr h="238125">
                <a:tc>
                  <a:txBody>
                    <a:bodyPr/>
                    <a:lstStyle/>
                    <a:p>
                      <a:pPr>
                        <a:lnSpc>
                          <a:spcPct val="115000"/>
                        </a:lnSpc>
                      </a:pPr>
                      <a:endParaRPr lang="en-US" sz="2000" dirty="0">
                        <a:effectLst/>
                        <a:latin typeface="Arial Black" pitchFamily="34" charset="0"/>
                        <a:cs typeface="Arial"/>
                      </a:endParaRPr>
                    </a:p>
                  </a:txBody>
                  <a:tcPr marL="0" marR="0" marT="0" marB="0" anchor="ctr">
                    <a:lnL>
                      <a:noFill/>
                    </a:lnL>
                    <a:lnR>
                      <a:noFill/>
                    </a:lnR>
                    <a:lnT>
                      <a:noFill/>
                    </a:lnT>
                    <a:lnB>
                      <a:noFill/>
                    </a:lnB>
                  </a:tcPr>
                </a:tc>
                <a:extLst>
                  <a:ext uri="{0D108BD9-81ED-4DB2-BD59-A6C34878D82A}">
                    <a16:rowId xmlns:a16="http://schemas.microsoft.com/office/drawing/2014/main" val="10001"/>
                  </a:ext>
                </a:extLst>
              </a:tr>
            </a:tbl>
          </a:graphicData>
        </a:graphic>
      </p:graphicFrame>
      <p:sp>
        <p:nvSpPr>
          <p:cNvPr id="3" name="Rectangle 2"/>
          <p:cNvSpPr/>
          <p:nvPr/>
        </p:nvSpPr>
        <p:spPr>
          <a:xfrm>
            <a:off x="323528" y="2983358"/>
            <a:ext cx="8208912" cy="400110"/>
          </a:xfrm>
          <a:prstGeom prst="rect">
            <a:avLst/>
          </a:prstGeom>
        </p:spPr>
        <p:txBody>
          <a:bodyPr wrap="square">
            <a:spAutoFit/>
          </a:bodyPr>
          <a:lstStyle/>
          <a:p>
            <a:r>
              <a:rPr lang="en-US" sz="2000" dirty="0">
                <a:latin typeface="Arial Black" pitchFamily="34" charset="0"/>
                <a:ea typeface="Calibri"/>
                <a:cs typeface="Arial"/>
              </a:rPr>
              <a:t>A-a completely randomized experimental design.*</a:t>
            </a:r>
            <a:endParaRPr lang="ar-IQ" sz="2000" dirty="0">
              <a:latin typeface="Arial Black" pitchFamily="34" charset="0"/>
            </a:endParaRPr>
          </a:p>
        </p:txBody>
      </p:sp>
      <p:sp>
        <p:nvSpPr>
          <p:cNvPr id="4" name="Rectangle 3"/>
          <p:cNvSpPr/>
          <p:nvPr/>
        </p:nvSpPr>
        <p:spPr>
          <a:xfrm>
            <a:off x="323528" y="3384604"/>
            <a:ext cx="7848872" cy="400110"/>
          </a:xfrm>
          <a:prstGeom prst="rect">
            <a:avLst/>
          </a:prstGeom>
        </p:spPr>
        <p:txBody>
          <a:bodyPr wrap="square">
            <a:spAutoFit/>
          </a:bodyPr>
          <a:lstStyle/>
          <a:p>
            <a:r>
              <a:rPr lang="en-US" sz="2000" dirty="0">
                <a:latin typeface="Arial Black" pitchFamily="34" charset="0"/>
                <a:ea typeface="Calibri"/>
                <a:cs typeface="Arial"/>
              </a:rPr>
              <a:t>B-a randomized block experimental design.</a:t>
            </a:r>
            <a:endParaRPr lang="ar-IQ" sz="2000" dirty="0">
              <a:latin typeface="Arial Black" pitchFamily="34" charset="0"/>
            </a:endParaRPr>
          </a:p>
        </p:txBody>
      </p:sp>
    </p:spTree>
    <p:extLst>
      <p:ext uri="{BB962C8B-B14F-4D97-AF65-F5344CB8AC3E}">
        <p14:creationId xmlns:p14="http://schemas.microsoft.com/office/powerpoint/2010/main" val="39069483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04664"/>
            <a:ext cx="8568952" cy="707886"/>
          </a:xfrm>
          <a:prstGeom prst="rect">
            <a:avLst/>
          </a:prstGeom>
        </p:spPr>
        <p:txBody>
          <a:bodyPr wrap="square">
            <a:spAutoFit/>
          </a:bodyPr>
          <a:lstStyle/>
          <a:p>
            <a:r>
              <a:rPr lang="en-US" sz="2000" dirty="0">
                <a:latin typeface="Arial Black" pitchFamily="34" charset="0"/>
                <a:ea typeface="Calibri"/>
                <a:cs typeface="Arial"/>
              </a:rPr>
              <a:t>10-Which of the following is NOT found in an ANOVA table for a randomized block design</a:t>
            </a:r>
            <a:endParaRPr lang="ar-IQ" sz="2000" dirty="0">
              <a:latin typeface="Arial Black" pitchFamily="34" charset="0"/>
            </a:endParaRPr>
          </a:p>
        </p:txBody>
      </p:sp>
      <p:sp>
        <p:nvSpPr>
          <p:cNvPr id="3" name="Rectangle 2"/>
          <p:cNvSpPr/>
          <p:nvPr/>
        </p:nvSpPr>
        <p:spPr>
          <a:xfrm>
            <a:off x="467544" y="1268760"/>
            <a:ext cx="5398529" cy="400110"/>
          </a:xfrm>
          <a:prstGeom prst="rect">
            <a:avLst/>
          </a:prstGeom>
        </p:spPr>
        <p:txBody>
          <a:bodyPr wrap="none">
            <a:spAutoFit/>
          </a:bodyPr>
          <a:lstStyle/>
          <a:p>
            <a:r>
              <a:rPr lang="en-US" sz="2000" dirty="0">
                <a:latin typeface="Arial Black" pitchFamily="34" charset="0"/>
                <a:ea typeface="Calibri"/>
                <a:cs typeface="Arial"/>
              </a:rPr>
              <a:t>A-Sum of squares due to interaction*</a:t>
            </a:r>
            <a:endParaRPr lang="ar-IQ" sz="2000" dirty="0">
              <a:latin typeface="Arial Black" pitchFamily="34" charset="0"/>
            </a:endParaRPr>
          </a:p>
        </p:txBody>
      </p:sp>
      <p:sp>
        <p:nvSpPr>
          <p:cNvPr id="4" name="Rectangle 3"/>
          <p:cNvSpPr/>
          <p:nvPr/>
        </p:nvSpPr>
        <p:spPr>
          <a:xfrm>
            <a:off x="495819" y="1772816"/>
            <a:ext cx="4891532" cy="400110"/>
          </a:xfrm>
          <a:prstGeom prst="rect">
            <a:avLst/>
          </a:prstGeom>
        </p:spPr>
        <p:txBody>
          <a:bodyPr wrap="none">
            <a:spAutoFit/>
          </a:bodyPr>
          <a:lstStyle/>
          <a:p>
            <a:r>
              <a:rPr lang="en-US" sz="2000" dirty="0">
                <a:latin typeface="Arial Black" pitchFamily="34" charset="0"/>
                <a:ea typeface="Calibri"/>
                <a:cs typeface="Arial"/>
              </a:rPr>
              <a:t>B- Sum of squares due to factor 1</a:t>
            </a:r>
            <a:endParaRPr lang="ar-IQ" sz="2000" dirty="0">
              <a:latin typeface="Arial Black" pitchFamily="34" charset="0"/>
            </a:endParaRPr>
          </a:p>
        </p:txBody>
      </p:sp>
      <p:sp>
        <p:nvSpPr>
          <p:cNvPr id="5" name="Rectangle 4"/>
          <p:cNvSpPr/>
          <p:nvPr/>
        </p:nvSpPr>
        <p:spPr>
          <a:xfrm>
            <a:off x="463325" y="2172926"/>
            <a:ext cx="4891532" cy="400110"/>
          </a:xfrm>
          <a:prstGeom prst="rect">
            <a:avLst/>
          </a:prstGeom>
        </p:spPr>
        <p:txBody>
          <a:bodyPr wrap="none">
            <a:spAutoFit/>
          </a:bodyPr>
          <a:lstStyle/>
          <a:p>
            <a:r>
              <a:rPr lang="en-US" sz="2000" dirty="0">
                <a:latin typeface="Arial Black" pitchFamily="34" charset="0"/>
                <a:ea typeface="Calibri"/>
                <a:cs typeface="Arial"/>
              </a:rPr>
              <a:t>C- Sum of squares due to factor 2</a:t>
            </a:r>
            <a:endParaRPr lang="ar-IQ" sz="2000" dirty="0">
              <a:latin typeface="Arial Black" pitchFamily="34" charset="0"/>
            </a:endParaRPr>
          </a:p>
        </p:txBody>
      </p:sp>
      <p:sp>
        <p:nvSpPr>
          <p:cNvPr id="6" name="Rectangle 5"/>
          <p:cNvSpPr/>
          <p:nvPr/>
        </p:nvSpPr>
        <p:spPr>
          <a:xfrm>
            <a:off x="512654" y="2573036"/>
            <a:ext cx="3507692" cy="400110"/>
          </a:xfrm>
          <a:prstGeom prst="rect">
            <a:avLst/>
          </a:prstGeom>
        </p:spPr>
        <p:txBody>
          <a:bodyPr wrap="none">
            <a:spAutoFit/>
          </a:bodyPr>
          <a:lstStyle/>
          <a:p>
            <a:r>
              <a:rPr lang="en-US" sz="2000" dirty="0">
                <a:latin typeface="Arial Black" pitchFamily="34" charset="0"/>
                <a:ea typeface="Calibri"/>
                <a:cs typeface="Arial"/>
              </a:rPr>
              <a:t>D- Total sum of squares</a:t>
            </a:r>
            <a:endParaRPr lang="ar-IQ" sz="2000" dirty="0">
              <a:latin typeface="Arial Black" pitchFamily="34" charset="0"/>
            </a:endParaRPr>
          </a:p>
        </p:txBody>
      </p:sp>
    </p:spTree>
    <p:extLst>
      <p:ext uri="{BB962C8B-B14F-4D97-AF65-F5344CB8AC3E}">
        <p14:creationId xmlns:p14="http://schemas.microsoft.com/office/powerpoint/2010/main" val="20301975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260648"/>
            <a:ext cx="8424936" cy="1323439"/>
          </a:xfrm>
          <a:prstGeom prst="rect">
            <a:avLst/>
          </a:prstGeom>
        </p:spPr>
        <p:txBody>
          <a:bodyPr wrap="square">
            <a:spAutoFit/>
          </a:bodyPr>
          <a:lstStyle/>
          <a:p>
            <a:r>
              <a:rPr lang="en-US" sz="2000" dirty="0">
                <a:latin typeface="Arial Black" pitchFamily="34" charset="0"/>
                <a:ea typeface="Calibri"/>
                <a:cs typeface="Arial"/>
              </a:rPr>
              <a:t>11-When conducting a one-way ANOVA, the ______ the between-treatment variability is when compared to the within-treatment variability, the ________ the value of F will be tend to be</a:t>
            </a:r>
            <a:endParaRPr lang="ar-IQ" sz="2000" dirty="0">
              <a:latin typeface="Arial Black" pitchFamily="34" charset="0"/>
            </a:endParaRPr>
          </a:p>
        </p:txBody>
      </p:sp>
      <p:sp>
        <p:nvSpPr>
          <p:cNvPr id="3" name="Rectangle 2"/>
          <p:cNvSpPr/>
          <p:nvPr/>
        </p:nvSpPr>
        <p:spPr>
          <a:xfrm>
            <a:off x="467544" y="1772816"/>
            <a:ext cx="3320238" cy="400110"/>
          </a:xfrm>
          <a:prstGeom prst="rect">
            <a:avLst/>
          </a:prstGeom>
        </p:spPr>
        <p:txBody>
          <a:bodyPr wrap="square">
            <a:spAutoFit/>
          </a:bodyPr>
          <a:lstStyle/>
          <a:p>
            <a:r>
              <a:rPr lang="en-US" sz="2000" dirty="0">
                <a:latin typeface="Arial Black" pitchFamily="34" charset="0"/>
                <a:ea typeface="Calibri"/>
                <a:cs typeface="Arial"/>
              </a:rPr>
              <a:t>A- smaller, larger</a:t>
            </a:r>
            <a:endParaRPr lang="ar-IQ" sz="2000" dirty="0">
              <a:latin typeface="Arial Black" pitchFamily="34" charset="0"/>
            </a:endParaRPr>
          </a:p>
        </p:txBody>
      </p:sp>
      <p:sp>
        <p:nvSpPr>
          <p:cNvPr id="4" name="Rectangle 3"/>
          <p:cNvSpPr/>
          <p:nvPr/>
        </p:nvSpPr>
        <p:spPr>
          <a:xfrm>
            <a:off x="454035" y="2183757"/>
            <a:ext cx="4023360" cy="400110"/>
          </a:xfrm>
          <a:prstGeom prst="rect">
            <a:avLst/>
          </a:prstGeom>
        </p:spPr>
        <p:txBody>
          <a:bodyPr wrap="square">
            <a:spAutoFit/>
          </a:bodyPr>
          <a:lstStyle/>
          <a:p>
            <a:r>
              <a:rPr lang="en-US" sz="2000" dirty="0">
                <a:latin typeface="Arial Black" pitchFamily="34" charset="0"/>
                <a:ea typeface="Calibri"/>
                <a:cs typeface="Arial"/>
              </a:rPr>
              <a:t>B-larger, smaller</a:t>
            </a:r>
            <a:endParaRPr lang="ar-IQ" sz="2000" dirty="0">
              <a:latin typeface="Arial Black" pitchFamily="34" charset="0"/>
            </a:endParaRPr>
          </a:p>
        </p:txBody>
      </p:sp>
      <p:sp>
        <p:nvSpPr>
          <p:cNvPr id="5" name="Rectangle 4"/>
          <p:cNvSpPr/>
          <p:nvPr/>
        </p:nvSpPr>
        <p:spPr>
          <a:xfrm>
            <a:off x="467544" y="2583867"/>
            <a:ext cx="2600648" cy="400110"/>
          </a:xfrm>
          <a:prstGeom prst="rect">
            <a:avLst/>
          </a:prstGeom>
        </p:spPr>
        <p:txBody>
          <a:bodyPr wrap="none">
            <a:spAutoFit/>
          </a:bodyPr>
          <a:lstStyle/>
          <a:p>
            <a:r>
              <a:rPr lang="en-US" sz="2000" dirty="0">
                <a:latin typeface="Arial Black" pitchFamily="34" charset="0"/>
                <a:ea typeface="Calibri"/>
                <a:cs typeface="Arial"/>
              </a:rPr>
              <a:t>C- larger, larger</a:t>
            </a:r>
            <a:r>
              <a:rPr lang="en-US" sz="2000" dirty="0">
                <a:latin typeface="Arial Black" pitchFamily="34" charset="0"/>
                <a:ea typeface="Calibri"/>
              </a:rPr>
              <a:t> *</a:t>
            </a:r>
            <a:endParaRPr lang="ar-IQ" sz="2000" dirty="0">
              <a:latin typeface="Arial Black" pitchFamily="34" charset="0"/>
            </a:endParaRPr>
          </a:p>
        </p:txBody>
      </p:sp>
      <p:sp>
        <p:nvSpPr>
          <p:cNvPr id="6" name="Rectangle 5"/>
          <p:cNvSpPr/>
          <p:nvPr/>
        </p:nvSpPr>
        <p:spPr>
          <a:xfrm>
            <a:off x="454035" y="2983977"/>
            <a:ext cx="3609386" cy="400110"/>
          </a:xfrm>
          <a:prstGeom prst="rect">
            <a:avLst/>
          </a:prstGeom>
        </p:spPr>
        <p:txBody>
          <a:bodyPr wrap="none">
            <a:spAutoFit/>
          </a:bodyPr>
          <a:lstStyle/>
          <a:p>
            <a:r>
              <a:rPr lang="en-US" sz="2000" dirty="0">
                <a:latin typeface="Arial Black" pitchFamily="34" charset="0"/>
                <a:ea typeface="Calibri"/>
                <a:cs typeface="Arial"/>
              </a:rPr>
              <a:t>D- smaller, more random</a:t>
            </a:r>
            <a:endParaRPr lang="ar-IQ" sz="2000" dirty="0">
              <a:latin typeface="Arial Black" pitchFamily="34" charset="0"/>
            </a:endParaRPr>
          </a:p>
        </p:txBody>
      </p:sp>
      <p:sp>
        <p:nvSpPr>
          <p:cNvPr id="8" name="Rectangle 7"/>
          <p:cNvSpPr/>
          <p:nvPr/>
        </p:nvSpPr>
        <p:spPr>
          <a:xfrm>
            <a:off x="467544" y="3398303"/>
            <a:ext cx="3715295" cy="400110"/>
          </a:xfrm>
          <a:prstGeom prst="rect">
            <a:avLst/>
          </a:prstGeom>
        </p:spPr>
        <p:txBody>
          <a:bodyPr wrap="square">
            <a:spAutoFit/>
          </a:bodyPr>
          <a:lstStyle/>
          <a:p>
            <a:r>
              <a:rPr lang="en-US" sz="2000" dirty="0">
                <a:solidFill>
                  <a:srgbClr val="000000"/>
                </a:solidFill>
                <a:latin typeface="Arial Black" pitchFamily="34" charset="0"/>
                <a:ea typeface="Calibri"/>
                <a:cs typeface="Arial"/>
              </a:rPr>
              <a:t>E-larger, more random </a:t>
            </a:r>
            <a:endParaRPr lang="ar-IQ" sz="2000" dirty="0">
              <a:latin typeface="Arial Black" pitchFamily="34" charset="0"/>
            </a:endParaRPr>
          </a:p>
        </p:txBody>
      </p:sp>
    </p:spTree>
    <p:extLst>
      <p:ext uri="{BB962C8B-B14F-4D97-AF65-F5344CB8AC3E}">
        <p14:creationId xmlns:p14="http://schemas.microsoft.com/office/powerpoint/2010/main" val="346909524"/>
      </p:ext>
    </p:extLst>
  </p:cSld>
  <p:clrMapOvr>
    <a:masterClrMapping/>
  </p:clrMapOvr>
  <p:timing>
    <p:tnLst>
      <p:par>
        <p:cTn id="1" dur="indefinite" restart="never" nodeType="tmRoot"/>
      </p:par>
    </p:tnLst>
  </p:timing>
</p:sld>
</file>

<file path=ppt/theme/theme1.xml><?xml version="1.0" encoding="utf-8"?>
<a:theme xmlns:a="http://schemas.openxmlformats.org/drawingml/2006/main" name="SomethingFishy">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Office Them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110</TotalTime>
  <Words>971</Words>
  <Application>Microsoft Office PowerPoint</Application>
  <PresentationFormat>On-screen Show (4:3)</PresentationFormat>
  <Paragraphs>101</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Arial Black</vt:lpstr>
      <vt:lpstr>Calibri</vt:lpstr>
      <vt:lpstr>Times New Roman</vt:lpstr>
      <vt:lpstr>SomethingFishy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Ahmed-Under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najlaa</dc:creator>
  <cp:lastModifiedBy>LENOVO</cp:lastModifiedBy>
  <cp:revision>21</cp:revision>
  <dcterms:created xsi:type="dcterms:W3CDTF">2013-01-27T14:43:20Z</dcterms:created>
  <dcterms:modified xsi:type="dcterms:W3CDTF">2021-02-08T16:04:52Z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