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5" r:id="rId4"/>
    <p:sldId id="258" r:id="rId5"/>
    <p:sldId id="260" r:id="rId6"/>
    <p:sldId id="273" r:id="rId7"/>
    <p:sldId id="261" r:id="rId8"/>
    <p:sldId id="259" r:id="rId9"/>
    <p:sldId id="262" r:id="rId10"/>
    <p:sldId id="274" r:id="rId11"/>
    <p:sldId id="263" r:id="rId12"/>
    <p:sldId id="264" r:id="rId13"/>
    <p:sldId id="266" r:id="rId14"/>
    <p:sldId id="267" r:id="rId15"/>
    <p:sldId id="276" r:id="rId16"/>
    <p:sldId id="277" r:id="rId17"/>
    <p:sldId id="268" r:id="rId18"/>
    <p:sldId id="269" r:id="rId19"/>
    <p:sldId id="270" r:id="rId20"/>
    <p:sldId id="271" r:id="rId21"/>
    <p:sldId id="272" r:id="rId22"/>
    <p:sldId id="278" r:id="rId23"/>
    <p:sldId id="279" r:id="rId24"/>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r" defTabSz="914400" rtl="1" eaLnBrk="1" latinLnBrk="0" hangingPunct="1">
      <a:defRPr kern="1200">
        <a:solidFill>
          <a:schemeClr val="tx1"/>
        </a:solidFill>
        <a:latin typeface="Arial" charset="0"/>
        <a:ea typeface="+mn-ea"/>
        <a:cs typeface="+mn-cs"/>
      </a:defRPr>
    </a:lvl6pPr>
    <a:lvl7pPr marL="2743200" algn="r" defTabSz="914400" rtl="1" eaLnBrk="1" latinLnBrk="0" hangingPunct="1">
      <a:defRPr kern="1200">
        <a:solidFill>
          <a:schemeClr val="tx1"/>
        </a:solidFill>
        <a:latin typeface="Arial" charset="0"/>
        <a:ea typeface="+mn-ea"/>
        <a:cs typeface="+mn-cs"/>
      </a:defRPr>
    </a:lvl7pPr>
    <a:lvl8pPr marL="3200400" algn="r" defTabSz="914400" rtl="1" eaLnBrk="1" latinLnBrk="0" hangingPunct="1">
      <a:defRPr kern="1200">
        <a:solidFill>
          <a:schemeClr val="tx1"/>
        </a:solidFill>
        <a:latin typeface="Arial" charset="0"/>
        <a:ea typeface="+mn-ea"/>
        <a:cs typeface="+mn-cs"/>
      </a:defRPr>
    </a:lvl8pPr>
    <a:lvl9pPr marL="3657600" algn="r" defTabSz="914400" rtl="1"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5A0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008"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ar-IQ"/>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ar-IQ"/>
          </a:p>
        </p:txBody>
      </p:sp>
      <p:sp>
        <p:nvSpPr>
          <p:cNvPr id="4" name="Date Placeholder 3"/>
          <p:cNvSpPr>
            <a:spLocks noGrp="1"/>
          </p:cNvSpPr>
          <p:nvPr>
            <p:ph type="dt" sz="half" idx="10"/>
          </p:nvPr>
        </p:nvSpPr>
        <p:spPr/>
        <p:txBody>
          <a:bodyPr/>
          <a:lstStyle/>
          <a:p>
            <a:pPr>
              <a:defRPr/>
            </a:pPr>
            <a:fld id="{150694E8-F559-47AD-89B3-41E8BBE4E597}" type="datetimeFigureOut">
              <a:rPr lang="en-US" smtClean="0"/>
              <a:pPr>
                <a:defRPr/>
              </a:pPr>
              <a:t>2/2/2021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A1C0F5D-00EA-458F-B27C-40202D99C140}" type="slidenum">
              <a:rPr lang="en-US" smtClean="0"/>
              <a:pPr>
                <a:defRPr/>
              </a:pPr>
              <a:t>‹#›</a:t>
            </a:fld>
            <a:endParaRPr lang="en-US"/>
          </a:p>
        </p:txBody>
      </p:sp>
    </p:spTree>
    <p:extLst>
      <p:ext uri="{BB962C8B-B14F-4D97-AF65-F5344CB8AC3E}">
        <p14:creationId xmlns:p14="http://schemas.microsoft.com/office/powerpoint/2010/main" val="235244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pPr>
              <a:defRPr/>
            </a:pPr>
            <a:fld id="{150694E8-F559-47AD-89B3-41E8BBE4E597}" type="datetimeFigureOut">
              <a:rPr lang="en-US" smtClean="0"/>
              <a:pPr>
                <a:defRPr/>
              </a:pPr>
              <a:t>2/2/2021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A1C0F5D-00EA-458F-B27C-40202D99C140}" type="slidenum">
              <a:rPr lang="en-US" smtClean="0"/>
              <a:pPr>
                <a:defRPr/>
              </a:pPr>
              <a:t>‹#›</a:t>
            </a:fld>
            <a:endParaRPr lang="en-US"/>
          </a:p>
        </p:txBody>
      </p:sp>
    </p:spTree>
    <p:extLst>
      <p:ext uri="{BB962C8B-B14F-4D97-AF65-F5344CB8AC3E}">
        <p14:creationId xmlns:p14="http://schemas.microsoft.com/office/powerpoint/2010/main" val="2011036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ar-IQ"/>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pPr>
              <a:defRPr/>
            </a:pPr>
            <a:fld id="{150694E8-F559-47AD-89B3-41E8BBE4E597}" type="datetimeFigureOut">
              <a:rPr lang="en-US" smtClean="0"/>
              <a:pPr>
                <a:defRPr/>
              </a:pPr>
              <a:t>2/2/2021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A1C0F5D-00EA-458F-B27C-40202D99C140}" type="slidenum">
              <a:rPr lang="en-US" smtClean="0"/>
              <a:pPr>
                <a:defRPr/>
              </a:pPr>
              <a:t>‹#›</a:t>
            </a:fld>
            <a:endParaRPr lang="en-US"/>
          </a:p>
        </p:txBody>
      </p:sp>
    </p:spTree>
    <p:extLst>
      <p:ext uri="{BB962C8B-B14F-4D97-AF65-F5344CB8AC3E}">
        <p14:creationId xmlns:p14="http://schemas.microsoft.com/office/powerpoint/2010/main" val="4191024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pPr>
              <a:defRPr/>
            </a:pPr>
            <a:fld id="{150694E8-F559-47AD-89B3-41E8BBE4E597}" type="datetimeFigureOut">
              <a:rPr lang="en-US" smtClean="0"/>
              <a:pPr>
                <a:defRPr/>
              </a:pPr>
              <a:t>2/2/2021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A1C0F5D-00EA-458F-B27C-40202D99C140}" type="slidenum">
              <a:rPr lang="en-US" smtClean="0"/>
              <a:pPr>
                <a:defRPr/>
              </a:pPr>
              <a:t>‹#›</a:t>
            </a:fld>
            <a:endParaRPr lang="en-US"/>
          </a:p>
        </p:txBody>
      </p:sp>
    </p:spTree>
    <p:extLst>
      <p:ext uri="{BB962C8B-B14F-4D97-AF65-F5344CB8AC3E}">
        <p14:creationId xmlns:p14="http://schemas.microsoft.com/office/powerpoint/2010/main" val="2410529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r">
              <a:defRPr sz="4000" b="1" cap="all"/>
            </a:lvl1pPr>
          </a:lstStyle>
          <a:p>
            <a:r>
              <a:rPr lang="en-US"/>
              <a:t>Click to edit Master title style</a:t>
            </a:r>
            <a:endParaRPr lang="ar-IQ"/>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150694E8-F559-47AD-89B3-41E8BBE4E597}" type="datetimeFigureOut">
              <a:rPr lang="en-US" smtClean="0"/>
              <a:pPr>
                <a:defRPr/>
              </a:pPr>
              <a:t>2/2/2021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A1C0F5D-00EA-458F-B27C-40202D99C140}" type="slidenum">
              <a:rPr lang="en-US" smtClean="0"/>
              <a:pPr>
                <a:defRPr/>
              </a:pPr>
              <a:t>‹#›</a:t>
            </a:fld>
            <a:endParaRPr lang="en-US"/>
          </a:p>
        </p:txBody>
      </p:sp>
    </p:spTree>
    <p:extLst>
      <p:ext uri="{BB962C8B-B14F-4D97-AF65-F5344CB8AC3E}">
        <p14:creationId xmlns:p14="http://schemas.microsoft.com/office/powerpoint/2010/main" val="1138495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Date Placeholder 4"/>
          <p:cNvSpPr>
            <a:spLocks noGrp="1"/>
          </p:cNvSpPr>
          <p:nvPr>
            <p:ph type="dt" sz="half" idx="10"/>
          </p:nvPr>
        </p:nvSpPr>
        <p:spPr/>
        <p:txBody>
          <a:bodyPr/>
          <a:lstStyle/>
          <a:p>
            <a:pPr>
              <a:defRPr/>
            </a:pPr>
            <a:fld id="{150694E8-F559-47AD-89B3-41E8BBE4E597}" type="datetimeFigureOut">
              <a:rPr lang="en-US" smtClean="0"/>
              <a:pPr>
                <a:defRPr/>
              </a:pPr>
              <a:t>2/2/2021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A1C0F5D-00EA-458F-B27C-40202D99C140}" type="slidenum">
              <a:rPr lang="en-US" smtClean="0"/>
              <a:pPr>
                <a:defRPr/>
              </a:pPr>
              <a:t>‹#›</a:t>
            </a:fld>
            <a:endParaRPr lang="en-US"/>
          </a:p>
        </p:txBody>
      </p:sp>
    </p:spTree>
    <p:extLst>
      <p:ext uri="{BB962C8B-B14F-4D97-AF65-F5344CB8AC3E}">
        <p14:creationId xmlns:p14="http://schemas.microsoft.com/office/powerpoint/2010/main" val="241883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ar-IQ"/>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7" name="Date Placeholder 6"/>
          <p:cNvSpPr>
            <a:spLocks noGrp="1"/>
          </p:cNvSpPr>
          <p:nvPr>
            <p:ph type="dt" sz="half" idx="10"/>
          </p:nvPr>
        </p:nvSpPr>
        <p:spPr/>
        <p:txBody>
          <a:bodyPr/>
          <a:lstStyle/>
          <a:p>
            <a:pPr>
              <a:defRPr/>
            </a:pPr>
            <a:fld id="{150694E8-F559-47AD-89B3-41E8BBE4E597}" type="datetimeFigureOut">
              <a:rPr lang="en-US" smtClean="0"/>
              <a:pPr>
                <a:defRPr/>
              </a:pPr>
              <a:t>2/2/2021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7A1C0F5D-00EA-458F-B27C-40202D99C140}" type="slidenum">
              <a:rPr lang="en-US" smtClean="0"/>
              <a:pPr>
                <a:defRPr/>
              </a:pPr>
              <a:t>‹#›</a:t>
            </a:fld>
            <a:endParaRPr lang="en-US"/>
          </a:p>
        </p:txBody>
      </p:sp>
    </p:spTree>
    <p:extLst>
      <p:ext uri="{BB962C8B-B14F-4D97-AF65-F5344CB8AC3E}">
        <p14:creationId xmlns:p14="http://schemas.microsoft.com/office/powerpoint/2010/main" val="559158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Date Placeholder 2"/>
          <p:cNvSpPr>
            <a:spLocks noGrp="1"/>
          </p:cNvSpPr>
          <p:nvPr>
            <p:ph type="dt" sz="half" idx="10"/>
          </p:nvPr>
        </p:nvSpPr>
        <p:spPr/>
        <p:txBody>
          <a:bodyPr/>
          <a:lstStyle/>
          <a:p>
            <a:pPr>
              <a:defRPr/>
            </a:pPr>
            <a:fld id="{150694E8-F559-47AD-89B3-41E8BBE4E597}" type="datetimeFigureOut">
              <a:rPr lang="en-US" smtClean="0"/>
              <a:pPr>
                <a:defRPr/>
              </a:pPr>
              <a:t>2/2/2021</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A1C0F5D-00EA-458F-B27C-40202D99C140}" type="slidenum">
              <a:rPr lang="en-US" smtClean="0"/>
              <a:pPr>
                <a:defRPr/>
              </a:pPr>
              <a:t>‹#›</a:t>
            </a:fld>
            <a:endParaRPr lang="en-US"/>
          </a:p>
        </p:txBody>
      </p:sp>
    </p:spTree>
    <p:extLst>
      <p:ext uri="{BB962C8B-B14F-4D97-AF65-F5344CB8AC3E}">
        <p14:creationId xmlns:p14="http://schemas.microsoft.com/office/powerpoint/2010/main" val="1840777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50694E8-F559-47AD-89B3-41E8BBE4E597}" type="datetimeFigureOut">
              <a:rPr lang="en-US" smtClean="0"/>
              <a:pPr>
                <a:defRPr/>
              </a:pPr>
              <a:t>2/2/2021</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A1C0F5D-00EA-458F-B27C-40202D99C140}" type="slidenum">
              <a:rPr lang="en-US" smtClean="0"/>
              <a:pPr>
                <a:defRPr/>
              </a:pPr>
              <a:t>‹#›</a:t>
            </a:fld>
            <a:endParaRPr lang="en-US"/>
          </a:p>
        </p:txBody>
      </p:sp>
    </p:spTree>
    <p:extLst>
      <p:ext uri="{BB962C8B-B14F-4D97-AF65-F5344CB8AC3E}">
        <p14:creationId xmlns:p14="http://schemas.microsoft.com/office/powerpoint/2010/main" val="303225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r">
              <a:defRPr sz="2000" b="1"/>
            </a:lvl1pPr>
          </a:lstStyle>
          <a:p>
            <a:r>
              <a:rPr lang="en-US"/>
              <a:t>Click to edit Master title style</a:t>
            </a:r>
            <a:endParaRPr lang="ar-IQ"/>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50694E8-F559-47AD-89B3-41E8BBE4E597}" type="datetimeFigureOut">
              <a:rPr lang="en-US" smtClean="0"/>
              <a:pPr>
                <a:defRPr/>
              </a:pPr>
              <a:t>2/2/2021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A1C0F5D-00EA-458F-B27C-40202D99C140}" type="slidenum">
              <a:rPr lang="en-US" smtClean="0"/>
              <a:pPr>
                <a:defRPr/>
              </a:pPr>
              <a:t>‹#›</a:t>
            </a:fld>
            <a:endParaRPr lang="en-US"/>
          </a:p>
        </p:txBody>
      </p:sp>
    </p:spTree>
    <p:extLst>
      <p:ext uri="{BB962C8B-B14F-4D97-AF65-F5344CB8AC3E}">
        <p14:creationId xmlns:p14="http://schemas.microsoft.com/office/powerpoint/2010/main" val="4108823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r">
              <a:defRPr sz="2000" b="1"/>
            </a:lvl1pPr>
          </a:lstStyle>
          <a:p>
            <a:r>
              <a:rPr lang="en-US"/>
              <a:t>Click to edit Master title style</a:t>
            </a:r>
            <a:endParaRPr lang="ar-IQ"/>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50694E8-F559-47AD-89B3-41E8BBE4E597}" type="datetimeFigureOut">
              <a:rPr lang="en-US" smtClean="0"/>
              <a:pPr>
                <a:defRPr/>
              </a:pPr>
              <a:t>2/2/2021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A1C0F5D-00EA-458F-B27C-40202D99C140}" type="slidenum">
              <a:rPr lang="en-US" smtClean="0"/>
              <a:pPr>
                <a:defRPr/>
              </a:pPr>
              <a:t>‹#›</a:t>
            </a:fld>
            <a:endParaRPr lang="en-US"/>
          </a:p>
        </p:txBody>
      </p:sp>
    </p:spTree>
    <p:extLst>
      <p:ext uri="{BB962C8B-B14F-4D97-AF65-F5344CB8AC3E}">
        <p14:creationId xmlns:p14="http://schemas.microsoft.com/office/powerpoint/2010/main" val="42572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1" anchor="ctr">
            <a:normAutofit/>
          </a:bodyPr>
          <a:lstStyle/>
          <a:p>
            <a:r>
              <a:rPr lang="en-US"/>
              <a:t>Click to edit Master title style</a:t>
            </a:r>
            <a:endParaRPr lang="ar-IQ"/>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2"/>
          </p:nvPr>
        </p:nvSpPr>
        <p:spPr>
          <a:xfrm>
            <a:off x="6553200" y="4767263"/>
            <a:ext cx="2133600" cy="273844"/>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fld id="{150694E8-F559-47AD-89B3-41E8BBE4E597}" type="datetimeFigureOut">
              <a:rPr lang="en-US" smtClean="0"/>
              <a:pPr>
                <a:defRPr/>
              </a:pPr>
              <a:t>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457200" y="4767263"/>
            <a:ext cx="2133600" cy="273844"/>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7A1C0F5D-00EA-458F-B27C-40202D99C140}" type="slidenum">
              <a:rPr lang="en-US" smtClean="0"/>
              <a:pPr>
                <a:defRPr/>
              </a:pPr>
              <a:t>‹#›</a:t>
            </a:fld>
            <a:endParaRPr lang="en-US"/>
          </a:p>
        </p:txBody>
      </p:sp>
    </p:spTree>
    <p:extLst>
      <p:ext uri="{BB962C8B-B14F-4D97-AF65-F5344CB8AC3E}">
        <p14:creationId xmlns:p14="http://schemas.microsoft.com/office/powerpoint/2010/main" val="24136364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Rectangle 1"/>
          <p:cNvSpPr>
            <a:spLocks noChangeArrowheads="1"/>
          </p:cNvSpPr>
          <p:nvPr/>
        </p:nvSpPr>
        <p:spPr bwMode="auto">
          <a:xfrm>
            <a:off x="467543" y="267494"/>
            <a:ext cx="8137525" cy="260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15000"/>
              </a:lnSpc>
              <a:spcAft>
                <a:spcPts val="1000"/>
              </a:spcAft>
            </a:pPr>
            <a:r>
              <a:rPr lang="en-US" sz="2000" dirty="0">
                <a:solidFill>
                  <a:srgbClr val="000066"/>
                </a:solidFill>
                <a:latin typeface="Arial Black" pitchFamily="34" charset="0"/>
                <a:cs typeface="Calibri" pitchFamily="34" charset="0"/>
              </a:rPr>
              <a:t>1-The IQ scores of a certain population of adults is 100 with SD of 15.</a:t>
            </a:r>
          </a:p>
          <a:p>
            <a:pPr>
              <a:lnSpc>
                <a:spcPct val="115000"/>
              </a:lnSpc>
              <a:spcAft>
                <a:spcPts val="1000"/>
              </a:spcAft>
            </a:pPr>
            <a:r>
              <a:rPr lang="en-US" sz="2000" dirty="0">
                <a:solidFill>
                  <a:srgbClr val="000066"/>
                </a:solidFill>
                <a:latin typeface="Arial Black" pitchFamily="34" charset="0"/>
                <a:cs typeface="Calibri" pitchFamily="34" charset="0"/>
              </a:rPr>
              <a:t> A random sample of 25 adults drawn from this population had a mean IQ score of 105 .</a:t>
            </a:r>
          </a:p>
          <a:p>
            <a:pPr>
              <a:lnSpc>
                <a:spcPct val="115000"/>
              </a:lnSpc>
              <a:spcAft>
                <a:spcPts val="1000"/>
              </a:spcAft>
            </a:pPr>
            <a:r>
              <a:rPr lang="en-US" sz="2000" dirty="0">
                <a:solidFill>
                  <a:srgbClr val="000066"/>
                </a:solidFill>
                <a:latin typeface="Arial Black" pitchFamily="34" charset="0"/>
                <a:cs typeface="Calibri" pitchFamily="34" charset="0"/>
              </a:rPr>
              <a:t> </a:t>
            </a:r>
            <a:r>
              <a:rPr lang="en-US" sz="2000" dirty="0">
                <a:solidFill>
                  <a:srgbClr val="000066"/>
                </a:solidFill>
                <a:cs typeface="Calibri" pitchFamily="34" charset="0"/>
              </a:rPr>
              <a:t>α</a:t>
            </a:r>
            <a:r>
              <a:rPr lang="en-US" sz="2000" dirty="0">
                <a:solidFill>
                  <a:srgbClr val="000066"/>
                </a:solidFill>
                <a:latin typeface="Arial Black" pitchFamily="34" charset="0"/>
                <a:cs typeface="Calibri" pitchFamily="34" charset="0"/>
              </a:rPr>
              <a:t> 0.05 , what you can conclude from this data?</a:t>
            </a:r>
          </a:p>
          <a:p>
            <a:pPr>
              <a:lnSpc>
                <a:spcPct val="115000"/>
              </a:lnSpc>
              <a:spcAft>
                <a:spcPts val="1000"/>
              </a:spcAft>
            </a:pPr>
            <a:endParaRPr lang="en-US" sz="2000" dirty="0">
              <a:solidFill>
                <a:srgbClr val="000066"/>
              </a:solidFill>
              <a:latin typeface="Calibri" pitchFamily="34" charset="0"/>
              <a:cs typeface="Calibri"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2" y="2715766"/>
            <a:ext cx="8047037" cy="1354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2527" y="206312"/>
            <a:ext cx="8064896" cy="646331"/>
          </a:xfrm>
          <a:prstGeom prst="rect">
            <a:avLst/>
          </a:prstGeom>
        </p:spPr>
        <p:txBody>
          <a:bodyPr wrap="square">
            <a:spAutoFit/>
          </a:bodyPr>
          <a:lstStyle/>
          <a:p>
            <a:pPr algn="l"/>
            <a:r>
              <a:rPr lang="en-US" dirty="0">
                <a:latin typeface="Arial Black" panose="020B0A04020102020204" pitchFamily="34" charset="0"/>
              </a:rPr>
              <a:t> The erythrocyte sedimentation rate (mm/hour) of 15 male and</a:t>
            </a:r>
          </a:p>
          <a:p>
            <a:pPr algn="l"/>
            <a:r>
              <a:rPr lang="en-US" dirty="0">
                <a:latin typeface="Arial Black" panose="020B0A04020102020204" pitchFamily="34" charset="0"/>
              </a:rPr>
              <a:t>10 female TB patients before state of the treatment. Use </a:t>
            </a:r>
          </a:p>
        </p:txBody>
      </p:sp>
      <p:sp>
        <p:nvSpPr>
          <p:cNvPr id="3" name="Rectangle 2"/>
          <p:cNvSpPr/>
          <p:nvPr/>
        </p:nvSpPr>
        <p:spPr>
          <a:xfrm>
            <a:off x="182305" y="860756"/>
            <a:ext cx="8275118" cy="4247317"/>
          </a:xfrm>
          <a:prstGeom prst="rect">
            <a:avLst/>
          </a:prstGeom>
        </p:spPr>
        <p:txBody>
          <a:bodyPr wrap="square">
            <a:spAutoFit/>
          </a:bodyPr>
          <a:lstStyle/>
          <a:p>
            <a:pPr algn="l"/>
            <a:r>
              <a:rPr lang="en-US" dirty="0">
                <a:latin typeface="Arial Black" panose="020B0A04020102020204" pitchFamily="34" charset="0"/>
              </a:rPr>
              <a:t>n1 = 15</a:t>
            </a:r>
          </a:p>
          <a:p>
            <a:pPr algn="l"/>
            <a:r>
              <a:rPr lang="en-US" dirty="0">
                <a:latin typeface="Arial Black" panose="020B0A04020102020204" pitchFamily="34" charset="0"/>
              </a:rPr>
              <a:t>Mean = 88.73</a:t>
            </a:r>
          </a:p>
          <a:p>
            <a:pPr algn="l"/>
            <a:r>
              <a:rPr lang="en-US" dirty="0">
                <a:latin typeface="Arial Black" panose="020B0A04020102020204" pitchFamily="34" charset="0"/>
              </a:rPr>
              <a:t>SD=25.32</a:t>
            </a:r>
          </a:p>
          <a:p>
            <a:pPr algn="l"/>
            <a:endParaRPr lang="en-US" dirty="0">
              <a:latin typeface="Arial Black" panose="020B0A04020102020204" pitchFamily="34" charset="0"/>
            </a:endParaRPr>
          </a:p>
          <a:p>
            <a:pPr algn="l"/>
            <a:r>
              <a:rPr lang="en-US" dirty="0">
                <a:latin typeface="Arial Black" panose="020B0A04020102020204" pitchFamily="34" charset="0"/>
              </a:rPr>
              <a:t>n2 =10</a:t>
            </a:r>
          </a:p>
          <a:p>
            <a:pPr algn="l"/>
            <a:r>
              <a:rPr lang="en-US" dirty="0">
                <a:latin typeface="Arial Black" panose="020B0A04020102020204" pitchFamily="34" charset="0"/>
              </a:rPr>
              <a:t>Mean = 94.90</a:t>
            </a:r>
          </a:p>
          <a:p>
            <a:pPr algn="l"/>
            <a:r>
              <a:rPr lang="en-US" dirty="0">
                <a:latin typeface="Arial Black" panose="020B0A04020102020204" pitchFamily="34" charset="0"/>
              </a:rPr>
              <a:t>SD= 15.76</a:t>
            </a:r>
          </a:p>
          <a:p>
            <a:pPr algn="l"/>
            <a:r>
              <a:rPr lang="en-US" dirty="0">
                <a:latin typeface="Arial Black" panose="020B0A04020102020204" pitchFamily="34" charset="0"/>
              </a:rPr>
              <a:t>1- What suitable test to be use ?</a:t>
            </a:r>
          </a:p>
          <a:p>
            <a:pPr algn="l"/>
            <a:r>
              <a:rPr lang="en-US" dirty="0">
                <a:latin typeface="Arial Black" panose="020B0A04020102020204" pitchFamily="34" charset="0"/>
              </a:rPr>
              <a:t>2- HA = </a:t>
            </a:r>
          </a:p>
          <a:p>
            <a:pPr algn="l"/>
            <a:r>
              <a:rPr lang="en-US" dirty="0">
                <a:latin typeface="Arial Black" panose="020B0A04020102020204" pitchFamily="34" charset="0"/>
              </a:rPr>
              <a:t>3- Df =</a:t>
            </a:r>
          </a:p>
          <a:p>
            <a:pPr algn="l"/>
            <a:r>
              <a:rPr lang="en-US" dirty="0">
                <a:latin typeface="Arial Black" panose="020B0A04020102020204" pitchFamily="34" charset="0"/>
              </a:rPr>
              <a:t>4-Tab value =</a:t>
            </a:r>
          </a:p>
          <a:p>
            <a:pPr algn="l"/>
            <a:r>
              <a:rPr lang="en-US" dirty="0">
                <a:latin typeface="Arial Black" panose="020B0A04020102020204" pitchFamily="34" charset="0"/>
              </a:rPr>
              <a:t>5- Equation for calculated value = </a:t>
            </a:r>
          </a:p>
          <a:p>
            <a:pPr algn="l"/>
            <a:r>
              <a:rPr lang="en-US" dirty="0">
                <a:latin typeface="Arial Black" panose="020B0A04020102020204" pitchFamily="34" charset="0"/>
              </a:rPr>
              <a:t>6- If the calculated value =0.75 . State your decision and conclusion  </a:t>
            </a:r>
          </a:p>
          <a:p>
            <a:pPr algn="l"/>
            <a:r>
              <a:rPr lang="en-US" dirty="0">
                <a:latin typeface="Arial Black" panose="020B0A04020102020204" pitchFamily="34" charset="0"/>
              </a:rPr>
              <a:t>  </a:t>
            </a:r>
            <a:endParaRPr lang="ar-IQ" dirty="0">
              <a:latin typeface="Arial Black" panose="020B0A04020102020204" pitchFamily="34" charset="0"/>
            </a:endParaRPr>
          </a:p>
        </p:txBody>
      </p:sp>
    </p:spTree>
    <p:extLst>
      <p:ext uri="{BB962C8B-B14F-4D97-AF65-F5344CB8AC3E}">
        <p14:creationId xmlns:p14="http://schemas.microsoft.com/office/powerpoint/2010/main" val="902067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68313" y="549275"/>
            <a:ext cx="8207375" cy="211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15000"/>
              </a:lnSpc>
              <a:spcAft>
                <a:spcPts val="1000"/>
              </a:spcAft>
            </a:pPr>
            <a:r>
              <a:rPr lang="en-US" sz="2000" dirty="0">
                <a:solidFill>
                  <a:srgbClr val="002060"/>
                </a:solidFill>
                <a:latin typeface="Arial Black" pitchFamily="34" charset="0"/>
                <a:cs typeface="Calibri" pitchFamily="34" charset="0"/>
              </a:rPr>
              <a:t>7-Constipation was considered to be a common feature as observed in 60% of typhoid cases .</a:t>
            </a:r>
          </a:p>
          <a:p>
            <a:pPr>
              <a:lnSpc>
                <a:spcPct val="115000"/>
              </a:lnSpc>
              <a:spcAft>
                <a:spcPts val="1000"/>
              </a:spcAft>
            </a:pPr>
            <a:r>
              <a:rPr lang="en-US" sz="2000" dirty="0">
                <a:solidFill>
                  <a:srgbClr val="002060"/>
                </a:solidFill>
                <a:latin typeface="Arial Black" pitchFamily="34" charset="0"/>
                <a:cs typeface="Calibri" pitchFamily="34" charset="0"/>
              </a:rPr>
              <a:t> In a study of 500 typhoid cases , 30% had constipation .</a:t>
            </a:r>
          </a:p>
          <a:p>
            <a:pPr>
              <a:lnSpc>
                <a:spcPct val="115000"/>
              </a:lnSpc>
              <a:spcAft>
                <a:spcPts val="1000"/>
              </a:spcAft>
            </a:pPr>
            <a:r>
              <a:rPr lang="en-US" sz="2000" dirty="0">
                <a:solidFill>
                  <a:srgbClr val="002060"/>
                </a:solidFill>
                <a:latin typeface="Arial Black" pitchFamily="34" charset="0"/>
                <a:cs typeface="Calibri" pitchFamily="34" charset="0"/>
              </a:rPr>
              <a:t> Can you considered constipation as a common feature of typhoid on this observation ? α 0.05.</a:t>
            </a:r>
            <a:endParaRPr lang="en-US" sz="2000" dirty="0">
              <a:solidFill>
                <a:srgbClr val="002060"/>
              </a:solidFill>
              <a:latin typeface="Calibri" pitchFamily="34" charset="0"/>
              <a:cs typeface="Calibri" pitchFamily="34" charset="0"/>
            </a:endParaRPr>
          </a:p>
        </p:txBody>
      </p:sp>
    </p:spTree>
    <p:extLst>
      <p:ext uri="{BB962C8B-B14F-4D97-AF65-F5344CB8AC3E}">
        <p14:creationId xmlns:p14="http://schemas.microsoft.com/office/powerpoint/2010/main" val="4022510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23850" y="404813"/>
            <a:ext cx="860425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15000"/>
              </a:lnSpc>
              <a:spcAft>
                <a:spcPts val="1000"/>
              </a:spcAft>
            </a:pPr>
            <a:r>
              <a:rPr lang="en-US" sz="2000" dirty="0">
                <a:solidFill>
                  <a:srgbClr val="002060"/>
                </a:solidFill>
                <a:latin typeface="Arial Black" pitchFamily="34" charset="0"/>
                <a:cs typeface="Calibri" pitchFamily="34" charset="0"/>
              </a:rPr>
              <a:t>8-From a clinic 40 females using oral contraceptives and 60 females using other contraceptive devices were randomly selected and the number of hypertensive cases from both the groups were recorded as given below:</a:t>
            </a:r>
            <a:endParaRPr lang="en-US" sz="2000" dirty="0">
              <a:solidFill>
                <a:srgbClr val="002060"/>
              </a:solidFill>
              <a:latin typeface="Calibri" pitchFamily="34" charset="0"/>
              <a:cs typeface="Calibri"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730099423"/>
              </p:ext>
            </p:extLst>
          </p:nvPr>
        </p:nvGraphicFramePr>
        <p:xfrm>
          <a:off x="1547664" y="1928250"/>
          <a:ext cx="5832474" cy="1382713"/>
        </p:xfrm>
        <a:graphic>
          <a:graphicData uri="http://schemas.openxmlformats.org/drawingml/2006/table">
            <a:tbl>
              <a:tblPr rtl="1" firstRow="1" bandRow="1"/>
              <a:tblGrid>
                <a:gridCol w="1944158">
                  <a:extLst>
                    <a:ext uri="{9D8B030D-6E8A-4147-A177-3AD203B41FA5}">
                      <a16:colId xmlns:a16="http://schemas.microsoft.com/office/drawing/2014/main" val="20000"/>
                    </a:ext>
                  </a:extLst>
                </a:gridCol>
                <a:gridCol w="1944158">
                  <a:extLst>
                    <a:ext uri="{9D8B030D-6E8A-4147-A177-3AD203B41FA5}">
                      <a16:colId xmlns:a16="http://schemas.microsoft.com/office/drawing/2014/main" val="20001"/>
                    </a:ext>
                  </a:extLst>
                </a:gridCol>
                <a:gridCol w="1944158">
                  <a:extLst>
                    <a:ext uri="{9D8B030D-6E8A-4147-A177-3AD203B41FA5}">
                      <a16:colId xmlns:a16="http://schemas.microsoft.com/office/drawing/2014/main" val="20002"/>
                    </a:ext>
                  </a:extLst>
                </a:gridCol>
              </a:tblGrid>
              <a:tr h="640521">
                <a:tc>
                  <a:txBody>
                    <a:bodyPr/>
                    <a:lstStyle>
                      <a:lvl1pPr marL="0" algn="r" defTabSz="914400" rtl="1" eaLnBrk="1" latinLnBrk="0" hangingPunct="1">
                        <a:defRPr sz="1800" b="1" kern="1200">
                          <a:solidFill>
                            <a:schemeClr val="lt1"/>
                          </a:solidFill>
                          <a:latin typeface="Arial"/>
                          <a:cs typeface="Arial"/>
                        </a:defRPr>
                      </a:lvl1pPr>
                      <a:lvl2pPr marL="457200" algn="r" defTabSz="914400" rtl="1" eaLnBrk="1" latinLnBrk="0" hangingPunct="1">
                        <a:defRPr sz="1800" b="1" kern="1200">
                          <a:solidFill>
                            <a:schemeClr val="lt1"/>
                          </a:solidFill>
                          <a:latin typeface="Arial"/>
                          <a:cs typeface="Arial"/>
                        </a:defRPr>
                      </a:lvl2pPr>
                      <a:lvl3pPr marL="914400" algn="r" defTabSz="914400" rtl="1" eaLnBrk="1" latinLnBrk="0" hangingPunct="1">
                        <a:defRPr sz="1800" b="1" kern="1200">
                          <a:solidFill>
                            <a:schemeClr val="lt1"/>
                          </a:solidFill>
                          <a:latin typeface="Arial"/>
                          <a:cs typeface="Arial"/>
                        </a:defRPr>
                      </a:lvl3pPr>
                      <a:lvl4pPr marL="1371600" algn="r" defTabSz="914400" rtl="1" eaLnBrk="1" latinLnBrk="0" hangingPunct="1">
                        <a:defRPr sz="1800" b="1" kern="1200">
                          <a:solidFill>
                            <a:schemeClr val="lt1"/>
                          </a:solidFill>
                          <a:latin typeface="Arial"/>
                          <a:cs typeface="Arial"/>
                        </a:defRPr>
                      </a:lvl4pPr>
                      <a:lvl5pPr marL="1828800" algn="r" defTabSz="914400" rtl="1" eaLnBrk="1" latinLnBrk="0" hangingPunct="1">
                        <a:defRPr sz="1800" b="1" kern="1200">
                          <a:solidFill>
                            <a:schemeClr val="lt1"/>
                          </a:solidFill>
                          <a:latin typeface="Arial"/>
                          <a:cs typeface="Arial"/>
                        </a:defRPr>
                      </a:lvl5pPr>
                      <a:lvl6pPr marL="2286000" algn="r" defTabSz="914400" rtl="1" eaLnBrk="1" latinLnBrk="0" hangingPunct="1">
                        <a:defRPr sz="1800" b="1" kern="1200">
                          <a:solidFill>
                            <a:schemeClr val="lt1"/>
                          </a:solidFill>
                          <a:latin typeface="Arial"/>
                          <a:cs typeface="Arial"/>
                        </a:defRPr>
                      </a:lvl6pPr>
                      <a:lvl7pPr marL="2743200" algn="r" defTabSz="914400" rtl="1" eaLnBrk="1" latinLnBrk="0" hangingPunct="1">
                        <a:defRPr sz="1800" b="1" kern="1200">
                          <a:solidFill>
                            <a:schemeClr val="lt1"/>
                          </a:solidFill>
                          <a:latin typeface="Arial"/>
                          <a:cs typeface="Arial"/>
                        </a:defRPr>
                      </a:lvl7pPr>
                      <a:lvl8pPr marL="3200400" algn="r" defTabSz="914400" rtl="1" eaLnBrk="1" latinLnBrk="0" hangingPunct="1">
                        <a:defRPr sz="1800" b="1" kern="1200">
                          <a:solidFill>
                            <a:schemeClr val="lt1"/>
                          </a:solidFill>
                          <a:latin typeface="Arial"/>
                          <a:cs typeface="Arial"/>
                        </a:defRPr>
                      </a:lvl8pPr>
                      <a:lvl9pPr marL="3657600" algn="r" defTabSz="914400" rtl="1" eaLnBrk="1" latinLnBrk="0" hangingPunct="1">
                        <a:defRPr sz="1800" b="1" kern="1200">
                          <a:solidFill>
                            <a:schemeClr val="lt1"/>
                          </a:solidFill>
                          <a:latin typeface="Arial"/>
                          <a:cs typeface="Arial"/>
                        </a:defRPr>
                      </a:lvl9pPr>
                    </a:lstStyle>
                    <a:p>
                      <a:pPr algn="l" rtl="1"/>
                      <a:r>
                        <a:rPr lang="en-US" sz="1800" dirty="0"/>
                        <a:t>No. found hypertensive</a:t>
                      </a:r>
                      <a:endParaRPr lang="ar-IQ" sz="1800" dirty="0"/>
                    </a:p>
                  </a:txBody>
                  <a:tcPr marL="91437" marR="91437" marT="45752" marB="45752">
                    <a:lnL w="12700" cmpd="sng">
                      <a:solidFill>
                        <a:srgbClr val="2D2D8A"/>
                      </a:solidFill>
                    </a:lnL>
                    <a:lnR>
                      <a:noFill/>
                    </a:lnR>
                    <a:lnT w="12700" cmpd="sng">
                      <a:solidFill>
                        <a:srgbClr val="2D2D8A"/>
                      </a:solidFill>
                    </a:lnT>
                    <a:lnB w="12700" cmpd="sng">
                      <a:solidFill>
                        <a:srgbClr val="2D2D8A"/>
                      </a:solidFill>
                    </a:lnB>
                    <a:lnTlToBr w="12700" cmpd="sng">
                      <a:noFill/>
                      <a:prstDash val="solid"/>
                    </a:lnTlToBr>
                    <a:lnBlToTr w="12700" cmpd="sng">
                      <a:noFill/>
                      <a:prstDash val="solid"/>
                    </a:lnBlToTr>
                    <a:solidFill>
                      <a:srgbClr val="2D2D8A"/>
                    </a:solidFill>
                  </a:tcPr>
                </a:tc>
                <a:tc>
                  <a:txBody>
                    <a:bodyPr/>
                    <a:lstStyle>
                      <a:lvl1pPr marL="0" algn="r" defTabSz="914400" rtl="1" eaLnBrk="1" latinLnBrk="0" hangingPunct="1">
                        <a:defRPr sz="1800" b="1" kern="1200">
                          <a:solidFill>
                            <a:schemeClr val="lt1"/>
                          </a:solidFill>
                          <a:latin typeface="Arial"/>
                          <a:cs typeface="Arial"/>
                        </a:defRPr>
                      </a:lvl1pPr>
                      <a:lvl2pPr marL="457200" algn="r" defTabSz="914400" rtl="1" eaLnBrk="1" latinLnBrk="0" hangingPunct="1">
                        <a:defRPr sz="1800" b="1" kern="1200">
                          <a:solidFill>
                            <a:schemeClr val="lt1"/>
                          </a:solidFill>
                          <a:latin typeface="Arial"/>
                          <a:cs typeface="Arial"/>
                        </a:defRPr>
                      </a:lvl2pPr>
                      <a:lvl3pPr marL="914400" algn="r" defTabSz="914400" rtl="1" eaLnBrk="1" latinLnBrk="0" hangingPunct="1">
                        <a:defRPr sz="1800" b="1" kern="1200">
                          <a:solidFill>
                            <a:schemeClr val="lt1"/>
                          </a:solidFill>
                          <a:latin typeface="Arial"/>
                          <a:cs typeface="Arial"/>
                        </a:defRPr>
                      </a:lvl3pPr>
                      <a:lvl4pPr marL="1371600" algn="r" defTabSz="914400" rtl="1" eaLnBrk="1" latinLnBrk="0" hangingPunct="1">
                        <a:defRPr sz="1800" b="1" kern="1200">
                          <a:solidFill>
                            <a:schemeClr val="lt1"/>
                          </a:solidFill>
                          <a:latin typeface="Arial"/>
                          <a:cs typeface="Arial"/>
                        </a:defRPr>
                      </a:lvl4pPr>
                      <a:lvl5pPr marL="1828800" algn="r" defTabSz="914400" rtl="1" eaLnBrk="1" latinLnBrk="0" hangingPunct="1">
                        <a:defRPr sz="1800" b="1" kern="1200">
                          <a:solidFill>
                            <a:schemeClr val="lt1"/>
                          </a:solidFill>
                          <a:latin typeface="Arial"/>
                          <a:cs typeface="Arial"/>
                        </a:defRPr>
                      </a:lvl5pPr>
                      <a:lvl6pPr marL="2286000" algn="r" defTabSz="914400" rtl="1" eaLnBrk="1" latinLnBrk="0" hangingPunct="1">
                        <a:defRPr sz="1800" b="1" kern="1200">
                          <a:solidFill>
                            <a:schemeClr val="lt1"/>
                          </a:solidFill>
                          <a:latin typeface="Arial"/>
                          <a:cs typeface="Arial"/>
                        </a:defRPr>
                      </a:lvl6pPr>
                      <a:lvl7pPr marL="2743200" algn="r" defTabSz="914400" rtl="1" eaLnBrk="1" latinLnBrk="0" hangingPunct="1">
                        <a:defRPr sz="1800" b="1" kern="1200">
                          <a:solidFill>
                            <a:schemeClr val="lt1"/>
                          </a:solidFill>
                          <a:latin typeface="Arial"/>
                          <a:cs typeface="Arial"/>
                        </a:defRPr>
                      </a:lvl7pPr>
                      <a:lvl8pPr marL="3200400" algn="r" defTabSz="914400" rtl="1" eaLnBrk="1" latinLnBrk="0" hangingPunct="1">
                        <a:defRPr sz="1800" b="1" kern="1200">
                          <a:solidFill>
                            <a:schemeClr val="lt1"/>
                          </a:solidFill>
                          <a:latin typeface="Arial"/>
                          <a:cs typeface="Arial"/>
                        </a:defRPr>
                      </a:lvl8pPr>
                      <a:lvl9pPr marL="3657600" algn="r" defTabSz="914400" rtl="1" eaLnBrk="1" latinLnBrk="0" hangingPunct="1">
                        <a:defRPr sz="1800" b="1" kern="1200">
                          <a:solidFill>
                            <a:schemeClr val="lt1"/>
                          </a:solidFill>
                          <a:latin typeface="Arial"/>
                          <a:cs typeface="Arial"/>
                        </a:defRPr>
                      </a:lvl9pPr>
                    </a:lstStyle>
                    <a:p>
                      <a:pPr algn="l" rtl="1"/>
                      <a:r>
                        <a:rPr lang="en-US" sz="1800" dirty="0"/>
                        <a:t>Total</a:t>
                      </a:r>
                      <a:endParaRPr lang="ar-IQ" sz="1800" dirty="0"/>
                    </a:p>
                  </a:txBody>
                  <a:tcPr marL="91437" marR="91437" marT="45752" marB="45752">
                    <a:lnL>
                      <a:noFill/>
                    </a:lnL>
                    <a:lnR>
                      <a:noFill/>
                    </a:lnR>
                    <a:lnT w="12700" cmpd="sng">
                      <a:solidFill>
                        <a:srgbClr val="2D2D8A"/>
                      </a:solidFill>
                    </a:lnT>
                    <a:lnB w="12700" cmpd="sng">
                      <a:solidFill>
                        <a:srgbClr val="2D2D8A"/>
                      </a:solidFill>
                    </a:lnB>
                    <a:lnTlToBr w="12700" cmpd="sng">
                      <a:noFill/>
                      <a:prstDash val="solid"/>
                    </a:lnTlToBr>
                    <a:lnBlToTr w="12700" cmpd="sng">
                      <a:noFill/>
                      <a:prstDash val="solid"/>
                    </a:lnBlToTr>
                    <a:solidFill>
                      <a:srgbClr val="2D2D8A"/>
                    </a:solidFill>
                  </a:tcPr>
                </a:tc>
                <a:tc>
                  <a:txBody>
                    <a:bodyPr/>
                    <a:lstStyle>
                      <a:lvl1pPr marL="0" algn="r" defTabSz="914400" rtl="1" eaLnBrk="1" latinLnBrk="0" hangingPunct="1">
                        <a:defRPr sz="1800" b="1" kern="1200">
                          <a:solidFill>
                            <a:schemeClr val="lt1"/>
                          </a:solidFill>
                          <a:latin typeface="Arial"/>
                          <a:cs typeface="Arial"/>
                        </a:defRPr>
                      </a:lvl1pPr>
                      <a:lvl2pPr marL="457200" algn="r" defTabSz="914400" rtl="1" eaLnBrk="1" latinLnBrk="0" hangingPunct="1">
                        <a:defRPr sz="1800" b="1" kern="1200">
                          <a:solidFill>
                            <a:schemeClr val="lt1"/>
                          </a:solidFill>
                          <a:latin typeface="Arial"/>
                          <a:cs typeface="Arial"/>
                        </a:defRPr>
                      </a:lvl2pPr>
                      <a:lvl3pPr marL="914400" algn="r" defTabSz="914400" rtl="1" eaLnBrk="1" latinLnBrk="0" hangingPunct="1">
                        <a:defRPr sz="1800" b="1" kern="1200">
                          <a:solidFill>
                            <a:schemeClr val="lt1"/>
                          </a:solidFill>
                          <a:latin typeface="Arial"/>
                          <a:cs typeface="Arial"/>
                        </a:defRPr>
                      </a:lvl3pPr>
                      <a:lvl4pPr marL="1371600" algn="r" defTabSz="914400" rtl="1" eaLnBrk="1" latinLnBrk="0" hangingPunct="1">
                        <a:defRPr sz="1800" b="1" kern="1200">
                          <a:solidFill>
                            <a:schemeClr val="lt1"/>
                          </a:solidFill>
                          <a:latin typeface="Arial"/>
                          <a:cs typeface="Arial"/>
                        </a:defRPr>
                      </a:lvl4pPr>
                      <a:lvl5pPr marL="1828800" algn="r" defTabSz="914400" rtl="1" eaLnBrk="1" latinLnBrk="0" hangingPunct="1">
                        <a:defRPr sz="1800" b="1" kern="1200">
                          <a:solidFill>
                            <a:schemeClr val="lt1"/>
                          </a:solidFill>
                          <a:latin typeface="Arial"/>
                          <a:cs typeface="Arial"/>
                        </a:defRPr>
                      </a:lvl5pPr>
                      <a:lvl6pPr marL="2286000" algn="r" defTabSz="914400" rtl="1" eaLnBrk="1" latinLnBrk="0" hangingPunct="1">
                        <a:defRPr sz="1800" b="1" kern="1200">
                          <a:solidFill>
                            <a:schemeClr val="lt1"/>
                          </a:solidFill>
                          <a:latin typeface="Arial"/>
                          <a:cs typeface="Arial"/>
                        </a:defRPr>
                      </a:lvl6pPr>
                      <a:lvl7pPr marL="2743200" algn="r" defTabSz="914400" rtl="1" eaLnBrk="1" latinLnBrk="0" hangingPunct="1">
                        <a:defRPr sz="1800" b="1" kern="1200">
                          <a:solidFill>
                            <a:schemeClr val="lt1"/>
                          </a:solidFill>
                          <a:latin typeface="Arial"/>
                          <a:cs typeface="Arial"/>
                        </a:defRPr>
                      </a:lvl7pPr>
                      <a:lvl8pPr marL="3200400" algn="r" defTabSz="914400" rtl="1" eaLnBrk="1" latinLnBrk="0" hangingPunct="1">
                        <a:defRPr sz="1800" b="1" kern="1200">
                          <a:solidFill>
                            <a:schemeClr val="lt1"/>
                          </a:solidFill>
                          <a:latin typeface="Arial"/>
                          <a:cs typeface="Arial"/>
                        </a:defRPr>
                      </a:lvl8pPr>
                      <a:lvl9pPr marL="3657600" algn="r" defTabSz="914400" rtl="1" eaLnBrk="1" latinLnBrk="0" hangingPunct="1">
                        <a:defRPr sz="1800" b="1" kern="1200">
                          <a:solidFill>
                            <a:schemeClr val="lt1"/>
                          </a:solidFill>
                          <a:latin typeface="Arial"/>
                          <a:cs typeface="Arial"/>
                        </a:defRPr>
                      </a:lvl9pPr>
                    </a:lstStyle>
                    <a:p>
                      <a:pPr algn="l" rtl="1"/>
                      <a:r>
                        <a:rPr lang="en-US" sz="1800" dirty="0"/>
                        <a:t>Type of contraceptive</a:t>
                      </a:r>
                      <a:endParaRPr lang="ar-IQ" sz="1800" dirty="0"/>
                    </a:p>
                  </a:txBody>
                  <a:tcPr marL="91437" marR="91437" marT="45752" marB="45752">
                    <a:lnL>
                      <a:noFill/>
                    </a:lnL>
                    <a:lnR w="12700" cmpd="sng">
                      <a:solidFill>
                        <a:srgbClr val="2D2D8A"/>
                      </a:solidFill>
                    </a:lnR>
                    <a:lnT w="12700" cmpd="sng">
                      <a:solidFill>
                        <a:srgbClr val="2D2D8A"/>
                      </a:solidFill>
                    </a:lnT>
                    <a:lnB w="12700" cmpd="sng">
                      <a:solidFill>
                        <a:srgbClr val="2D2D8A"/>
                      </a:solidFill>
                    </a:lnB>
                    <a:lnTlToBr w="12700" cmpd="sng">
                      <a:noFill/>
                      <a:prstDash val="solid"/>
                    </a:lnTlToBr>
                    <a:lnBlToTr w="12700" cmpd="sng">
                      <a:noFill/>
                      <a:prstDash val="solid"/>
                    </a:lnBlToTr>
                    <a:solidFill>
                      <a:srgbClr val="2D2D8A"/>
                    </a:solidFill>
                  </a:tcPr>
                </a:tc>
                <a:extLst>
                  <a:ext uri="{0D108BD9-81ED-4DB2-BD59-A6C34878D82A}">
                    <a16:rowId xmlns:a16="http://schemas.microsoft.com/office/drawing/2014/main" val="10000"/>
                  </a:ext>
                </a:extLst>
              </a:tr>
              <a:tr h="371096">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8</a:t>
                      </a:r>
                      <a:endParaRPr lang="ar-IQ" sz="1800" dirty="0"/>
                    </a:p>
                  </a:txBody>
                  <a:tcPr marL="91437" marR="91437" marT="45752" marB="45752">
                    <a:lnL w="12700" cmpd="sng">
                      <a:solidFill>
                        <a:srgbClr val="2D2D8A"/>
                      </a:solidFill>
                    </a:lnL>
                    <a:lnR>
                      <a:noFill/>
                    </a:lnR>
                    <a:lnT w="12700" cmpd="sng">
                      <a:solidFill>
                        <a:srgbClr val="2D2D8A"/>
                      </a:solidFill>
                    </a:lnT>
                    <a:lnB w="12700" cmpd="sng">
                      <a:solidFill>
                        <a:srgbClr val="2D2D8A"/>
                      </a:solidFill>
                    </a:lnB>
                    <a:lnTlToBr w="12700" cmpd="sng">
                      <a:noFill/>
                      <a:prstDash val="solid"/>
                    </a:lnTlToBr>
                    <a:lnBlToTr w="12700" cmpd="sng">
                      <a:noFill/>
                      <a:prstDash val="solid"/>
                    </a:lnBlToTr>
                    <a:solidFill>
                      <a:srgbClr val="2D2D8A">
                        <a:tint val="20000"/>
                      </a:srgbClr>
                    </a:solidFill>
                  </a:tcPr>
                </a:tc>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40</a:t>
                      </a:r>
                      <a:endParaRPr lang="ar-IQ" sz="1800" dirty="0"/>
                    </a:p>
                  </a:txBody>
                  <a:tcPr marL="91437" marR="91437" marT="45752" marB="45752">
                    <a:lnL>
                      <a:noFill/>
                    </a:lnL>
                    <a:lnR>
                      <a:noFill/>
                    </a:lnR>
                    <a:lnT w="12700" cmpd="sng">
                      <a:solidFill>
                        <a:srgbClr val="2D2D8A"/>
                      </a:solidFill>
                    </a:lnT>
                    <a:lnB w="12700" cmpd="sng">
                      <a:solidFill>
                        <a:srgbClr val="2D2D8A"/>
                      </a:solidFill>
                    </a:lnB>
                    <a:lnTlToBr w="12700" cmpd="sng">
                      <a:noFill/>
                      <a:prstDash val="solid"/>
                    </a:lnTlToBr>
                    <a:lnBlToTr w="12700" cmpd="sng">
                      <a:noFill/>
                      <a:prstDash val="solid"/>
                    </a:lnBlToTr>
                    <a:solidFill>
                      <a:srgbClr val="2D2D8A">
                        <a:tint val="20000"/>
                      </a:srgbClr>
                    </a:solidFill>
                  </a:tcPr>
                </a:tc>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Oral</a:t>
                      </a:r>
                      <a:endParaRPr lang="ar-IQ" sz="1800" dirty="0"/>
                    </a:p>
                  </a:txBody>
                  <a:tcPr marL="91437" marR="91437" marT="45752" marB="45752">
                    <a:lnL>
                      <a:noFill/>
                    </a:lnL>
                    <a:lnR w="12700" cmpd="sng">
                      <a:solidFill>
                        <a:srgbClr val="2D2D8A"/>
                      </a:solidFill>
                    </a:lnR>
                    <a:lnT w="12700" cmpd="sng">
                      <a:solidFill>
                        <a:srgbClr val="2D2D8A"/>
                      </a:solidFill>
                    </a:lnT>
                    <a:lnB w="12700" cmpd="sng">
                      <a:solidFill>
                        <a:srgbClr val="2D2D8A"/>
                      </a:solidFill>
                    </a:lnB>
                    <a:lnTlToBr w="12700" cmpd="sng">
                      <a:noFill/>
                      <a:prstDash val="solid"/>
                    </a:lnTlToBr>
                    <a:lnBlToTr w="12700" cmpd="sng">
                      <a:noFill/>
                      <a:prstDash val="solid"/>
                    </a:lnBlToTr>
                    <a:solidFill>
                      <a:srgbClr val="2D2D8A">
                        <a:tint val="20000"/>
                      </a:srgbClr>
                    </a:solidFill>
                  </a:tcPr>
                </a:tc>
                <a:extLst>
                  <a:ext uri="{0D108BD9-81ED-4DB2-BD59-A6C34878D82A}">
                    <a16:rowId xmlns:a16="http://schemas.microsoft.com/office/drawing/2014/main" val="10001"/>
                  </a:ext>
                </a:extLst>
              </a:tr>
              <a:tr h="371096">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15</a:t>
                      </a:r>
                      <a:endParaRPr lang="ar-IQ" sz="1800" dirty="0"/>
                    </a:p>
                  </a:txBody>
                  <a:tcPr marL="91437" marR="91437" marT="45752" marB="45752">
                    <a:lnL w="12700" cmpd="sng">
                      <a:solidFill>
                        <a:srgbClr val="2D2D8A"/>
                      </a:solidFill>
                    </a:lnL>
                    <a:lnR>
                      <a:noFill/>
                    </a:lnR>
                    <a:lnT w="12700" cmpd="sng">
                      <a:solidFill>
                        <a:srgbClr val="2D2D8A"/>
                      </a:solidFill>
                    </a:lnT>
                    <a:lnB w="12700" cmpd="sng">
                      <a:solidFill>
                        <a:srgbClr val="2D2D8A"/>
                      </a:solidFill>
                    </a:lnB>
                    <a:lnTlToBr w="12700" cmpd="sng">
                      <a:noFill/>
                      <a:prstDash val="solid"/>
                    </a:lnTlToBr>
                    <a:lnBlToTr w="12700" cmpd="sng">
                      <a:noFill/>
                      <a:prstDash val="solid"/>
                    </a:lnBlToTr>
                    <a:solidFill>
                      <a:srgbClr val="FFFFFF"/>
                    </a:solidFill>
                  </a:tcPr>
                </a:tc>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60</a:t>
                      </a:r>
                      <a:endParaRPr lang="ar-IQ" sz="1800" dirty="0"/>
                    </a:p>
                  </a:txBody>
                  <a:tcPr marL="91437" marR="91437" marT="45752" marB="45752">
                    <a:lnL>
                      <a:noFill/>
                    </a:lnL>
                    <a:lnR>
                      <a:noFill/>
                    </a:lnR>
                    <a:lnT w="12700" cmpd="sng">
                      <a:solidFill>
                        <a:srgbClr val="2D2D8A"/>
                      </a:solidFill>
                    </a:lnT>
                    <a:lnB w="12700" cmpd="sng">
                      <a:solidFill>
                        <a:srgbClr val="2D2D8A"/>
                      </a:solidFill>
                    </a:lnB>
                    <a:lnTlToBr w="12700" cmpd="sng">
                      <a:noFill/>
                      <a:prstDash val="solid"/>
                    </a:lnTlToBr>
                    <a:lnBlToTr w="12700" cmpd="sng">
                      <a:noFill/>
                      <a:prstDash val="solid"/>
                    </a:lnBlToTr>
                    <a:solidFill>
                      <a:srgbClr val="FFFFFF"/>
                    </a:solidFill>
                  </a:tcPr>
                </a:tc>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Other</a:t>
                      </a:r>
                      <a:endParaRPr lang="ar-IQ" sz="1800" dirty="0"/>
                    </a:p>
                  </a:txBody>
                  <a:tcPr marL="91437" marR="91437" marT="45752" marB="45752">
                    <a:lnL>
                      <a:noFill/>
                    </a:lnL>
                    <a:lnR w="12700" cmpd="sng">
                      <a:solidFill>
                        <a:srgbClr val="2D2D8A"/>
                      </a:solidFill>
                    </a:lnR>
                    <a:lnT w="12700" cmpd="sng">
                      <a:solidFill>
                        <a:srgbClr val="2D2D8A"/>
                      </a:solidFill>
                    </a:lnT>
                    <a:lnB w="12700" cmpd="sng">
                      <a:solidFill>
                        <a:srgbClr val="2D2D8A"/>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bl>
          </a:graphicData>
        </a:graphic>
      </p:graphicFrame>
      <p:sp>
        <p:nvSpPr>
          <p:cNvPr id="4" name="Rectangle 3"/>
          <p:cNvSpPr>
            <a:spLocks noChangeArrowheads="1"/>
          </p:cNvSpPr>
          <p:nvPr/>
        </p:nvSpPr>
        <p:spPr bwMode="auto">
          <a:xfrm>
            <a:off x="34639" y="3530805"/>
            <a:ext cx="5883275"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49263">
              <a:lnSpc>
                <a:spcPct val="115000"/>
              </a:lnSpc>
              <a:spcAft>
                <a:spcPts val="1000"/>
              </a:spcAft>
            </a:pPr>
            <a:r>
              <a:rPr lang="en-US" sz="2000" dirty="0">
                <a:latin typeface="Arial Black" pitchFamily="34" charset="0"/>
                <a:cs typeface="Calibri" pitchFamily="34" charset="0"/>
              </a:rPr>
              <a:t>Test the hypothesis that the </a:t>
            </a:r>
            <a:endParaRPr lang="en-US" sz="2000" dirty="0">
              <a:latin typeface="Calibri" pitchFamily="34" charset="0"/>
              <a:cs typeface="Calibri" pitchFamily="34" charset="0"/>
            </a:endParaRPr>
          </a:p>
        </p:txBody>
      </p:sp>
      <p:sp>
        <p:nvSpPr>
          <p:cNvPr id="5" name="Rectangle 6"/>
          <p:cNvSpPr>
            <a:spLocks noChangeArrowheads="1"/>
          </p:cNvSpPr>
          <p:nvPr/>
        </p:nvSpPr>
        <p:spPr bwMode="auto">
          <a:xfrm>
            <a:off x="4498048" y="3546578"/>
            <a:ext cx="2112963"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00000"/>
                </a:solidFill>
                <a:effectLst/>
                <a:uLnTx/>
                <a:uFillTx/>
                <a:latin typeface="Arial Black" pitchFamily="34" charset="0"/>
                <a:cs typeface="Calibri" pitchFamily="34" charset="0"/>
              </a:rPr>
              <a:t>proportion of </a:t>
            </a:r>
            <a:endParaRPr kumimoji="0" lang="ar-IQ" sz="1800" b="0" i="0" u="none" strike="noStrike" kern="0" cap="none" spc="0" normalizeH="0" baseline="0" noProof="0" dirty="0">
              <a:ln>
                <a:noFill/>
              </a:ln>
              <a:solidFill>
                <a:sysClr val="windowText" lastClr="000000"/>
              </a:solidFill>
              <a:effectLst/>
              <a:uLnTx/>
              <a:uFillTx/>
            </a:endParaRPr>
          </a:p>
        </p:txBody>
      </p:sp>
      <p:sp>
        <p:nvSpPr>
          <p:cNvPr id="6" name="Rectangle 5"/>
          <p:cNvSpPr>
            <a:spLocks noChangeArrowheads="1"/>
          </p:cNvSpPr>
          <p:nvPr/>
        </p:nvSpPr>
        <p:spPr bwMode="auto">
          <a:xfrm>
            <a:off x="6444208" y="3530805"/>
            <a:ext cx="2286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00000"/>
                </a:solidFill>
                <a:effectLst/>
                <a:uLnTx/>
                <a:uFillTx/>
                <a:latin typeface="Arial Black" pitchFamily="34" charset="0"/>
                <a:cs typeface="Calibri" pitchFamily="34" charset="0"/>
              </a:rPr>
              <a:t>patients with </a:t>
            </a:r>
            <a:endParaRPr kumimoji="0" lang="ar-IQ" sz="1800" b="0" i="0" u="none" strike="noStrike" kern="0" cap="none" spc="0" normalizeH="0" baseline="0" noProof="0" dirty="0">
              <a:ln>
                <a:noFill/>
              </a:ln>
              <a:solidFill>
                <a:sysClr val="windowText" lastClr="000000"/>
              </a:solidFill>
              <a:effectLst/>
              <a:uLnTx/>
              <a:uFillTx/>
            </a:endParaRPr>
          </a:p>
        </p:txBody>
      </p:sp>
      <p:sp>
        <p:nvSpPr>
          <p:cNvPr id="7" name="Rectangle 7"/>
          <p:cNvSpPr>
            <a:spLocks noChangeArrowheads="1"/>
          </p:cNvSpPr>
          <p:nvPr/>
        </p:nvSpPr>
        <p:spPr bwMode="auto">
          <a:xfrm>
            <a:off x="539552" y="3914365"/>
            <a:ext cx="46005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00000"/>
                </a:solidFill>
                <a:effectLst/>
                <a:uLnTx/>
                <a:uFillTx/>
                <a:latin typeface="Arial Black" pitchFamily="34" charset="0"/>
                <a:cs typeface="Calibri" pitchFamily="34" charset="0"/>
              </a:rPr>
              <a:t>hypertension is the </a:t>
            </a:r>
            <a:endParaRPr kumimoji="0" lang="ar-IQ" sz="1800" b="0" i="0" u="none" strike="noStrike" kern="0" cap="none" spc="0" normalizeH="0" baseline="0" noProof="0" dirty="0">
              <a:ln>
                <a:noFill/>
              </a:ln>
              <a:solidFill>
                <a:sysClr val="windowText" lastClr="000000"/>
              </a:solidFill>
              <a:effectLst/>
              <a:uLnTx/>
              <a:uFillTx/>
            </a:endParaRPr>
          </a:p>
        </p:txBody>
      </p:sp>
      <p:sp>
        <p:nvSpPr>
          <p:cNvPr id="8" name="Rectangle 4"/>
          <p:cNvSpPr>
            <a:spLocks noChangeArrowheads="1"/>
          </p:cNvSpPr>
          <p:nvPr/>
        </p:nvSpPr>
        <p:spPr bwMode="auto">
          <a:xfrm>
            <a:off x="2839838" y="3891346"/>
            <a:ext cx="5332561"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449263">
              <a:lnSpc>
                <a:spcPct val="115000"/>
              </a:lnSpc>
              <a:spcAft>
                <a:spcPts val="1000"/>
              </a:spcAft>
            </a:pPr>
            <a:r>
              <a:rPr lang="en-US" sz="2000" dirty="0">
                <a:solidFill>
                  <a:srgbClr val="000000"/>
                </a:solidFill>
                <a:latin typeface="Arial Black" pitchFamily="34" charset="0"/>
                <a:cs typeface="Calibri" pitchFamily="34" charset="0"/>
              </a:rPr>
              <a:t>Same in the two groups. α 0.05.</a:t>
            </a:r>
            <a:endParaRPr lang="en-US" sz="2000" dirty="0">
              <a:solidFill>
                <a:srgbClr val="000000"/>
              </a:solidFill>
              <a:latin typeface="Calibri" pitchFamily="34" charset="0"/>
              <a:cs typeface="Calibri" pitchFamily="34" charset="0"/>
            </a:endParaRPr>
          </a:p>
        </p:txBody>
      </p:sp>
    </p:spTree>
    <p:extLst>
      <p:ext uri="{BB962C8B-B14F-4D97-AF65-F5344CB8AC3E}">
        <p14:creationId xmlns:p14="http://schemas.microsoft.com/office/powerpoint/2010/main" val="352928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285492"/>
            <a:ext cx="8892480" cy="2862322"/>
          </a:xfrm>
          <a:prstGeom prst="rect">
            <a:avLst/>
          </a:prstGeom>
        </p:spPr>
        <p:txBody>
          <a:bodyPr wrap="square">
            <a:spAutoFit/>
          </a:bodyPr>
          <a:lstStyle/>
          <a:p>
            <a:r>
              <a:rPr lang="en-US" dirty="0">
                <a:latin typeface="Arial Black" panose="020B0A04020102020204" pitchFamily="34" charset="0"/>
              </a:rPr>
              <a:t> The 24-hours total energy consumption (in MJ/day) was </a:t>
            </a:r>
          </a:p>
          <a:p>
            <a:r>
              <a:rPr lang="en-US" dirty="0">
                <a:latin typeface="Arial Black" panose="020B0A04020102020204" pitchFamily="34" charset="0"/>
              </a:rPr>
              <a:t>determined for 13 skinny and 9 heavily over weighted women.</a:t>
            </a:r>
          </a:p>
          <a:p>
            <a:r>
              <a:rPr lang="en-US" dirty="0">
                <a:latin typeface="Arial Black" panose="020B0A04020102020204" pitchFamily="34" charset="0"/>
              </a:rPr>
              <a:t>Values for skinny women: </a:t>
            </a:r>
          </a:p>
          <a:p>
            <a:r>
              <a:rPr lang="en-US" dirty="0">
                <a:latin typeface="Arial Black" panose="020B0A04020102020204" pitchFamily="34" charset="0"/>
              </a:rPr>
              <a:t>6.13, 7.05, 7.48, 7.48, 7.53, 7.58, 7.90, 8.08, 8.09, 8.11, </a:t>
            </a:r>
          </a:p>
          <a:p>
            <a:r>
              <a:rPr lang="en-US" dirty="0">
                <a:latin typeface="Arial Black" panose="020B0A04020102020204" pitchFamily="34" charset="0"/>
              </a:rPr>
              <a:t>8.40, 10.15, 10.88 </a:t>
            </a:r>
          </a:p>
          <a:p>
            <a:r>
              <a:rPr lang="en-US" dirty="0">
                <a:latin typeface="Arial Black" panose="020B0A04020102020204" pitchFamily="34" charset="0"/>
              </a:rPr>
              <a:t>Values for heavy over weighted women: </a:t>
            </a:r>
          </a:p>
          <a:p>
            <a:r>
              <a:rPr lang="en-US" dirty="0">
                <a:latin typeface="Arial Black" panose="020B0A04020102020204" pitchFamily="34" charset="0"/>
              </a:rPr>
              <a:t>8.79, 9.19, 9.21, 9.68, 9.69, 9.97, 11.51, 11.85, 12.79 </a:t>
            </a:r>
          </a:p>
          <a:p>
            <a:r>
              <a:rPr lang="en-US" dirty="0">
                <a:latin typeface="Arial Black" panose="020B0A04020102020204" pitchFamily="34" charset="0"/>
              </a:rPr>
              <a:t>a.) </a:t>
            </a:r>
          </a:p>
          <a:p>
            <a:r>
              <a:rPr lang="en-US" dirty="0">
                <a:latin typeface="Arial Black" panose="020B0A04020102020204" pitchFamily="34" charset="0"/>
              </a:rPr>
              <a:t>Is there a difference in energy consumption between both </a:t>
            </a:r>
          </a:p>
          <a:p>
            <a:r>
              <a:rPr lang="en-US" dirty="0">
                <a:latin typeface="Arial Black" panose="020B0A04020102020204" pitchFamily="34" charset="0"/>
              </a:rPr>
              <a:t>groups? Use </a:t>
            </a:r>
            <a:r>
              <a:rPr lang="el-GR" dirty="0">
                <a:latin typeface="Arial Black" panose="020B0A04020102020204" pitchFamily="34" charset="0"/>
              </a:rPr>
              <a:t>α</a:t>
            </a:r>
            <a:r>
              <a:rPr lang="en-US" dirty="0">
                <a:latin typeface="Arial Black" panose="020B0A04020102020204" pitchFamily="34" charset="0"/>
              </a:rPr>
              <a:t> 0.05</a:t>
            </a:r>
            <a:endParaRPr lang="ar-IQ" dirty="0">
              <a:latin typeface="Arial Black" panose="020B0A04020102020204" pitchFamily="34" charset="0"/>
            </a:endParaRPr>
          </a:p>
        </p:txBody>
      </p:sp>
    </p:spTree>
    <p:extLst>
      <p:ext uri="{BB962C8B-B14F-4D97-AF65-F5344CB8AC3E}">
        <p14:creationId xmlns:p14="http://schemas.microsoft.com/office/powerpoint/2010/main" val="1430479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23528" y="332656"/>
            <a:ext cx="8496944" cy="1470025"/>
          </a:xfrm>
          <a:prstGeom prst="rect">
            <a:avLst/>
          </a:prstGeom>
        </p:spPr>
        <p:txBody>
          <a:bodyPr>
            <a:normAutofit/>
          </a:bodyPr>
          <a:lstStyle>
            <a:lvl1pPr algn="ctr" rtl="1" eaLnBrk="1" fontAlgn="base" hangingPunct="1">
              <a:spcBef>
                <a:spcPct val="0"/>
              </a:spcBef>
              <a:spcAft>
                <a:spcPct val="0"/>
              </a:spcAft>
              <a:defRPr sz="4400" kern="1200">
                <a:solidFill>
                  <a:schemeClr val="tx1"/>
                </a:solidFill>
                <a:latin typeface="+mj-lt"/>
                <a:ea typeface="+mj-ea"/>
                <a:cs typeface="+mj-cs"/>
              </a:defRPr>
            </a:lvl1pPr>
            <a:lvl2pPr algn="ctr" rtl="1" eaLnBrk="1" fontAlgn="base" hangingPunct="1">
              <a:spcBef>
                <a:spcPct val="0"/>
              </a:spcBef>
              <a:spcAft>
                <a:spcPct val="0"/>
              </a:spcAft>
              <a:defRPr sz="4400">
                <a:solidFill>
                  <a:schemeClr val="tx1"/>
                </a:solidFill>
                <a:latin typeface="Calibri" pitchFamily="34" charset="0"/>
              </a:defRPr>
            </a:lvl2pPr>
            <a:lvl3pPr algn="ctr" rtl="1" eaLnBrk="1" fontAlgn="base" hangingPunct="1">
              <a:spcBef>
                <a:spcPct val="0"/>
              </a:spcBef>
              <a:spcAft>
                <a:spcPct val="0"/>
              </a:spcAft>
              <a:defRPr sz="4400">
                <a:solidFill>
                  <a:schemeClr val="tx1"/>
                </a:solidFill>
                <a:latin typeface="Calibri" pitchFamily="34" charset="0"/>
              </a:defRPr>
            </a:lvl3pPr>
            <a:lvl4pPr algn="ctr" rtl="1" eaLnBrk="1" fontAlgn="base" hangingPunct="1">
              <a:spcBef>
                <a:spcPct val="0"/>
              </a:spcBef>
              <a:spcAft>
                <a:spcPct val="0"/>
              </a:spcAft>
              <a:defRPr sz="4400">
                <a:solidFill>
                  <a:schemeClr val="tx1"/>
                </a:solidFill>
                <a:latin typeface="Calibri" pitchFamily="34" charset="0"/>
              </a:defRPr>
            </a:lvl4pPr>
            <a:lvl5pPr algn="ctr" rtl="1" eaLnBrk="1" fontAlgn="base" hangingPunct="1">
              <a:spcBef>
                <a:spcPct val="0"/>
              </a:spcBef>
              <a:spcAft>
                <a:spcPct val="0"/>
              </a:spcAft>
              <a:defRPr sz="4400">
                <a:solidFill>
                  <a:schemeClr val="tx1"/>
                </a:solidFill>
                <a:latin typeface="Calibri" pitchFamily="34" charset="0"/>
              </a:defRPr>
            </a:lvl5pPr>
            <a:lvl6pPr marL="457200" algn="ctr" rtl="1" eaLnBrk="1" fontAlgn="base" hangingPunct="1">
              <a:spcBef>
                <a:spcPct val="0"/>
              </a:spcBef>
              <a:spcAft>
                <a:spcPct val="0"/>
              </a:spcAft>
              <a:defRPr sz="4400">
                <a:solidFill>
                  <a:schemeClr val="tx1"/>
                </a:solidFill>
                <a:latin typeface="Calibri" pitchFamily="34" charset="0"/>
              </a:defRPr>
            </a:lvl6pPr>
            <a:lvl7pPr marL="914400" algn="ctr" rtl="1" eaLnBrk="1" fontAlgn="base" hangingPunct="1">
              <a:spcBef>
                <a:spcPct val="0"/>
              </a:spcBef>
              <a:spcAft>
                <a:spcPct val="0"/>
              </a:spcAft>
              <a:defRPr sz="4400">
                <a:solidFill>
                  <a:schemeClr val="tx1"/>
                </a:solidFill>
                <a:latin typeface="Calibri" pitchFamily="34" charset="0"/>
              </a:defRPr>
            </a:lvl7pPr>
            <a:lvl8pPr marL="1371600" algn="ctr" rtl="1" eaLnBrk="1" fontAlgn="base" hangingPunct="1">
              <a:spcBef>
                <a:spcPct val="0"/>
              </a:spcBef>
              <a:spcAft>
                <a:spcPct val="0"/>
              </a:spcAft>
              <a:defRPr sz="4400">
                <a:solidFill>
                  <a:schemeClr val="tx1"/>
                </a:solidFill>
                <a:latin typeface="Calibri" pitchFamily="34" charset="0"/>
              </a:defRPr>
            </a:lvl8pPr>
            <a:lvl9pPr marL="1828800" algn="ctr" rtl="1" eaLnBrk="1" fontAlgn="base" hangingPunct="1">
              <a:spcBef>
                <a:spcPct val="0"/>
              </a:spcBef>
              <a:spcAft>
                <a:spcPct val="0"/>
              </a:spcAft>
              <a:defRPr sz="4400">
                <a:solidFill>
                  <a:schemeClr val="tx1"/>
                </a:solidFill>
                <a:latin typeface="Calibri" pitchFamily="34" charset="0"/>
              </a:defRPr>
            </a:lvl9pPr>
          </a:lstStyle>
          <a:p>
            <a:pPr algn="l"/>
            <a:r>
              <a:rPr lang="en-US" sz="2000" dirty="0">
                <a:latin typeface="Arial Black" pitchFamily="34" charset="0"/>
              </a:rPr>
              <a:t>The effect of drug A and B was studied on ten patients separately . The results were assessed for the additional hours of sleep produced by the drugs .</a:t>
            </a:r>
            <a:endParaRPr lang="ar-IQ" sz="2000" dirty="0">
              <a:latin typeface="Arial Black"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370071949"/>
              </p:ext>
            </p:extLst>
          </p:nvPr>
        </p:nvGraphicFramePr>
        <p:xfrm>
          <a:off x="683568" y="1491630"/>
          <a:ext cx="7471954" cy="2016224"/>
        </p:xfrm>
        <a:graphic>
          <a:graphicData uri="http://schemas.openxmlformats.org/drawingml/2006/table">
            <a:tbl>
              <a:tblPr rtl="1" firstRow="1" firstCol="1" lastCol="1" bandRow="1">
                <a:tableStyleId>{E8B1032C-EA38-4F05-BA0D-38AFFFC7BED3}</a:tableStyleId>
              </a:tblPr>
              <a:tblGrid>
                <a:gridCol w="734799">
                  <a:extLst>
                    <a:ext uri="{9D8B030D-6E8A-4147-A177-3AD203B41FA5}">
                      <a16:colId xmlns:a16="http://schemas.microsoft.com/office/drawing/2014/main" val="20000"/>
                    </a:ext>
                  </a:extLst>
                </a:gridCol>
                <a:gridCol w="634439">
                  <a:extLst>
                    <a:ext uri="{9D8B030D-6E8A-4147-A177-3AD203B41FA5}">
                      <a16:colId xmlns:a16="http://schemas.microsoft.com/office/drawing/2014/main" val="20001"/>
                    </a:ext>
                  </a:extLst>
                </a:gridCol>
                <a:gridCol w="627142">
                  <a:extLst>
                    <a:ext uri="{9D8B030D-6E8A-4147-A177-3AD203B41FA5}">
                      <a16:colId xmlns:a16="http://schemas.microsoft.com/office/drawing/2014/main" val="20002"/>
                    </a:ext>
                  </a:extLst>
                </a:gridCol>
                <a:gridCol w="589911">
                  <a:extLst>
                    <a:ext uri="{9D8B030D-6E8A-4147-A177-3AD203B41FA5}">
                      <a16:colId xmlns:a16="http://schemas.microsoft.com/office/drawing/2014/main" val="20003"/>
                    </a:ext>
                  </a:extLst>
                </a:gridCol>
                <a:gridCol w="589908">
                  <a:extLst>
                    <a:ext uri="{9D8B030D-6E8A-4147-A177-3AD203B41FA5}">
                      <a16:colId xmlns:a16="http://schemas.microsoft.com/office/drawing/2014/main" val="20004"/>
                    </a:ext>
                  </a:extLst>
                </a:gridCol>
                <a:gridCol w="559977">
                  <a:extLst>
                    <a:ext uri="{9D8B030D-6E8A-4147-A177-3AD203B41FA5}">
                      <a16:colId xmlns:a16="http://schemas.microsoft.com/office/drawing/2014/main" val="20005"/>
                    </a:ext>
                  </a:extLst>
                </a:gridCol>
                <a:gridCol w="649778">
                  <a:extLst>
                    <a:ext uri="{9D8B030D-6E8A-4147-A177-3AD203B41FA5}">
                      <a16:colId xmlns:a16="http://schemas.microsoft.com/office/drawing/2014/main" val="20006"/>
                    </a:ext>
                  </a:extLst>
                </a:gridCol>
                <a:gridCol w="589908">
                  <a:extLst>
                    <a:ext uri="{9D8B030D-6E8A-4147-A177-3AD203B41FA5}">
                      <a16:colId xmlns:a16="http://schemas.microsoft.com/office/drawing/2014/main" val="20007"/>
                    </a:ext>
                  </a:extLst>
                </a:gridCol>
                <a:gridCol w="589911">
                  <a:extLst>
                    <a:ext uri="{9D8B030D-6E8A-4147-A177-3AD203B41FA5}">
                      <a16:colId xmlns:a16="http://schemas.microsoft.com/office/drawing/2014/main" val="20008"/>
                    </a:ext>
                  </a:extLst>
                </a:gridCol>
                <a:gridCol w="627140">
                  <a:extLst>
                    <a:ext uri="{9D8B030D-6E8A-4147-A177-3AD203B41FA5}">
                      <a16:colId xmlns:a16="http://schemas.microsoft.com/office/drawing/2014/main" val="20009"/>
                    </a:ext>
                  </a:extLst>
                </a:gridCol>
                <a:gridCol w="1279041">
                  <a:extLst>
                    <a:ext uri="{9D8B030D-6E8A-4147-A177-3AD203B41FA5}">
                      <a16:colId xmlns:a16="http://schemas.microsoft.com/office/drawing/2014/main" val="20010"/>
                    </a:ext>
                  </a:extLst>
                </a:gridCol>
              </a:tblGrid>
              <a:tr h="792088">
                <a:tc>
                  <a:txBody>
                    <a:bodyPr/>
                    <a:lstStyle/>
                    <a:p>
                      <a:pPr algn="ctr" rtl="1"/>
                      <a:r>
                        <a:rPr lang="en-US" dirty="0"/>
                        <a:t>10</a:t>
                      </a:r>
                      <a:endParaRPr lang="ar-IQ" b="1" dirty="0">
                        <a:solidFill>
                          <a:schemeClr val="accent2">
                            <a:lumMod val="75000"/>
                          </a:schemeClr>
                        </a:solidFill>
                        <a:latin typeface="Arial Black" pitchFamily="34" charset="0"/>
                      </a:endParaRPr>
                    </a:p>
                  </a:txBody>
                  <a:tcPr/>
                </a:tc>
                <a:tc>
                  <a:txBody>
                    <a:bodyPr/>
                    <a:lstStyle/>
                    <a:p>
                      <a:pPr algn="ctr" rtl="1"/>
                      <a:r>
                        <a:rPr lang="en-US" dirty="0"/>
                        <a:t>9</a:t>
                      </a:r>
                      <a:endParaRPr lang="ar-IQ" b="1" dirty="0">
                        <a:solidFill>
                          <a:schemeClr val="accent2">
                            <a:lumMod val="75000"/>
                          </a:schemeClr>
                        </a:solidFill>
                        <a:latin typeface="Arial Black" pitchFamily="34" charset="0"/>
                      </a:endParaRPr>
                    </a:p>
                  </a:txBody>
                  <a:tcPr/>
                </a:tc>
                <a:tc>
                  <a:txBody>
                    <a:bodyPr/>
                    <a:lstStyle/>
                    <a:p>
                      <a:pPr algn="ctr" rtl="1"/>
                      <a:r>
                        <a:rPr lang="en-US" dirty="0"/>
                        <a:t>8</a:t>
                      </a:r>
                      <a:endParaRPr lang="ar-IQ" b="1" dirty="0">
                        <a:solidFill>
                          <a:schemeClr val="accent2">
                            <a:lumMod val="75000"/>
                          </a:schemeClr>
                        </a:solidFill>
                        <a:latin typeface="Arial Black" pitchFamily="34" charset="0"/>
                      </a:endParaRPr>
                    </a:p>
                  </a:txBody>
                  <a:tcPr/>
                </a:tc>
                <a:tc>
                  <a:txBody>
                    <a:bodyPr/>
                    <a:lstStyle/>
                    <a:p>
                      <a:pPr algn="ctr" rtl="1"/>
                      <a:r>
                        <a:rPr lang="en-US" dirty="0"/>
                        <a:t>7</a:t>
                      </a:r>
                      <a:endParaRPr lang="ar-IQ" b="1" dirty="0">
                        <a:solidFill>
                          <a:schemeClr val="accent2">
                            <a:lumMod val="75000"/>
                          </a:schemeClr>
                        </a:solidFill>
                        <a:latin typeface="Arial Black" pitchFamily="34" charset="0"/>
                      </a:endParaRPr>
                    </a:p>
                  </a:txBody>
                  <a:tcPr/>
                </a:tc>
                <a:tc>
                  <a:txBody>
                    <a:bodyPr/>
                    <a:lstStyle/>
                    <a:p>
                      <a:pPr algn="ctr" rtl="1"/>
                      <a:r>
                        <a:rPr lang="en-US" dirty="0"/>
                        <a:t>6</a:t>
                      </a:r>
                      <a:endParaRPr lang="ar-IQ" b="1" dirty="0">
                        <a:solidFill>
                          <a:schemeClr val="accent2">
                            <a:lumMod val="75000"/>
                          </a:schemeClr>
                        </a:solidFill>
                        <a:latin typeface="Arial Black" pitchFamily="34" charset="0"/>
                      </a:endParaRPr>
                    </a:p>
                  </a:txBody>
                  <a:tcPr/>
                </a:tc>
                <a:tc>
                  <a:txBody>
                    <a:bodyPr/>
                    <a:lstStyle/>
                    <a:p>
                      <a:pPr algn="ctr" rtl="1"/>
                      <a:r>
                        <a:rPr lang="en-US" dirty="0"/>
                        <a:t>5</a:t>
                      </a:r>
                      <a:endParaRPr lang="ar-IQ" b="1" dirty="0">
                        <a:solidFill>
                          <a:schemeClr val="accent2">
                            <a:lumMod val="75000"/>
                          </a:schemeClr>
                        </a:solidFill>
                        <a:latin typeface="Arial Black" pitchFamily="34" charset="0"/>
                      </a:endParaRPr>
                    </a:p>
                  </a:txBody>
                  <a:tcPr/>
                </a:tc>
                <a:tc>
                  <a:txBody>
                    <a:bodyPr/>
                    <a:lstStyle/>
                    <a:p>
                      <a:pPr algn="ctr" rtl="1"/>
                      <a:r>
                        <a:rPr lang="en-US" dirty="0"/>
                        <a:t>4</a:t>
                      </a:r>
                      <a:endParaRPr lang="ar-IQ" b="1" dirty="0">
                        <a:solidFill>
                          <a:schemeClr val="accent2">
                            <a:lumMod val="75000"/>
                          </a:schemeClr>
                        </a:solidFill>
                        <a:latin typeface="Arial Black" pitchFamily="34" charset="0"/>
                      </a:endParaRPr>
                    </a:p>
                  </a:txBody>
                  <a:tcPr/>
                </a:tc>
                <a:tc>
                  <a:txBody>
                    <a:bodyPr/>
                    <a:lstStyle/>
                    <a:p>
                      <a:pPr algn="ctr" rtl="1"/>
                      <a:r>
                        <a:rPr lang="en-US" dirty="0"/>
                        <a:t>3</a:t>
                      </a:r>
                      <a:endParaRPr lang="ar-IQ" b="1" dirty="0">
                        <a:solidFill>
                          <a:schemeClr val="accent2">
                            <a:lumMod val="75000"/>
                          </a:schemeClr>
                        </a:solidFill>
                        <a:latin typeface="Arial Black" pitchFamily="34" charset="0"/>
                      </a:endParaRPr>
                    </a:p>
                  </a:txBody>
                  <a:tcPr/>
                </a:tc>
                <a:tc>
                  <a:txBody>
                    <a:bodyPr/>
                    <a:lstStyle/>
                    <a:p>
                      <a:pPr algn="l" rtl="1"/>
                      <a:r>
                        <a:rPr lang="en-US" dirty="0"/>
                        <a:t>2</a:t>
                      </a:r>
                      <a:endParaRPr lang="ar-IQ" b="1" dirty="0">
                        <a:solidFill>
                          <a:schemeClr val="accent2">
                            <a:lumMod val="75000"/>
                          </a:schemeClr>
                        </a:solidFill>
                        <a:latin typeface="Arial Black" pitchFamily="34" charset="0"/>
                      </a:endParaRPr>
                    </a:p>
                  </a:txBody>
                  <a:tcPr/>
                </a:tc>
                <a:tc>
                  <a:txBody>
                    <a:bodyPr/>
                    <a:lstStyle/>
                    <a:p>
                      <a:pPr algn="l" rtl="1"/>
                      <a:r>
                        <a:rPr lang="en-US" dirty="0"/>
                        <a:t>1</a:t>
                      </a:r>
                      <a:endParaRPr lang="ar-IQ" b="1" dirty="0">
                        <a:solidFill>
                          <a:schemeClr val="accent2">
                            <a:lumMod val="75000"/>
                          </a:schemeClr>
                        </a:solidFill>
                        <a:latin typeface="Arial Black" pitchFamily="34" charset="0"/>
                      </a:endParaRPr>
                    </a:p>
                  </a:txBody>
                  <a:tcPr/>
                </a:tc>
                <a:tc>
                  <a:txBody>
                    <a:bodyPr/>
                    <a:lstStyle/>
                    <a:p>
                      <a:pPr algn="l" rtl="1"/>
                      <a:r>
                        <a:rPr lang="en-US" sz="1400" dirty="0"/>
                        <a:t>Addition hours</a:t>
                      </a:r>
                      <a:r>
                        <a:rPr lang="en-US" sz="1400" baseline="0" dirty="0"/>
                        <a:t> of sleep </a:t>
                      </a:r>
                      <a:endParaRPr lang="ar-IQ" sz="1400" b="1" dirty="0">
                        <a:solidFill>
                          <a:schemeClr val="accent2">
                            <a:lumMod val="75000"/>
                          </a:schemeClr>
                        </a:solidFill>
                        <a:latin typeface="Arial Black" pitchFamily="34" charset="0"/>
                      </a:endParaRPr>
                    </a:p>
                  </a:txBody>
                  <a:tcPr/>
                </a:tc>
                <a:extLst>
                  <a:ext uri="{0D108BD9-81ED-4DB2-BD59-A6C34878D82A}">
                    <a16:rowId xmlns:a16="http://schemas.microsoft.com/office/drawing/2014/main" val="10000"/>
                  </a:ext>
                </a:extLst>
              </a:tr>
              <a:tr h="635476">
                <a:tc>
                  <a:txBody>
                    <a:bodyPr/>
                    <a:lstStyle/>
                    <a:p>
                      <a:pPr algn="ctr" rtl="1"/>
                      <a:r>
                        <a:rPr lang="en-US" b="0" dirty="0"/>
                        <a:t>2.0</a:t>
                      </a:r>
                      <a:endParaRPr lang="ar-IQ" b="0" dirty="0">
                        <a:solidFill>
                          <a:schemeClr val="accent2">
                            <a:lumMod val="75000"/>
                          </a:schemeClr>
                        </a:solidFill>
                      </a:endParaRPr>
                    </a:p>
                  </a:txBody>
                  <a:tcPr/>
                </a:tc>
                <a:tc>
                  <a:txBody>
                    <a:bodyPr/>
                    <a:lstStyle/>
                    <a:p>
                      <a:pPr rtl="1"/>
                      <a:r>
                        <a:rPr lang="en-US" dirty="0"/>
                        <a:t>0.1</a:t>
                      </a:r>
                      <a:endParaRPr lang="ar-IQ" b="1" dirty="0">
                        <a:solidFill>
                          <a:schemeClr val="accent2">
                            <a:lumMod val="75000"/>
                          </a:schemeClr>
                        </a:solidFill>
                      </a:endParaRPr>
                    </a:p>
                  </a:txBody>
                  <a:tcPr/>
                </a:tc>
                <a:tc>
                  <a:txBody>
                    <a:bodyPr/>
                    <a:lstStyle/>
                    <a:p>
                      <a:pPr rtl="1"/>
                      <a:r>
                        <a:rPr lang="en-US" dirty="0"/>
                        <a:t>0.8</a:t>
                      </a:r>
                      <a:endParaRPr lang="ar-IQ" b="1" dirty="0">
                        <a:solidFill>
                          <a:schemeClr val="accent2">
                            <a:lumMod val="75000"/>
                          </a:schemeClr>
                        </a:solidFill>
                      </a:endParaRPr>
                    </a:p>
                  </a:txBody>
                  <a:tcPr/>
                </a:tc>
                <a:tc>
                  <a:txBody>
                    <a:bodyPr/>
                    <a:lstStyle/>
                    <a:p>
                      <a:pPr rtl="1"/>
                      <a:r>
                        <a:rPr lang="en-US" dirty="0"/>
                        <a:t>3.7</a:t>
                      </a:r>
                      <a:endParaRPr lang="ar-IQ" b="1" dirty="0">
                        <a:solidFill>
                          <a:schemeClr val="accent2">
                            <a:lumMod val="75000"/>
                          </a:schemeClr>
                        </a:solidFill>
                      </a:endParaRPr>
                    </a:p>
                  </a:txBody>
                  <a:tcPr/>
                </a:tc>
                <a:tc>
                  <a:txBody>
                    <a:bodyPr/>
                    <a:lstStyle/>
                    <a:p>
                      <a:pPr rtl="1"/>
                      <a:r>
                        <a:rPr lang="en-US" dirty="0"/>
                        <a:t>3.4</a:t>
                      </a:r>
                      <a:endParaRPr lang="ar-IQ" b="1" dirty="0">
                        <a:solidFill>
                          <a:schemeClr val="accent2">
                            <a:lumMod val="75000"/>
                          </a:schemeClr>
                        </a:solidFill>
                      </a:endParaRPr>
                    </a:p>
                  </a:txBody>
                  <a:tcPr/>
                </a:tc>
                <a:tc>
                  <a:txBody>
                    <a:bodyPr/>
                    <a:lstStyle/>
                    <a:p>
                      <a:pPr rtl="1"/>
                      <a:r>
                        <a:rPr lang="en-US" dirty="0"/>
                        <a:t>0.1</a:t>
                      </a:r>
                      <a:endParaRPr lang="ar-IQ" b="1" dirty="0">
                        <a:solidFill>
                          <a:schemeClr val="accent2">
                            <a:lumMod val="75000"/>
                          </a:schemeClr>
                        </a:solidFill>
                      </a:endParaRPr>
                    </a:p>
                  </a:txBody>
                  <a:tcPr/>
                </a:tc>
                <a:tc>
                  <a:txBody>
                    <a:bodyPr/>
                    <a:lstStyle/>
                    <a:p>
                      <a:pPr rtl="1"/>
                      <a:r>
                        <a:rPr lang="en-US" dirty="0"/>
                        <a:t>1.2</a:t>
                      </a:r>
                      <a:endParaRPr lang="ar-IQ" b="1" dirty="0">
                        <a:solidFill>
                          <a:schemeClr val="accent2">
                            <a:lumMod val="75000"/>
                          </a:schemeClr>
                        </a:solidFill>
                      </a:endParaRPr>
                    </a:p>
                  </a:txBody>
                  <a:tcPr/>
                </a:tc>
                <a:tc>
                  <a:txBody>
                    <a:bodyPr/>
                    <a:lstStyle/>
                    <a:p>
                      <a:pPr rtl="1"/>
                      <a:r>
                        <a:rPr lang="en-US" dirty="0"/>
                        <a:t>0.2</a:t>
                      </a:r>
                      <a:endParaRPr lang="ar-IQ" b="1" dirty="0">
                        <a:solidFill>
                          <a:schemeClr val="accent2">
                            <a:lumMod val="75000"/>
                          </a:schemeClr>
                        </a:solidFill>
                      </a:endParaRPr>
                    </a:p>
                  </a:txBody>
                  <a:tcPr/>
                </a:tc>
                <a:tc>
                  <a:txBody>
                    <a:bodyPr/>
                    <a:lstStyle/>
                    <a:p>
                      <a:pPr rtl="1"/>
                      <a:r>
                        <a:rPr lang="en-US" dirty="0"/>
                        <a:t>1.6</a:t>
                      </a:r>
                      <a:endParaRPr lang="ar-IQ" b="1" dirty="0">
                        <a:solidFill>
                          <a:schemeClr val="accent2">
                            <a:lumMod val="75000"/>
                          </a:schemeClr>
                        </a:solidFill>
                      </a:endParaRPr>
                    </a:p>
                  </a:txBody>
                  <a:tcPr/>
                </a:tc>
                <a:tc>
                  <a:txBody>
                    <a:bodyPr/>
                    <a:lstStyle/>
                    <a:p>
                      <a:pPr rtl="1"/>
                      <a:r>
                        <a:rPr lang="en-US" dirty="0"/>
                        <a:t>0.7</a:t>
                      </a:r>
                      <a:endParaRPr lang="ar-IQ" b="1" dirty="0">
                        <a:solidFill>
                          <a:schemeClr val="accent2">
                            <a:lumMod val="75000"/>
                          </a:schemeClr>
                        </a:solidFill>
                      </a:endParaRPr>
                    </a:p>
                  </a:txBody>
                  <a:tcPr/>
                </a:tc>
                <a:tc>
                  <a:txBody>
                    <a:bodyPr/>
                    <a:lstStyle/>
                    <a:p>
                      <a:pPr algn="l" rtl="1"/>
                      <a:r>
                        <a:rPr lang="en-US" dirty="0"/>
                        <a:t>Drug A</a:t>
                      </a:r>
                    </a:p>
                    <a:p>
                      <a:pPr algn="l" rtl="1"/>
                      <a:endParaRPr lang="ar-IQ" dirty="0"/>
                    </a:p>
                  </a:txBody>
                  <a:tcPr/>
                </a:tc>
                <a:extLst>
                  <a:ext uri="{0D108BD9-81ED-4DB2-BD59-A6C34878D82A}">
                    <a16:rowId xmlns:a16="http://schemas.microsoft.com/office/drawing/2014/main" val="10001"/>
                  </a:ext>
                </a:extLst>
              </a:tr>
              <a:tr h="584056">
                <a:tc>
                  <a:txBody>
                    <a:bodyPr/>
                    <a:lstStyle/>
                    <a:p>
                      <a:pPr rtl="1"/>
                      <a:r>
                        <a:rPr lang="en-US" b="0" dirty="0"/>
                        <a:t>3.6</a:t>
                      </a:r>
                      <a:endParaRPr lang="ar-IQ" b="0" dirty="0">
                        <a:solidFill>
                          <a:schemeClr val="accent2">
                            <a:lumMod val="75000"/>
                          </a:schemeClr>
                        </a:solidFill>
                      </a:endParaRPr>
                    </a:p>
                  </a:txBody>
                  <a:tcPr/>
                </a:tc>
                <a:tc>
                  <a:txBody>
                    <a:bodyPr/>
                    <a:lstStyle/>
                    <a:p>
                      <a:pPr rtl="1"/>
                      <a:r>
                        <a:rPr lang="en-US" dirty="0"/>
                        <a:t>4.6</a:t>
                      </a:r>
                      <a:endParaRPr lang="ar-IQ" b="1" dirty="0">
                        <a:solidFill>
                          <a:schemeClr val="accent2">
                            <a:lumMod val="75000"/>
                          </a:schemeClr>
                        </a:solidFill>
                      </a:endParaRPr>
                    </a:p>
                  </a:txBody>
                  <a:tcPr/>
                </a:tc>
                <a:tc>
                  <a:txBody>
                    <a:bodyPr/>
                    <a:lstStyle/>
                    <a:p>
                      <a:pPr rtl="1"/>
                      <a:r>
                        <a:rPr lang="en-US" dirty="0"/>
                        <a:t>1.6</a:t>
                      </a:r>
                      <a:endParaRPr lang="ar-IQ" b="1" dirty="0">
                        <a:solidFill>
                          <a:schemeClr val="accent2">
                            <a:lumMod val="75000"/>
                          </a:schemeClr>
                        </a:solidFill>
                      </a:endParaRPr>
                    </a:p>
                  </a:txBody>
                  <a:tcPr/>
                </a:tc>
                <a:tc>
                  <a:txBody>
                    <a:bodyPr/>
                    <a:lstStyle/>
                    <a:p>
                      <a:pPr rtl="1"/>
                      <a:r>
                        <a:rPr lang="en-US" dirty="0"/>
                        <a:t>5.5</a:t>
                      </a:r>
                      <a:endParaRPr lang="ar-IQ" b="1" dirty="0">
                        <a:solidFill>
                          <a:schemeClr val="accent2">
                            <a:lumMod val="75000"/>
                          </a:schemeClr>
                        </a:solidFill>
                      </a:endParaRPr>
                    </a:p>
                  </a:txBody>
                  <a:tcPr/>
                </a:tc>
                <a:tc>
                  <a:txBody>
                    <a:bodyPr/>
                    <a:lstStyle/>
                    <a:p>
                      <a:pPr rtl="1"/>
                      <a:r>
                        <a:rPr lang="en-US" dirty="0"/>
                        <a:t>4.4</a:t>
                      </a:r>
                      <a:endParaRPr lang="ar-IQ" b="1" dirty="0">
                        <a:solidFill>
                          <a:schemeClr val="accent2">
                            <a:lumMod val="75000"/>
                          </a:schemeClr>
                        </a:solidFill>
                      </a:endParaRPr>
                    </a:p>
                  </a:txBody>
                  <a:tcPr/>
                </a:tc>
                <a:tc>
                  <a:txBody>
                    <a:bodyPr/>
                    <a:lstStyle/>
                    <a:p>
                      <a:pPr rtl="1"/>
                      <a:r>
                        <a:rPr lang="en-US" dirty="0"/>
                        <a:t>0.1</a:t>
                      </a:r>
                      <a:endParaRPr lang="ar-IQ" b="1" dirty="0">
                        <a:solidFill>
                          <a:schemeClr val="accent2">
                            <a:lumMod val="75000"/>
                          </a:schemeClr>
                        </a:solidFill>
                      </a:endParaRPr>
                    </a:p>
                  </a:txBody>
                  <a:tcPr/>
                </a:tc>
                <a:tc>
                  <a:txBody>
                    <a:bodyPr/>
                    <a:lstStyle/>
                    <a:p>
                      <a:pPr rtl="1"/>
                      <a:r>
                        <a:rPr lang="en-US" dirty="0"/>
                        <a:t>0.1</a:t>
                      </a:r>
                      <a:endParaRPr lang="ar-IQ" b="1" dirty="0">
                        <a:solidFill>
                          <a:schemeClr val="accent2">
                            <a:lumMod val="75000"/>
                          </a:schemeClr>
                        </a:solidFill>
                      </a:endParaRPr>
                    </a:p>
                  </a:txBody>
                  <a:tcPr/>
                </a:tc>
                <a:tc>
                  <a:txBody>
                    <a:bodyPr/>
                    <a:lstStyle/>
                    <a:p>
                      <a:pPr rtl="1"/>
                      <a:r>
                        <a:rPr lang="en-US" dirty="0"/>
                        <a:t>1.1</a:t>
                      </a:r>
                      <a:endParaRPr lang="ar-IQ" b="1" dirty="0">
                        <a:solidFill>
                          <a:schemeClr val="accent2">
                            <a:lumMod val="75000"/>
                          </a:schemeClr>
                        </a:solidFill>
                      </a:endParaRPr>
                    </a:p>
                  </a:txBody>
                  <a:tcPr/>
                </a:tc>
                <a:tc>
                  <a:txBody>
                    <a:bodyPr/>
                    <a:lstStyle/>
                    <a:p>
                      <a:pPr rtl="1"/>
                      <a:r>
                        <a:rPr lang="en-US" dirty="0"/>
                        <a:t>0.8</a:t>
                      </a:r>
                      <a:endParaRPr lang="ar-IQ" b="1" dirty="0">
                        <a:solidFill>
                          <a:schemeClr val="accent2">
                            <a:lumMod val="75000"/>
                          </a:schemeClr>
                        </a:solidFill>
                      </a:endParaRPr>
                    </a:p>
                  </a:txBody>
                  <a:tcPr/>
                </a:tc>
                <a:tc>
                  <a:txBody>
                    <a:bodyPr/>
                    <a:lstStyle/>
                    <a:p>
                      <a:pPr rtl="1"/>
                      <a:r>
                        <a:rPr lang="en-US" dirty="0"/>
                        <a:t>1.9</a:t>
                      </a:r>
                      <a:endParaRPr lang="ar-IQ" b="1" dirty="0">
                        <a:solidFill>
                          <a:schemeClr val="accent2">
                            <a:lumMod val="75000"/>
                          </a:schemeClr>
                        </a:solidFill>
                      </a:endParaRPr>
                    </a:p>
                  </a:txBody>
                  <a:tcPr/>
                </a:tc>
                <a:tc>
                  <a:txBody>
                    <a:bodyPr/>
                    <a:lstStyle/>
                    <a:p>
                      <a:pPr algn="l" rtl="1"/>
                      <a:r>
                        <a:rPr lang="en-US" dirty="0"/>
                        <a:t>Drug B</a:t>
                      </a:r>
                      <a:endParaRPr lang="ar-IQ"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55156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D92AC-9F15-42C5-B91E-DEA683AABC16}"/>
              </a:ext>
            </a:extLst>
          </p:cNvPr>
          <p:cNvSpPr txBox="1">
            <a:spLocks/>
          </p:cNvSpPr>
          <p:nvPr/>
        </p:nvSpPr>
        <p:spPr>
          <a:xfrm>
            <a:off x="467544" y="188640"/>
            <a:ext cx="7772400" cy="1470025"/>
          </a:xfrm>
          <a:prstGeom prst="rect">
            <a:avLst/>
          </a:prstGeom>
        </p:spPr>
        <p:txBody>
          <a:bodyP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lgn="l" fontAlgn="auto">
              <a:spcAft>
                <a:spcPts val="0"/>
              </a:spcAft>
            </a:pPr>
            <a:r>
              <a:rPr lang="en-US" sz="2000">
                <a:latin typeface="Arial Black" pitchFamily="34" charset="0"/>
              </a:rPr>
              <a:t>The mean plasma potassium level for 50 adult males with a certain disease was found to be 3.35 mEq / L and SD was 0.50 mEq/L . The normal adult value for plasma potassium is 4.6</a:t>
            </a:r>
            <a:endParaRPr lang="ar-IQ" sz="2000" dirty="0">
              <a:latin typeface="Arial Black" pitchFamily="34" charset="0"/>
            </a:endParaRPr>
          </a:p>
        </p:txBody>
      </p:sp>
      <p:sp>
        <p:nvSpPr>
          <p:cNvPr id="3" name="Rectangle 2">
            <a:extLst>
              <a:ext uri="{FF2B5EF4-FFF2-40B4-BE49-F238E27FC236}">
                <a16:creationId xmlns:a16="http://schemas.microsoft.com/office/drawing/2014/main" id="{6FDAB8A3-2D83-4DA7-9FCE-3D22E0A601D8}"/>
              </a:ext>
            </a:extLst>
          </p:cNvPr>
          <p:cNvSpPr/>
          <p:nvPr/>
        </p:nvSpPr>
        <p:spPr>
          <a:xfrm>
            <a:off x="579264" y="2081881"/>
            <a:ext cx="7017072" cy="1569660"/>
          </a:xfrm>
          <a:prstGeom prst="rect">
            <a:avLst/>
          </a:prstGeom>
        </p:spPr>
        <p:txBody>
          <a:bodyPr wrap="square">
            <a:spAutoFit/>
          </a:bodyPr>
          <a:lstStyle/>
          <a:p>
            <a:pPr algn="l"/>
            <a:r>
              <a:rPr lang="en-US" sz="2400" dirty="0">
                <a:solidFill>
                  <a:prstClr val="black">
                    <a:tint val="75000"/>
                  </a:prstClr>
                </a:solidFill>
                <a:latin typeface="Arial Black" pitchFamily="34" charset="0"/>
              </a:rPr>
              <a:t>1- state HA</a:t>
            </a:r>
          </a:p>
          <a:p>
            <a:pPr algn="l"/>
            <a:r>
              <a:rPr lang="en-US" sz="2400" dirty="0">
                <a:solidFill>
                  <a:prstClr val="black">
                    <a:tint val="75000"/>
                  </a:prstClr>
                </a:solidFill>
                <a:latin typeface="Arial Black" pitchFamily="34" charset="0"/>
              </a:rPr>
              <a:t>2- Table value for  : </a:t>
            </a:r>
            <a:r>
              <a:rPr lang="en-US" sz="2400" kern="0" dirty="0">
                <a:solidFill>
                  <a:srgbClr val="7030A0"/>
                </a:solidFill>
                <a:latin typeface="Arial Black" pitchFamily="34" charset="0"/>
              </a:rPr>
              <a:t>α=</a:t>
            </a:r>
          </a:p>
          <a:p>
            <a:pPr algn="l"/>
            <a:r>
              <a:rPr lang="en-US" sz="2400" kern="0" dirty="0">
                <a:solidFill>
                  <a:srgbClr val="7030A0"/>
                </a:solidFill>
                <a:latin typeface="Arial Black" pitchFamily="34" charset="0"/>
              </a:rPr>
              <a:t>Df=</a:t>
            </a:r>
          </a:p>
          <a:p>
            <a:pPr algn="l"/>
            <a:r>
              <a:rPr lang="en-US" sz="2400" kern="0" dirty="0">
                <a:solidFill>
                  <a:srgbClr val="7030A0"/>
                </a:solidFill>
                <a:latin typeface="Arial Black" pitchFamily="34" charset="0"/>
              </a:rPr>
              <a:t>3- equation for calculated t  </a:t>
            </a:r>
            <a:r>
              <a:rPr lang="en-US" sz="2400" dirty="0">
                <a:solidFill>
                  <a:prstClr val="black">
                    <a:tint val="75000"/>
                  </a:prstClr>
                </a:solidFill>
                <a:latin typeface="Arial Black" pitchFamily="34" charset="0"/>
              </a:rPr>
              <a:t>  </a:t>
            </a:r>
            <a:endParaRPr lang="ar-IQ" sz="2400" dirty="0"/>
          </a:p>
        </p:txBody>
      </p:sp>
    </p:spTree>
    <p:extLst>
      <p:ext uri="{BB962C8B-B14F-4D97-AF65-F5344CB8AC3E}">
        <p14:creationId xmlns:p14="http://schemas.microsoft.com/office/powerpoint/2010/main" val="4226409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12BA48-0CCC-479A-8F63-E69ABD170DB9}"/>
              </a:ext>
            </a:extLst>
          </p:cNvPr>
          <p:cNvSpPr/>
          <p:nvPr/>
        </p:nvSpPr>
        <p:spPr>
          <a:xfrm>
            <a:off x="323528" y="260648"/>
            <a:ext cx="8136904" cy="3785652"/>
          </a:xfrm>
          <a:prstGeom prst="rect">
            <a:avLst/>
          </a:prstGeom>
        </p:spPr>
        <p:txBody>
          <a:bodyPr wrap="square">
            <a:spAutoFit/>
          </a:bodyPr>
          <a:lstStyle/>
          <a:p>
            <a:pPr algn="l"/>
            <a:r>
              <a:rPr lang="en-US" sz="2400" dirty="0">
                <a:latin typeface="Arial Black" panose="020B0A04020102020204" pitchFamily="34" charset="0"/>
              </a:rPr>
              <a:t>A sample of eight patients admitted to a hospital with a diagnosis of biliary cirrhosis had a mean</a:t>
            </a:r>
          </a:p>
          <a:p>
            <a:pPr algn="l"/>
            <a:r>
              <a:rPr lang="en-US" sz="2400" dirty="0">
                <a:latin typeface="Arial Black" panose="020B0A04020102020204" pitchFamily="34" charset="0"/>
              </a:rPr>
              <a:t>IgM level of 160.55 units per milliliter. </a:t>
            </a:r>
          </a:p>
          <a:p>
            <a:pPr algn="l"/>
            <a:r>
              <a:rPr lang="en-US" sz="2400" dirty="0">
                <a:latin typeface="Arial Black" panose="020B0A04020102020204" pitchFamily="34" charset="0"/>
              </a:rPr>
              <a:t>The sample standard deviation was 50. The </a:t>
            </a:r>
            <a:endParaRPr lang="ar-IQ" sz="2400" dirty="0">
              <a:latin typeface="Arial Black" panose="020B0A04020102020204" pitchFamily="34" charset="0"/>
            </a:endParaRPr>
          </a:p>
          <a:p>
            <a:pPr algn="l"/>
            <a:r>
              <a:rPr lang="en-US" sz="2400" dirty="0">
                <a:latin typeface="Arial Black" panose="020B0A04020102020204" pitchFamily="34" charset="0"/>
              </a:rPr>
              <a:t>population mean  of IgM is 150?</a:t>
            </a:r>
          </a:p>
          <a:p>
            <a:pPr algn="l"/>
            <a:r>
              <a:rPr lang="en-US" sz="2400" dirty="0">
                <a:latin typeface="Arial Black" panose="020B0A04020102020204" pitchFamily="34" charset="0"/>
              </a:rPr>
              <a:t>1- Mention Ho</a:t>
            </a:r>
          </a:p>
          <a:p>
            <a:pPr algn="l"/>
            <a:r>
              <a:rPr lang="en-US" sz="2400" dirty="0">
                <a:latin typeface="Arial Black" panose="020B0A04020102020204" pitchFamily="34" charset="0"/>
              </a:rPr>
              <a:t>2- define level of significance</a:t>
            </a:r>
          </a:p>
          <a:p>
            <a:pPr algn="l"/>
            <a:r>
              <a:rPr lang="en-US" sz="2400" dirty="0">
                <a:latin typeface="Arial Black" panose="020B0A04020102020204" pitchFamily="34" charset="0"/>
              </a:rPr>
              <a:t>3- Determine p value. (0.5967) </a:t>
            </a:r>
          </a:p>
          <a:p>
            <a:pPr algn="l"/>
            <a:endParaRPr lang="ar-IQ" sz="2400" dirty="0">
              <a:latin typeface="Arial Black" panose="020B0A04020102020204" pitchFamily="34" charset="0"/>
            </a:endParaRPr>
          </a:p>
        </p:txBody>
      </p:sp>
    </p:spTree>
    <p:extLst>
      <p:ext uri="{BB962C8B-B14F-4D97-AF65-F5344CB8AC3E}">
        <p14:creationId xmlns:p14="http://schemas.microsoft.com/office/powerpoint/2010/main" val="2529047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7494"/>
            <a:ext cx="8208912" cy="923330"/>
          </a:xfrm>
          <a:prstGeom prst="rect">
            <a:avLst/>
          </a:prstGeom>
        </p:spPr>
        <p:txBody>
          <a:bodyPr wrap="square">
            <a:spAutoFit/>
          </a:bodyPr>
          <a:lstStyle/>
          <a:p>
            <a:pPr rtl="1"/>
            <a:r>
              <a:rPr lang="en-US" b="1" dirty="0"/>
              <a:t>1-If there are two sets of data, one with 15 measurements and another with 47 measurements, how many degrees of freedom you use to find the critical value?</a:t>
            </a:r>
          </a:p>
        </p:txBody>
      </p:sp>
      <p:sp>
        <p:nvSpPr>
          <p:cNvPr id="3" name="Rectangle 2"/>
          <p:cNvSpPr/>
          <p:nvPr/>
        </p:nvSpPr>
        <p:spPr>
          <a:xfrm>
            <a:off x="406895" y="1190824"/>
            <a:ext cx="4572000" cy="646331"/>
          </a:xfrm>
          <a:prstGeom prst="rect">
            <a:avLst/>
          </a:prstGeom>
        </p:spPr>
        <p:txBody>
          <a:bodyPr>
            <a:spAutoFit/>
          </a:bodyPr>
          <a:lstStyle/>
          <a:p>
            <a:pPr rtl="1"/>
            <a:r>
              <a:rPr lang="en-US" b="1" dirty="0"/>
              <a:t>a. 20</a:t>
            </a:r>
          </a:p>
          <a:p>
            <a:pPr rtl="1"/>
            <a:r>
              <a:rPr lang="en-US" b="1" dirty="0"/>
              <a:t>b. 47</a:t>
            </a:r>
          </a:p>
        </p:txBody>
      </p:sp>
      <p:sp>
        <p:nvSpPr>
          <p:cNvPr id="4" name="Rectangle 3"/>
          <p:cNvSpPr/>
          <p:nvPr/>
        </p:nvSpPr>
        <p:spPr>
          <a:xfrm>
            <a:off x="419268" y="1715717"/>
            <a:ext cx="4572000" cy="646331"/>
          </a:xfrm>
          <a:prstGeom prst="rect">
            <a:avLst/>
          </a:prstGeom>
        </p:spPr>
        <p:txBody>
          <a:bodyPr>
            <a:spAutoFit/>
          </a:bodyPr>
          <a:lstStyle/>
          <a:p>
            <a:pPr rtl="1"/>
            <a:r>
              <a:rPr lang="en-US" b="1" dirty="0"/>
              <a:t>c. 15</a:t>
            </a:r>
          </a:p>
          <a:p>
            <a:pPr rtl="1"/>
            <a:r>
              <a:rPr lang="en-US" b="1" dirty="0"/>
              <a:t>d. 60</a:t>
            </a:r>
          </a:p>
        </p:txBody>
      </p:sp>
    </p:spTree>
    <p:extLst>
      <p:ext uri="{BB962C8B-B14F-4D97-AF65-F5344CB8AC3E}">
        <p14:creationId xmlns:p14="http://schemas.microsoft.com/office/powerpoint/2010/main" val="6758715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9502"/>
            <a:ext cx="7992888" cy="2031325"/>
          </a:xfrm>
          <a:prstGeom prst="rect">
            <a:avLst/>
          </a:prstGeom>
        </p:spPr>
        <p:txBody>
          <a:bodyPr wrap="square">
            <a:spAutoFit/>
          </a:bodyPr>
          <a:lstStyle/>
          <a:p>
            <a:pPr rtl="1"/>
            <a:r>
              <a:rPr lang="en-US" b="1" dirty="0"/>
              <a:t>2-Following the analysis of some data on two samples drawn from populations in which the variable of interest is normally distributed, the p-value</a:t>
            </a:r>
          </a:p>
          <a:p>
            <a:pPr rtl="1"/>
            <a:r>
              <a:rPr lang="en-US" b="1" dirty="0"/>
              <a:t>for the comparison of the two sample means under the null hypothesis that</a:t>
            </a:r>
          </a:p>
          <a:p>
            <a:pPr rtl="1"/>
            <a:r>
              <a:rPr lang="en-US" b="1" dirty="0"/>
              <a:t>the two population means are equal (H0µ1 = µ2) against HA : µ1 6= µ2</a:t>
            </a:r>
          </a:p>
          <a:p>
            <a:r>
              <a:rPr lang="en-US" b="1" dirty="0"/>
              <a:t>was found to be .0063. This p-value indicates that</a:t>
            </a:r>
            <a:endParaRPr lang="ar-IQ" b="1" dirty="0"/>
          </a:p>
        </p:txBody>
      </p:sp>
      <p:sp>
        <p:nvSpPr>
          <p:cNvPr id="3" name="Rectangle 2"/>
          <p:cNvSpPr/>
          <p:nvPr/>
        </p:nvSpPr>
        <p:spPr>
          <a:xfrm>
            <a:off x="179512" y="2283718"/>
            <a:ext cx="8784976" cy="923330"/>
          </a:xfrm>
          <a:prstGeom prst="rect">
            <a:avLst/>
          </a:prstGeom>
        </p:spPr>
        <p:txBody>
          <a:bodyPr wrap="square">
            <a:spAutoFit/>
          </a:bodyPr>
          <a:lstStyle/>
          <a:p>
            <a:pPr rtl="1"/>
            <a:r>
              <a:rPr lang="en-US" b="1" dirty="0"/>
              <a:t>A -there is very little evidence in the data for a conclusion to be reached</a:t>
            </a:r>
          </a:p>
          <a:p>
            <a:pPr rtl="1"/>
            <a:r>
              <a:rPr lang="ar-IQ" b="1" dirty="0"/>
              <a:t> </a:t>
            </a:r>
          </a:p>
          <a:p>
            <a:pPr rtl="1"/>
            <a:r>
              <a:rPr lang="en-US" b="1" dirty="0">
                <a:solidFill>
                  <a:schemeClr val="tx2">
                    <a:lumMod val="75000"/>
                  </a:schemeClr>
                </a:solidFill>
              </a:rPr>
              <a:t>B</a:t>
            </a:r>
            <a:r>
              <a:rPr lang="en-US" b="1" dirty="0"/>
              <a:t>  -there is rather strong evidence against the null hypothesis</a:t>
            </a:r>
            <a:endParaRPr lang="ar-IQ" b="1" dirty="0"/>
          </a:p>
        </p:txBody>
      </p:sp>
      <p:sp>
        <p:nvSpPr>
          <p:cNvPr id="4" name="Rectangle 3"/>
          <p:cNvSpPr/>
          <p:nvPr/>
        </p:nvSpPr>
        <p:spPr>
          <a:xfrm>
            <a:off x="183366" y="3219329"/>
            <a:ext cx="8061042" cy="369332"/>
          </a:xfrm>
          <a:prstGeom prst="rect">
            <a:avLst/>
          </a:prstGeom>
        </p:spPr>
        <p:txBody>
          <a:bodyPr wrap="square">
            <a:spAutoFit/>
          </a:bodyPr>
          <a:lstStyle/>
          <a:p>
            <a:r>
              <a:rPr lang="en-US" b="1" dirty="0"/>
              <a:t>C- the evidence against the null hypothesis is not strong</a:t>
            </a:r>
            <a:endParaRPr lang="ar-IQ" b="1" dirty="0"/>
          </a:p>
        </p:txBody>
      </p:sp>
      <p:sp>
        <p:nvSpPr>
          <p:cNvPr id="5" name="Rectangle 4"/>
          <p:cNvSpPr/>
          <p:nvPr/>
        </p:nvSpPr>
        <p:spPr>
          <a:xfrm>
            <a:off x="209532" y="3610232"/>
            <a:ext cx="7170780" cy="369332"/>
          </a:xfrm>
          <a:prstGeom prst="rect">
            <a:avLst/>
          </a:prstGeom>
        </p:spPr>
        <p:txBody>
          <a:bodyPr wrap="square">
            <a:spAutoFit/>
          </a:bodyPr>
          <a:lstStyle/>
          <a:p>
            <a:r>
              <a:rPr lang="en-US" b="1" dirty="0"/>
              <a:t>D- the null hypothesis should be accepted</a:t>
            </a:r>
            <a:endParaRPr lang="ar-IQ" b="1" dirty="0"/>
          </a:p>
        </p:txBody>
      </p:sp>
      <p:sp>
        <p:nvSpPr>
          <p:cNvPr id="6" name="Rectangle 5"/>
          <p:cNvSpPr/>
          <p:nvPr/>
        </p:nvSpPr>
        <p:spPr>
          <a:xfrm>
            <a:off x="209532" y="3979564"/>
            <a:ext cx="7293904" cy="646331"/>
          </a:xfrm>
          <a:prstGeom prst="rect">
            <a:avLst/>
          </a:prstGeom>
        </p:spPr>
        <p:txBody>
          <a:bodyPr wrap="square">
            <a:spAutoFit/>
          </a:bodyPr>
          <a:lstStyle/>
          <a:p>
            <a:r>
              <a:rPr lang="en-US" b="1" dirty="0"/>
              <a:t>E- there is rather strong evidence against the alternative hypothesis</a:t>
            </a:r>
            <a:endParaRPr lang="ar-IQ" b="1" dirty="0"/>
          </a:p>
        </p:txBody>
      </p:sp>
    </p:spTree>
    <p:extLst>
      <p:ext uri="{BB962C8B-B14F-4D97-AF65-F5344CB8AC3E}">
        <p14:creationId xmlns:p14="http://schemas.microsoft.com/office/powerpoint/2010/main" val="3011527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95486"/>
            <a:ext cx="8568952" cy="646331"/>
          </a:xfrm>
          <a:prstGeom prst="rect">
            <a:avLst/>
          </a:prstGeom>
        </p:spPr>
        <p:txBody>
          <a:bodyPr wrap="square">
            <a:spAutoFit/>
          </a:bodyPr>
          <a:lstStyle/>
          <a:p>
            <a:pPr rtl="1"/>
            <a:r>
              <a:rPr lang="en-US" b="1" dirty="0"/>
              <a:t>3-The following are percentages of fat found in 5 samples of each of two</a:t>
            </a:r>
          </a:p>
          <a:p>
            <a:pPr rtl="1"/>
            <a:r>
              <a:rPr lang="en-US" b="1" dirty="0"/>
              <a:t> brands of ice cream</a:t>
            </a:r>
          </a:p>
        </p:txBody>
      </p:sp>
      <p:sp>
        <p:nvSpPr>
          <p:cNvPr id="3" name="Rectangle 2"/>
          <p:cNvSpPr/>
          <p:nvPr/>
        </p:nvSpPr>
        <p:spPr>
          <a:xfrm>
            <a:off x="395536" y="987574"/>
            <a:ext cx="6318448" cy="646331"/>
          </a:xfrm>
          <a:prstGeom prst="rect">
            <a:avLst/>
          </a:prstGeom>
        </p:spPr>
        <p:txBody>
          <a:bodyPr wrap="square">
            <a:spAutoFit/>
          </a:bodyPr>
          <a:lstStyle/>
          <a:p>
            <a:pPr rtl="1"/>
            <a:r>
              <a:rPr lang="en-US" b="1" dirty="0"/>
              <a:t>A   5.7  4.5  6.2  6.3  7.3</a:t>
            </a:r>
          </a:p>
          <a:p>
            <a:r>
              <a:rPr lang="en-US" b="1" dirty="0"/>
              <a:t>B   6.3  5.7  5.9  6.4  5.1</a:t>
            </a:r>
            <a:endParaRPr lang="ar-IQ" b="1" dirty="0"/>
          </a:p>
        </p:txBody>
      </p:sp>
      <p:sp>
        <p:nvSpPr>
          <p:cNvPr id="4" name="Rectangle 3"/>
          <p:cNvSpPr/>
          <p:nvPr/>
        </p:nvSpPr>
        <p:spPr>
          <a:xfrm>
            <a:off x="179512" y="1648420"/>
            <a:ext cx="8784976" cy="646331"/>
          </a:xfrm>
          <a:prstGeom prst="rect">
            <a:avLst/>
          </a:prstGeom>
        </p:spPr>
        <p:txBody>
          <a:bodyPr wrap="square">
            <a:spAutoFit/>
          </a:bodyPr>
          <a:lstStyle/>
          <a:p>
            <a:pPr rtl="1"/>
            <a:r>
              <a:rPr lang="en-US" b="1" dirty="0"/>
              <a:t>Which of the following procedures is appropriate to test the hypothesis of</a:t>
            </a:r>
          </a:p>
          <a:p>
            <a:r>
              <a:rPr lang="en-US" b="1" dirty="0"/>
              <a:t>equal average fat content in the two types of ice cream</a:t>
            </a:r>
            <a:endParaRPr lang="ar-IQ" b="1" dirty="0"/>
          </a:p>
        </p:txBody>
      </p:sp>
      <p:sp>
        <p:nvSpPr>
          <p:cNvPr id="5" name="Rectangle 4"/>
          <p:cNvSpPr/>
          <p:nvPr/>
        </p:nvSpPr>
        <p:spPr>
          <a:xfrm>
            <a:off x="179512" y="2321432"/>
            <a:ext cx="8424936" cy="1200329"/>
          </a:xfrm>
          <a:prstGeom prst="rect">
            <a:avLst/>
          </a:prstGeom>
        </p:spPr>
        <p:txBody>
          <a:bodyPr wrap="square">
            <a:spAutoFit/>
          </a:bodyPr>
          <a:lstStyle/>
          <a:p>
            <a:pPr rtl="1"/>
            <a:r>
              <a:rPr lang="en-US" b="1" dirty="0"/>
              <a:t>a) Paired t-test with 5 df</a:t>
            </a:r>
            <a:endParaRPr lang="ar-IQ" b="1" dirty="0"/>
          </a:p>
          <a:p>
            <a:pPr rtl="1"/>
            <a:r>
              <a:rPr lang="en-US" b="1" dirty="0">
                <a:solidFill>
                  <a:schemeClr val="tx2">
                    <a:lumMod val="75000"/>
                  </a:schemeClr>
                </a:solidFill>
              </a:rPr>
              <a:t>b</a:t>
            </a:r>
            <a:r>
              <a:rPr lang="en-US" b="1" dirty="0"/>
              <a:t>) Two sample t-test with 8 df</a:t>
            </a:r>
          </a:p>
          <a:p>
            <a:pPr rtl="1"/>
            <a:r>
              <a:rPr lang="en-US" b="1" dirty="0"/>
              <a:t>c) Paired t-test with 4 df</a:t>
            </a:r>
          </a:p>
          <a:p>
            <a:pPr rtl="1"/>
            <a:r>
              <a:rPr lang="en-US" b="1" dirty="0"/>
              <a:t>d) Two sample t-test with 9 df</a:t>
            </a:r>
          </a:p>
        </p:txBody>
      </p:sp>
    </p:spTree>
    <p:extLst>
      <p:ext uri="{BB962C8B-B14F-4D97-AF65-F5344CB8AC3E}">
        <p14:creationId xmlns:p14="http://schemas.microsoft.com/office/powerpoint/2010/main" val="1644148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23850" y="620713"/>
            <a:ext cx="8569325" cy="295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15000"/>
              </a:lnSpc>
              <a:spcAft>
                <a:spcPts val="1000"/>
              </a:spcAft>
            </a:pPr>
            <a:r>
              <a:rPr lang="en-US" sz="2000" dirty="0">
                <a:solidFill>
                  <a:srgbClr val="002060"/>
                </a:solidFill>
                <a:latin typeface="Arial Black" pitchFamily="34" charset="0"/>
                <a:cs typeface="Calibri" pitchFamily="34" charset="0"/>
              </a:rPr>
              <a:t>2-In a developing countries, the average attacks of common cold was 4.5 per person .</a:t>
            </a:r>
          </a:p>
          <a:p>
            <a:pPr>
              <a:lnSpc>
                <a:spcPct val="115000"/>
              </a:lnSpc>
              <a:spcAft>
                <a:spcPts val="1000"/>
              </a:spcAft>
            </a:pPr>
            <a:r>
              <a:rPr lang="en-US" sz="2000" dirty="0">
                <a:solidFill>
                  <a:srgbClr val="002060"/>
                </a:solidFill>
                <a:latin typeface="Arial Black" pitchFamily="34" charset="0"/>
                <a:cs typeface="Calibri" pitchFamily="34" charset="0"/>
              </a:rPr>
              <a:t> A sample of 20 persons drawn from the same population showed the number of attacks of cold per person as follows:   7;  2;  5; 0;1 ;5; 5; 6; 7;  6; 2; 6; 9; 4;8; 8; 6; 7; 9; 3 .</a:t>
            </a:r>
          </a:p>
          <a:p>
            <a:pPr>
              <a:lnSpc>
                <a:spcPct val="115000"/>
              </a:lnSpc>
              <a:spcAft>
                <a:spcPts val="1000"/>
              </a:spcAft>
            </a:pPr>
            <a:endParaRPr lang="en-US" sz="2000" dirty="0">
              <a:solidFill>
                <a:srgbClr val="002060"/>
              </a:solidFill>
              <a:latin typeface="Arial Black" pitchFamily="34" charset="0"/>
              <a:cs typeface="Calibri" pitchFamily="34" charset="0"/>
            </a:endParaRPr>
          </a:p>
          <a:p>
            <a:pPr>
              <a:lnSpc>
                <a:spcPct val="115000"/>
              </a:lnSpc>
              <a:spcAft>
                <a:spcPts val="1000"/>
              </a:spcAft>
            </a:pPr>
            <a:r>
              <a:rPr lang="en-US" sz="2000" dirty="0">
                <a:solidFill>
                  <a:srgbClr val="002060"/>
                </a:solidFill>
                <a:latin typeface="Arial Black" pitchFamily="34" charset="0"/>
                <a:cs typeface="Calibri" pitchFamily="34" charset="0"/>
              </a:rPr>
              <a:t>By using</a:t>
            </a:r>
            <a:r>
              <a:rPr lang="en-US" sz="2000" dirty="0">
                <a:solidFill>
                  <a:srgbClr val="002060"/>
                </a:solidFill>
                <a:cs typeface="Calibri" pitchFamily="34" charset="0"/>
              </a:rPr>
              <a:t> </a:t>
            </a:r>
            <a:r>
              <a:rPr lang="en-US" sz="2000" dirty="0">
                <a:solidFill>
                  <a:srgbClr val="002060"/>
                </a:solidFill>
                <a:latin typeface="Arial Black" pitchFamily="34" charset="0"/>
                <a:cs typeface="Calibri" pitchFamily="34" charset="0"/>
              </a:rPr>
              <a:t>α 0.01 , what you can conclude from such data? </a:t>
            </a:r>
            <a:endParaRPr lang="en-US" sz="2000" dirty="0">
              <a:solidFill>
                <a:srgbClr val="002060"/>
              </a:solidFill>
              <a:latin typeface="Calibri" pitchFamily="34" charset="0"/>
              <a:cs typeface="Calibri"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7494"/>
            <a:ext cx="8424936" cy="646331"/>
          </a:xfrm>
          <a:prstGeom prst="rect">
            <a:avLst/>
          </a:prstGeom>
        </p:spPr>
        <p:txBody>
          <a:bodyPr wrap="square">
            <a:spAutoFit/>
          </a:bodyPr>
          <a:lstStyle/>
          <a:p>
            <a:pPr rtl="1"/>
            <a:r>
              <a:rPr lang="en-US" b="1" dirty="0"/>
              <a:t>4-In testing a hypothesis about two population means, if the t distribution is used, which of the following assumptions is required</a:t>
            </a:r>
          </a:p>
        </p:txBody>
      </p:sp>
      <p:sp>
        <p:nvSpPr>
          <p:cNvPr id="3" name="Rectangle 2"/>
          <p:cNvSpPr/>
          <p:nvPr/>
        </p:nvSpPr>
        <p:spPr>
          <a:xfrm>
            <a:off x="323528" y="1131590"/>
            <a:ext cx="4980851" cy="369332"/>
          </a:xfrm>
          <a:prstGeom prst="rect">
            <a:avLst/>
          </a:prstGeom>
        </p:spPr>
        <p:txBody>
          <a:bodyPr wrap="none">
            <a:spAutoFit/>
          </a:bodyPr>
          <a:lstStyle/>
          <a:p>
            <a:r>
              <a:rPr lang="en-US" b="1" dirty="0">
                <a:solidFill>
                  <a:schemeClr val="tx2">
                    <a:lumMod val="75000"/>
                  </a:schemeClr>
                </a:solidFill>
              </a:rPr>
              <a:t>a</a:t>
            </a:r>
            <a:r>
              <a:rPr lang="en-US" b="1" dirty="0"/>
              <a:t>-Both populations are normally distributed</a:t>
            </a:r>
            <a:endParaRPr lang="ar-IQ" b="1" dirty="0"/>
          </a:p>
        </p:txBody>
      </p:sp>
      <p:sp>
        <p:nvSpPr>
          <p:cNvPr id="4" name="Rectangle 3"/>
          <p:cNvSpPr/>
          <p:nvPr/>
        </p:nvSpPr>
        <p:spPr>
          <a:xfrm>
            <a:off x="361053" y="1512667"/>
            <a:ext cx="3377848" cy="369332"/>
          </a:xfrm>
          <a:prstGeom prst="rect">
            <a:avLst/>
          </a:prstGeom>
        </p:spPr>
        <p:txBody>
          <a:bodyPr wrap="none">
            <a:spAutoFit/>
          </a:bodyPr>
          <a:lstStyle/>
          <a:p>
            <a:r>
              <a:rPr lang="en-US" b="1" dirty="0"/>
              <a:t>b-The sample sizes are equal</a:t>
            </a:r>
            <a:endParaRPr lang="ar-IQ" b="1" dirty="0"/>
          </a:p>
        </p:txBody>
      </p:sp>
      <p:sp>
        <p:nvSpPr>
          <p:cNvPr id="5" name="Rectangle 4"/>
          <p:cNvSpPr/>
          <p:nvPr/>
        </p:nvSpPr>
        <p:spPr>
          <a:xfrm>
            <a:off x="251520" y="1995686"/>
            <a:ext cx="6102424" cy="646331"/>
          </a:xfrm>
          <a:prstGeom prst="rect">
            <a:avLst/>
          </a:prstGeom>
        </p:spPr>
        <p:txBody>
          <a:bodyPr wrap="square">
            <a:spAutoFit/>
          </a:bodyPr>
          <a:lstStyle/>
          <a:p>
            <a:pPr rtl="1"/>
            <a:r>
              <a:rPr lang="en-US" b="1" dirty="0"/>
              <a:t>c-Both population means are the same</a:t>
            </a:r>
            <a:endParaRPr lang="ar-IQ" b="1" dirty="0"/>
          </a:p>
          <a:p>
            <a:pPr rtl="1"/>
            <a:r>
              <a:rPr lang="ar-IQ" b="1" dirty="0"/>
              <a:t>  	</a:t>
            </a:r>
            <a:r>
              <a:rPr lang="en-US" b="1" dirty="0"/>
              <a:t>d-The standard deviations are not the same</a:t>
            </a:r>
            <a:endParaRPr lang="ar-IQ" b="1" dirty="0"/>
          </a:p>
        </p:txBody>
      </p:sp>
    </p:spTree>
    <p:extLst>
      <p:ext uri="{BB962C8B-B14F-4D97-AF65-F5344CB8AC3E}">
        <p14:creationId xmlns:p14="http://schemas.microsoft.com/office/powerpoint/2010/main" val="2250781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9674" y="267494"/>
            <a:ext cx="8640960" cy="1754326"/>
          </a:xfrm>
          <a:prstGeom prst="rect">
            <a:avLst/>
          </a:prstGeom>
        </p:spPr>
        <p:txBody>
          <a:bodyPr wrap="square">
            <a:spAutoFit/>
          </a:bodyPr>
          <a:lstStyle/>
          <a:p>
            <a:pPr rtl="1"/>
            <a:r>
              <a:rPr lang="en-US" b="1" dirty="0"/>
              <a:t>  5-The t test for the difference between the means of two samples makes what assumption:</a:t>
            </a:r>
          </a:p>
          <a:p>
            <a:pPr rtl="1"/>
            <a:r>
              <a:rPr lang="en-US" b="1" dirty="0"/>
              <a:t>a-Samples are randomly and independently drawn</a:t>
            </a:r>
          </a:p>
          <a:p>
            <a:pPr rtl="1"/>
            <a:r>
              <a:rPr lang="ar-IQ" b="1" dirty="0"/>
              <a:t>  	</a:t>
            </a:r>
            <a:r>
              <a:rPr lang="en-US" b="1" dirty="0"/>
              <a:t>b-Populations are approximately normally distributed</a:t>
            </a:r>
          </a:p>
          <a:p>
            <a:pPr rtl="1"/>
            <a:r>
              <a:rPr lang="ar-IQ" b="1" dirty="0"/>
              <a:t>  	</a:t>
            </a:r>
            <a:r>
              <a:rPr lang="en-US" b="1" dirty="0"/>
              <a:t>c-Sample variances are equal </a:t>
            </a:r>
          </a:p>
          <a:p>
            <a:r>
              <a:rPr lang="ar-IQ" b="1" dirty="0"/>
              <a:t>  </a:t>
            </a:r>
            <a:r>
              <a:rPr lang="ar-IQ" b="1" dirty="0">
                <a:solidFill>
                  <a:schemeClr val="tx2">
                    <a:lumMod val="75000"/>
                  </a:schemeClr>
                </a:solidFill>
              </a:rPr>
              <a:t>d</a:t>
            </a:r>
            <a:r>
              <a:rPr lang="ar-IQ" b="1" dirty="0"/>
              <a:t>-</a:t>
            </a:r>
            <a:r>
              <a:rPr lang="en-US" b="1" dirty="0"/>
              <a:t>All of the above</a:t>
            </a:r>
            <a:endParaRPr lang="ar-IQ" b="1" dirty="0"/>
          </a:p>
        </p:txBody>
      </p:sp>
      <p:sp>
        <p:nvSpPr>
          <p:cNvPr id="3" name="Rectangle 2">
            <a:extLst>
              <a:ext uri="{FF2B5EF4-FFF2-40B4-BE49-F238E27FC236}">
                <a16:creationId xmlns:a16="http://schemas.microsoft.com/office/drawing/2014/main" id="{DCC59216-E887-4481-BAB2-DBB0B1BABB79}"/>
              </a:ext>
            </a:extLst>
          </p:cNvPr>
          <p:cNvSpPr/>
          <p:nvPr/>
        </p:nvSpPr>
        <p:spPr>
          <a:xfrm>
            <a:off x="228600" y="2355726"/>
            <a:ext cx="8686800" cy="1631216"/>
          </a:xfrm>
          <a:prstGeom prst="rect">
            <a:avLst/>
          </a:prstGeom>
        </p:spPr>
        <p:txBody>
          <a:bodyPr wrap="square">
            <a:spAutoFit/>
          </a:bodyPr>
          <a:lstStyle/>
          <a:p>
            <a:r>
              <a:rPr lang="en-US" sz="2000" b="1" dirty="0"/>
              <a:t>6-For a one sample </a:t>
            </a:r>
            <a:r>
              <a:rPr lang="en-US" sz="2000" b="1" i="1" dirty="0"/>
              <a:t>t</a:t>
            </a:r>
            <a:r>
              <a:rPr lang="en-US" sz="2000" b="1" dirty="0"/>
              <a:t>‐test with sample size 58, the degrees of freedom is</a:t>
            </a:r>
          </a:p>
          <a:p>
            <a:r>
              <a:rPr lang="en-US" sz="2000" b="1" dirty="0"/>
              <a:t>a-57</a:t>
            </a:r>
          </a:p>
          <a:p>
            <a:r>
              <a:rPr lang="en-US" sz="2000" b="1" dirty="0"/>
              <a:t>b-58</a:t>
            </a:r>
          </a:p>
          <a:p>
            <a:r>
              <a:rPr lang="en-US" sz="2000" b="1" dirty="0"/>
              <a:t>c- 59</a:t>
            </a:r>
            <a:endParaRPr lang="ar-IQ" sz="2000" b="1" dirty="0"/>
          </a:p>
        </p:txBody>
      </p:sp>
    </p:spTree>
    <p:extLst>
      <p:ext uri="{BB962C8B-B14F-4D97-AF65-F5344CB8AC3E}">
        <p14:creationId xmlns:p14="http://schemas.microsoft.com/office/powerpoint/2010/main" val="41660979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FCBE96D-1D2E-4168-919D-3286E8EB327F}"/>
              </a:ext>
            </a:extLst>
          </p:cNvPr>
          <p:cNvSpPr/>
          <p:nvPr/>
        </p:nvSpPr>
        <p:spPr>
          <a:xfrm>
            <a:off x="304800" y="195486"/>
            <a:ext cx="8534400" cy="1631216"/>
          </a:xfrm>
          <a:prstGeom prst="rect">
            <a:avLst/>
          </a:prstGeom>
        </p:spPr>
        <p:txBody>
          <a:bodyPr wrap="square">
            <a:spAutoFit/>
          </a:bodyPr>
          <a:lstStyle/>
          <a:p>
            <a:r>
              <a:rPr lang="en-US" sz="2000" b="1" dirty="0"/>
              <a:t>7-A one sample t‐test is conducted on H 0 : μ = 81.6. The sample has equation, s = 3.1, and n = 25. The test statistic is</a:t>
            </a:r>
          </a:p>
          <a:p>
            <a:r>
              <a:rPr lang="en-US" sz="2000" b="1" dirty="0"/>
              <a:t>a-0.806</a:t>
            </a:r>
          </a:p>
          <a:p>
            <a:r>
              <a:rPr lang="en-US" sz="2000" b="1" dirty="0"/>
              <a:t>b-1.803</a:t>
            </a:r>
          </a:p>
          <a:p>
            <a:r>
              <a:rPr lang="en-US" sz="2000" b="1" dirty="0"/>
              <a:t>c- 4.032</a:t>
            </a:r>
            <a:endParaRPr lang="ar-IQ" sz="2000" b="1" dirty="0"/>
          </a:p>
        </p:txBody>
      </p:sp>
    </p:spTree>
    <p:extLst>
      <p:ext uri="{BB962C8B-B14F-4D97-AF65-F5344CB8AC3E}">
        <p14:creationId xmlns:p14="http://schemas.microsoft.com/office/powerpoint/2010/main" val="708630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CE9BA07-532F-4F70-BE59-82DA3C38F46D}"/>
              </a:ext>
            </a:extLst>
          </p:cNvPr>
          <p:cNvSpPr/>
          <p:nvPr/>
        </p:nvSpPr>
        <p:spPr>
          <a:xfrm>
            <a:off x="304800" y="328802"/>
            <a:ext cx="8610600" cy="3970318"/>
          </a:xfrm>
          <a:prstGeom prst="rect">
            <a:avLst/>
          </a:prstGeom>
        </p:spPr>
        <p:txBody>
          <a:bodyPr wrap="square">
            <a:spAutoFit/>
          </a:bodyPr>
          <a:lstStyle/>
          <a:p>
            <a:r>
              <a:rPr lang="en-US" dirty="0">
                <a:latin typeface="Arial Black" panose="020B0A04020102020204" pitchFamily="34" charset="0"/>
              </a:rPr>
              <a:t>8-A study was set up to look at whether there was a difference in the mean arterial blood pressure between two groups of volunteers, after 6 weeks of following one of two treatment programs. One group of volunteers were given an exercise regimen to follow for the 6 weeks and the other group were given the same exercise regimen with the addition of an experimental tablet.</a:t>
            </a:r>
          </a:p>
          <a:p>
            <a:endParaRPr lang="en-US" dirty="0">
              <a:latin typeface="Arial Black" panose="020B0A04020102020204" pitchFamily="34" charset="0"/>
            </a:endParaRPr>
          </a:p>
          <a:p>
            <a:r>
              <a:rPr lang="en-US" dirty="0">
                <a:latin typeface="Arial Black" panose="020B0A04020102020204" pitchFamily="34" charset="0"/>
              </a:rPr>
              <a:t>Which type of t-test should be used in this situation?</a:t>
            </a:r>
          </a:p>
          <a:p>
            <a:endParaRPr lang="en-US" dirty="0">
              <a:latin typeface="Arial Black" panose="020B0A04020102020204" pitchFamily="34" charset="0"/>
            </a:endParaRPr>
          </a:p>
          <a:p>
            <a:r>
              <a:rPr lang="en-US" dirty="0">
                <a:latin typeface="Arial Black" panose="020B0A04020102020204" pitchFamily="34" charset="0"/>
              </a:rPr>
              <a:t>a)  One sample t-test  </a:t>
            </a:r>
          </a:p>
          <a:p>
            <a:r>
              <a:rPr lang="en-US" dirty="0">
                <a:latin typeface="Arial Black" panose="020B0A04020102020204" pitchFamily="34" charset="0"/>
              </a:rPr>
              <a:t>b)Independent samples t-test  </a:t>
            </a:r>
          </a:p>
          <a:p>
            <a:r>
              <a:rPr lang="en-US" dirty="0">
                <a:latin typeface="Arial Black" panose="020B0A04020102020204" pitchFamily="34" charset="0"/>
              </a:rPr>
              <a:t>c)Paired samples t-test  </a:t>
            </a:r>
          </a:p>
          <a:p>
            <a:r>
              <a:rPr lang="en-US" dirty="0">
                <a:latin typeface="Arial Black" panose="020B0A04020102020204" pitchFamily="34" charset="0"/>
              </a:rPr>
              <a:t>d)None of the t-tests would be suitable </a:t>
            </a:r>
            <a:endParaRPr lang="ar-IQ" dirty="0">
              <a:latin typeface="Arial Black" panose="020B0A04020102020204" pitchFamily="34" charset="0"/>
            </a:endParaRPr>
          </a:p>
        </p:txBody>
      </p:sp>
    </p:spTree>
    <p:extLst>
      <p:ext uri="{BB962C8B-B14F-4D97-AF65-F5344CB8AC3E}">
        <p14:creationId xmlns:p14="http://schemas.microsoft.com/office/powerpoint/2010/main" val="2517896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AA34201-7026-4B7F-879C-BDBD423193C5}"/>
              </a:ext>
            </a:extLst>
          </p:cNvPr>
          <p:cNvSpPr/>
          <p:nvPr/>
        </p:nvSpPr>
        <p:spPr>
          <a:xfrm>
            <a:off x="11624" y="404813"/>
            <a:ext cx="9145588" cy="4252061"/>
          </a:xfrm>
          <a:prstGeom prst="rect">
            <a:avLst/>
          </a:prstGeom>
        </p:spPr>
        <p:txBody>
          <a:bodyPr>
            <a:spAutoFit/>
          </a:bodyPr>
          <a:lstStyle/>
          <a:p>
            <a:pPr>
              <a:lnSpc>
                <a:spcPct val="115000"/>
              </a:lnSpc>
              <a:spcAft>
                <a:spcPts val="1000"/>
              </a:spcAft>
              <a:defRPr/>
            </a:pPr>
            <a:r>
              <a:rPr lang="en-US" sz="2000" dirty="0">
                <a:solidFill>
                  <a:srgbClr val="002060"/>
                </a:solidFill>
                <a:latin typeface="Arial Black" panose="020B0A04020102020204" pitchFamily="34" charset="0"/>
                <a:ea typeface="Calibri"/>
                <a:cs typeface="Arial"/>
              </a:rPr>
              <a:t>A random sample of 16emergency reports was selected from the files of an ambulance service.</a:t>
            </a:r>
          </a:p>
          <a:p>
            <a:pPr>
              <a:lnSpc>
                <a:spcPct val="115000"/>
              </a:lnSpc>
              <a:spcAft>
                <a:spcPts val="1000"/>
              </a:spcAft>
              <a:defRPr/>
            </a:pPr>
            <a:r>
              <a:rPr lang="en-US" sz="2000" dirty="0">
                <a:solidFill>
                  <a:srgbClr val="002060"/>
                </a:solidFill>
                <a:latin typeface="Arial Black" panose="020B0A04020102020204" pitchFamily="34" charset="0"/>
                <a:ea typeface="Calibri"/>
                <a:cs typeface="Arial"/>
              </a:rPr>
              <a:t> The mean time required from the sample for ambulances to reach their destinations was 13 minutes .</a:t>
            </a:r>
          </a:p>
          <a:p>
            <a:pPr>
              <a:lnSpc>
                <a:spcPct val="115000"/>
              </a:lnSpc>
              <a:spcAft>
                <a:spcPts val="1000"/>
              </a:spcAft>
              <a:defRPr/>
            </a:pPr>
            <a:r>
              <a:rPr lang="en-US" sz="2000" dirty="0">
                <a:solidFill>
                  <a:srgbClr val="002060"/>
                </a:solidFill>
                <a:latin typeface="Arial Black" panose="020B0A04020102020204" pitchFamily="34" charset="0"/>
                <a:ea typeface="Calibri"/>
                <a:cs typeface="Arial"/>
              </a:rPr>
              <a:t> Assume that the population of time is normally distributed with a variance  of 9.</a:t>
            </a:r>
          </a:p>
          <a:p>
            <a:pPr>
              <a:lnSpc>
                <a:spcPct val="115000"/>
              </a:lnSpc>
              <a:spcAft>
                <a:spcPts val="1000"/>
              </a:spcAft>
              <a:defRPr/>
            </a:pPr>
            <a:r>
              <a:rPr lang="en-US" sz="2000" dirty="0">
                <a:solidFill>
                  <a:srgbClr val="002060"/>
                </a:solidFill>
                <a:latin typeface="Arial Black" panose="020B0A04020102020204" pitchFamily="34" charset="0"/>
                <a:ea typeface="Calibri"/>
                <a:cs typeface="Arial"/>
              </a:rPr>
              <a:t> Can we conclude that at the 0.05 level of significance that the population mean is greater than 10 minutes?   </a:t>
            </a:r>
          </a:p>
          <a:p>
            <a:pPr marL="685800">
              <a:lnSpc>
                <a:spcPct val="115000"/>
              </a:lnSpc>
              <a:spcAft>
                <a:spcPts val="1000"/>
              </a:spcAft>
              <a:defRPr/>
            </a:pPr>
            <a:r>
              <a:rPr lang="en-US" sz="2000" dirty="0">
                <a:solidFill>
                  <a:srgbClr val="002060"/>
                </a:solidFill>
                <a:latin typeface="Arial Black" panose="020B0A04020102020204" pitchFamily="34" charset="0"/>
                <a:ea typeface="Calibri"/>
                <a:cs typeface="Arial"/>
              </a:rPr>
              <a:t>  </a:t>
            </a:r>
          </a:p>
          <a:p>
            <a:pPr>
              <a:lnSpc>
                <a:spcPct val="115000"/>
              </a:lnSpc>
              <a:spcAft>
                <a:spcPts val="1000"/>
              </a:spcAft>
              <a:defRPr/>
            </a:pPr>
            <a:r>
              <a:rPr lang="en-US" sz="2000" dirty="0">
                <a:solidFill>
                  <a:srgbClr val="002060"/>
                </a:solidFill>
                <a:latin typeface="Arial Black" panose="020B0A04020102020204" pitchFamily="34" charset="0"/>
                <a:ea typeface="Calibri"/>
                <a:cs typeface="Arial"/>
              </a:rPr>
              <a:t> </a:t>
            </a:r>
          </a:p>
        </p:txBody>
      </p:sp>
    </p:spTree>
    <p:extLst>
      <p:ext uri="{BB962C8B-B14F-4D97-AF65-F5344CB8AC3E}">
        <p14:creationId xmlns:p14="http://schemas.microsoft.com/office/powerpoint/2010/main" val="2018751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Rectangle 1"/>
          <p:cNvSpPr>
            <a:spLocks noChangeArrowheads="1"/>
          </p:cNvSpPr>
          <p:nvPr/>
        </p:nvSpPr>
        <p:spPr bwMode="auto">
          <a:xfrm>
            <a:off x="539750" y="476250"/>
            <a:ext cx="7920038" cy="199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15000"/>
              </a:lnSpc>
              <a:spcAft>
                <a:spcPts val="1000"/>
              </a:spcAft>
            </a:pPr>
            <a:r>
              <a:rPr lang="en-US" sz="2000" dirty="0">
                <a:solidFill>
                  <a:srgbClr val="002060"/>
                </a:solidFill>
                <a:latin typeface="Arial Black" pitchFamily="34" charset="0"/>
                <a:cs typeface="Calibri" pitchFamily="34" charset="0"/>
              </a:rPr>
              <a:t>3-Thirty micrograms of vitamin B12 were given every fourth weeks to six patients of pernicious anemia during periods of treatment .</a:t>
            </a:r>
          </a:p>
          <a:p>
            <a:pPr>
              <a:lnSpc>
                <a:spcPct val="115000"/>
              </a:lnSpc>
              <a:spcAft>
                <a:spcPts val="1000"/>
              </a:spcAft>
            </a:pPr>
            <a:r>
              <a:rPr lang="en-US" sz="2000" dirty="0">
                <a:solidFill>
                  <a:srgbClr val="002060"/>
                </a:solidFill>
                <a:latin typeface="Arial Black" pitchFamily="34" charset="0"/>
                <a:cs typeface="Calibri" pitchFamily="34" charset="0"/>
              </a:rPr>
              <a:t> The results are given below . Do the data indicate real improvement in hemoglobin level ? use α 0.05.</a:t>
            </a:r>
            <a:endParaRPr lang="en-US" sz="2000" dirty="0">
              <a:solidFill>
                <a:srgbClr val="002060"/>
              </a:solidFill>
              <a:latin typeface="Calibri" pitchFamily="34" charset="0"/>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68182901"/>
              </p:ext>
            </p:extLst>
          </p:nvPr>
        </p:nvGraphicFramePr>
        <p:xfrm>
          <a:off x="1763688" y="843558"/>
          <a:ext cx="5448300" cy="2872964"/>
        </p:xfrm>
        <a:graphic>
          <a:graphicData uri="http://schemas.openxmlformats.org/drawingml/2006/table">
            <a:tbl>
              <a:tblPr rtl="1" firstRow="1" bandRow="1"/>
              <a:tblGrid>
                <a:gridCol w="2032118">
                  <a:extLst>
                    <a:ext uri="{9D8B030D-6E8A-4147-A177-3AD203B41FA5}">
                      <a16:colId xmlns:a16="http://schemas.microsoft.com/office/drawing/2014/main" val="20000"/>
                    </a:ext>
                  </a:extLst>
                </a:gridCol>
                <a:gridCol w="1923807">
                  <a:extLst>
                    <a:ext uri="{9D8B030D-6E8A-4147-A177-3AD203B41FA5}">
                      <a16:colId xmlns:a16="http://schemas.microsoft.com/office/drawing/2014/main" val="20001"/>
                    </a:ext>
                  </a:extLst>
                </a:gridCol>
                <a:gridCol w="1492375">
                  <a:extLst>
                    <a:ext uri="{9D8B030D-6E8A-4147-A177-3AD203B41FA5}">
                      <a16:colId xmlns:a16="http://schemas.microsoft.com/office/drawing/2014/main" val="20002"/>
                    </a:ext>
                  </a:extLst>
                </a:gridCol>
              </a:tblGrid>
              <a:tr h="678308">
                <a:tc>
                  <a:txBody>
                    <a:bodyPr/>
                    <a:lstStyle>
                      <a:lvl1pPr marL="0" algn="r" defTabSz="914400" rtl="1" eaLnBrk="1" latinLnBrk="0" hangingPunct="1">
                        <a:defRPr sz="1800" b="1" kern="1200">
                          <a:solidFill>
                            <a:schemeClr val="dk1"/>
                          </a:solidFill>
                          <a:latin typeface="Arial"/>
                          <a:cs typeface="Arial"/>
                        </a:defRPr>
                      </a:lvl1pPr>
                      <a:lvl2pPr marL="457200" algn="r" defTabSz="914400" rtl="1" eaLnBrk="1" latinLnBrk="0" hangingPunct="1">
                        <a:defRPr sz="1800" b="1" kern="1200">
                          <a:solidFill>
                            <a:schemeClr val="dk1"/>
                          </a:solidFill>
                          <a:latin typeface="Arial"/>
                          <a:cs typeface="Arial"/>
                        </a:defRPr>
                      </a:lvl2pPr>
                      <a:lvl3pPr marL="914400" algn="r" defTabSz="914400" rtl="1" eaLnBrk="1" latinLnBrk="0" hangingPunct="1">
                        <a:defRPr sz="1800" b="1" kern="1200">
                          <a:solidFill>
                            <a:schemeClr val="dk1"/>
                          </a:solidFill>
                          <a:latin typeface="Arial"/>
                          <a:cs typeface="Arial"/>
                        </a:defRPr>
                      </a:lvl3pPr>
                      <a:lvl4pPr marL="1371600" algn="r" defTabSz="914400" rtl="1" eaLnBrk="1" latinLnBrk="0" hangingPunct="1">
                        <a:defRPr sz="1800" b="1" kern="1200">
                          <a:solidFill>
                            <a:schemeClr val="dk1"/>
                          </a:solidFill>
                          <a:latin typeface="Arial"/>
                          <a:cs typeface="Arial"/>
                        </a:defRPr>
                      </a:lvl4pPr>
                      <a:lvl5pPr marL="1828800" algn="r" defTabSz="914400" rtl="1" eaLnBrk="1" latinLnBrk="0" hangingPunct="1">
                        <a:defRPr sz="1800" b="1" kern="1200">
                          <a:solidFill>
                            <a:schemeClr val="dk1"/>
                          </a:solidFill>
                          <a:latin typeface="Arial"/>
                          <a:cs typeface="Arial"/>
                        </a:defRPr>
                      </a:lvl5pPr>
                      <a:lvl6pPr marL="2286000" algn="r" defTabSz="914400" rtl="1" eaLnBrk="1" latinLnBrk="0" hangingPunct="1">
                        <a:defRPr sz="1800" b="1" kern="1200">
                          <a:solidFill>
                            <a:schemeClr val="dk1"/>
                          </a:solidFill>
                          <a:latin typeface="Arial"/>
                          <a:cs typeface="Arial"/>
                        </a:defRPr>
                      </a:lvl6pPr>
                      <a:lvl7pPr marL="2743200" algn="r" defTabSz="914400" rtl="1" eaLnBrk="1" latinLnBrk="0" hangingPunct="1">
                        <a:defRPr sz="1800" b="1" kern="1200">
                          <a:solidFill>
                            <a:schemeClr val="dk1"/>
                          </a:solidFill>
                          <a:latin typeface="Arial"/>
                          <a:cs typeface="Arial"/>
                        </a:defRPr>
                      </a:lvl7pPr>
                      <a:lvl8pPr marL="3200400" algn="r" defTabSz="914400" rtl="1" eaLnBrk="1" latinLnBrk="0" hangingPunct="1">
                        <a:defRPr sz="1800" b="1" kern="1200">
                          <a:solidFill>
                            <a:schemeClr val="dk1"/>
                          </a:solidFill>
                          <a:latin typeface="Arial"/>
                          <a:cs typeface="Arial"/>
                        </a:defRPr>
                      </a:lvl8pPr>
                      <a:lvl9pPr marL="3657600" algn="r" defTabSz="914400" rtl="1" eaLnBrk="1" latinLnBrk="0" hangingPunct="1">
                        <a:defRPr sz="1800" b="1" kern="1200">
                          <a:solidFill>
                            <a:schemeClr val="dk1"/>
                          </a:solidFill>
                          <a:latin typeface="Arial"/>
                          <a:cs typeface="Arial"/>
                        </a:defRPr>
                      </a:lvl9pPr>
                    </a:lstStyle>
                    <a:p>
                      <a:pPr algn="l" rtl="1"/>
                      <a:r>
                        <a:rPr lang="en-US" sz="1800" dirty="0"/>
                        <a:t>Hb after 3months therapy</a:t>
                      </a:r>
                      <a:endParaRPr lang="ar-IQ" sz="1800" dirty="0"/>
                    </a:p>
                  </a:txBody>
                  <a:tcPr marL="91445" marR="91445" marT="45728" marB="45728">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tc>
                  <a:txBody>
                    <a:bodyPr/>
                    <a:lstStyle>
                      <a:lvl1pPr marL="0" algn="r" defTabSz="914400" rtl="1" eaLnBrk="1" latinLnBrk="0" hangingPunct="1">
                        <a:defRPr sz="1800" b="1" kern="1200">
                          <a:solidFill>
                            <a:schemeClr val="dk1"/>
                          </a:solidFill>
                          <a:latin typeface="Arial"/>
                          <a:cs typeface="Arial"/>
                        </a:defRPr>
                      </a:lvl1pPr>
                      <a:lvl2pPr marL="457200" algn="r" defTabSz="914400" rtl="1" eaLnBrk="1" latinLnBrk="0" hangingPunct="1">
                        <a:defRPr sz="1800" b="1" kern="1200">
                          <a:solidFill>
                            <a:schemeClr val="dk1"/>
                          </a:solidFill>
                          <a:latin typeface="Arial"/>
                          <a:cs typeface="Arial"/>
                        </a:defRPr>
                      </a:lvl2pPr>
                      <a:lvl3pPr marL="914400" algn="r" defTabSz="914400" rtl="1" eaLnBrk="1" latinLnBrk="0" hangingPunct="1">
                        <a:defRPr sz="1800" b="1" kern="1200">
                          <a:solidFill>
                            <a:schemeClr val="dk1"/>
                          </a:solidFill>
                          <a:latin typeface="Arial"/>
                          <a:cs typeface="Arial"/>
                        </a:defRPr>
                      </a:lvl3pPr>
                      <a:lvl4pPr marL="1371600" algn="r" defTabSz="914400" rtl="1" eaLnBrk="1" latinLnBrk="0" hangingPunct="1">
                        <a:defRPr sz="1800" b="1" kern="1200">
                          <a:solidFill>
                            <a:schemeClr val="dk1"/>
                          </a:solidFill>
                          <a:latin typeface="Arial"/>
                          <a:cs typeface="Arial"/>
                        </a:defRPr>
                      </a:lvl4pPr>
                      <a:lvl5pPr marL="1828800" algn="r" defTabSz="914400" rtl="1" eaLnBrk="1" latinLnBrk="0" hangingPunct="1">
                        <a:defRPr sz="1800" b="1" kern="1200">
                          <a:solidFill>
                            <a:schemeClr val="dk1"/>
                          </a:solidFill>
                          <a:latin typeface="Arial"/>
                          <a:cs typeface="Arial"/>
                        </a:defRPr>
                      </a:lvl5pPr>
                      <a:lvl6pPr marL="2286000" algn="r" defTabSz="914400" rtl="1" eaLnBrk="1" latinLnBrk="0" hangingPunct="1">
                        <a:defRPr sz="1800" b="1" kern="1200">
                          <a:solidFill>
                            <a:schemeClr val="dk1"/>
                          </a:solidFill>
                          <a:latin typeface="Arial"/>
                          <a:cs typeface="Arial"/>
                        </a:defRPr>
                      </a:lvl6pPr>
                      <a:lvl7pPr marL="2743200" algn="r" defTabSz="914400" rtl="1" eaLnBrk="1" latinLnBrk="0" hangingPunct="1">
                        <a:defRPr sz="1800" b="1" kern="1200">
                          <a:solidFill>
                            <a:schemeClr val="dk1"/>
                          </a:solidFill>
                          <a:latin typeface="Arial"/>
                          <a:cs typeface="Arial"/>
                        </a:defRPr>
                      </a:lvl7pPr>
                      <a:lvl8pPr marL="3200400" algn="r" defTabSz="914400" rtl="1" eaLnBrk="1" latinLnBrk="0" hangingPunct="1">
                        <a:defRPr sz="1800" b="1" kern="1200">
                          <a:solidFill>
                            <a:schemeClr val="dk1"/>
                          </a:solidFill>
                          <a:latin typeface="Arial"/>
                          <a:cs typeface="Arial"/>
                        </a:defRPr>
                      </a:lvl8pPr>
                      <a:lvl9pPr marL="3657600" algn="r" defTabSz="914400" rtl="1" eaLnBrk="1" latinLnBrk="0" hangingPunct="1">
                        <a:defRPr sz="1800" b="1" kern="1200">
                          <a:solidFill>
                            <a:schemeClr val="dk1"/>
                          </a:solidFill>
                          <a:latin typeface="Arial"/>
                          <a:cs typeface="Arial"/>
                        </a:defRPr>
                      </a:lvl9pPr>
                    </a:lstStyle>
                    <a:p>
                      <a:pPr algn="l" rtl="1"/>
                      <a:r>
                        <a:rPr lang="en-US" sz="1800" dirty="0"/>
                        <a:t>Hb</a:t>
                      </a:r>
                      <a:r>
                        <a:rPr lang="en-US" sz="1800" baseline="0" dirty="0"/>
                        <a:t> before therapy</a:t>
                      </a:r>
                      <a:endParaRPr lang="ar-IQ" sz="1800" dirty="0"/>
                    </a:p>
                  </a:txBody>
                  <a:tcPr marL="91445" marR="91445" marT="45728" marB="45728">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tc>
                  <a:txBody>
                    <a:bodyPr/>
                    <a:lstStyle>
                      <a:lvl1pPr marL="0" algn="r" defTabSz="914400" rtl="1" eaLnBrk="1" latinLnBrk="0" hangingPunct="1">
                        <a:defRPr sz="1800" b="1" kern="1200">
                          <a:solidFill>
                            <a:schemeClr val="dk1"/>
                          </a:solidFill>
                          <a:latin typeface="Arial"/>
                          <a:cs typeface="Arial"/>
                        </a:defRPr>
                      </a:lvl1pPr>
                      <a:lvl2pPr marL="457200" algn="r" defTabSz="914400" rtl="1" eaLnBrk="1" latinLnBrk="0" hangingPunct="1">
                        <a:defRPr sz="1800" b="1" kern="1200">
                          <a:solidFill>
                            <a:schemeClr val="dk1"/>
                          </a:solidFill>
                          <a:latin typeface="Arial"/>
                          <a:cs typeface="Arial"/>
                        </a:defRPr>
                      </a:lvl2pPr>
                      <a:lvl3pPr marL="914400" algn="r" defTabSz="914400" rtl="1" eaLnBrk="1" latinLnBrk="0" hangingPunct="1">
                        <a:defRPr sz="1800" b="1" kern="1200">
                          <a:solidFill>
                            <a:schemeClr val="dk1"/>
                          </a:solidFill>
                          <a:latin typeface="Arial"/>
                          <a:cs typeface="Arial"/>
                        </a:defRPr>
                      </a:lvl3pPr>
                      <a:lvl4pPr marL="1371600" algn="r" defTabSz="914400" rtl="1" eaLnBrk="1" latinLnBrk="0" hangingPunct="1">
                        <a:defRPr sz="1800" b="1" kern="1200">
                          <a:solidFill>
                            <a:schemeClr val="dk1"/>
                          </a:solidFill>
                          <a:latin typeface="Arial"/>
                          <a:cs typeface="Arial"/>
                        </a:defRPr>
                      </a:lvl4pPr>
                      <a:lvl5pPr marL="1828800" algn="r" defTabSz="914400" rtl="1" eaLnBrk="1" latinLnBrk="0" hangingPunct="1">
                        <a:defRPr sz="1800" b="1" kern="1200">
                          <a:solidFill>
                            <a:schemeClr val="dk1"/>
                          </a:solidFill>
                          <a:latin typeface="Arial"/>
                          <a:cs typeface="Arial"/>
                        </a:defRPr>
                      </a:lvl5pPr>
                      <a:lvl6pPr marL="2286000" algn="r" defTabSz="914400" rtl="1" eaLnBrk="1" latinLnBrk="0" hangingPunct="1">
                        <a:defRPr sz="1800" b="1" kern="1200">
                          <a:solidFill>
                            <a:schemeClr val="dk1"/>
                          </a:solidFill>
                          <a:latin typeface="Arial"/>
                          <a:cs typeface="Arial"/>
                        </a:defRPr>
                      </a:lvl6pPr>
                      <a:lvl7pPr marL="2743200" algn="r" defTabSz="914400" rtl="1" eaLnBrk="1" latinLnBrk="0" hangingPunct="1">
                        <a:defRPr sz="1800" b="1" kern="1200">
                          <a:solidFill>
                            <a:schemeClr val="dk1"/>
                          </a:solidFill>
                          <a:latin typeface="Arial"/>
                          <a:cs typeface="Arial"/>
                        </a:defRPr>
                      </a:lvl7pPr>
                      <a:lvl8pPr marL="3200400" algn="r" defTabSz="914400" rtl="1" eaLnBrk="1" latinLnBrk="0" hangingPunct="1">
                        <a:defRPr sz="1800" b="1" kern="1200">
                          <a:solidFill>
                            <a:schemeClr val="dk1"/>
                          </a:solidFill>
                          <a:latin typeface="Arial"/>
                          <a:cs typeface="Arial"/>
                        </a:defRPr>
                      </a:lvl8pPr>
                      <a:lvl9pPr marL="3657600" algn="r" defTabSz="914400" rtl="1" eaLnBrk="1" latinLnBrk="0" hangingPunct="1">
                        <a:defRPr sz="1800" b="1" kern="1200">
                          <a:solidFill>
                            <a:schemeClr val="dk1"/>
                          </a:solidFill>
                          <a:latin typeface="Arial"/>
                          <a:cs typeface="Arial"/>
                        </a:defRPr>
                      </a:lvl9pPr>
                    </a:lstStyle>
                    <a:p>
                      <a:pPr algn="l" rtl="1"/>
                      <a:r>
                        <a:rPr lang="en-US" sz="1800" dirty="0"/>
                        <a:t>Patient serial NO.</a:t>
                      </a:r>
                      <a:endParaRPr lang="ar-IQ" sz="1800" dirty="0"/>
                    </a:p>
                  </a:txBody>
                  <a:tcPr marL="91445" marR="91445" marT="45728" marB="45728">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extLst>
                  <a:ext uri="{0D108BD9-81ED-4DB2-BD59-A6C34878D82A}">
                    <a16:rowId xmlns:a16="http://schemas.microsoft.com/office/drawing/2014/main" val="10000"/>
                  </a:ext>
                </a:extLst>
              </a:tr>
              <a:tr h="210985">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13</a:t>
                      </a:r>
                      <a:endParaRPr lang="ar-IQ" sz="1800" dirty="0"/>
                    </a:p>
                  </a:txBody>
                  <a:tcPr marL="91445" marR="91445" marT="45728" marB="45728">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40000"/>
                      </a:srgbClr>
                    </a:solidFill>
                  </a:tcPr>
                </a:tc>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12.2</a:t>
                      </a:r>
                      <a:endParaRPr lang="ar-IQ" sz="1800" dirty="0"/>
                    </a:p>
                  </a:txBody>
                  <a:tcPr marL="91445" marR="91445" marT="45728" marB="45728">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40000"/>
                      </a:srgbClr>
                    </a:solidFill>
                  </a:tcPr>
                </a:tc>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1</a:t>
                      </a:r>
                      <a:endParaRPr lang="ar-IQ" sz="1800" dirty="0"/>
                    </a:p>
                  </a:txBody>
                  <a:tcPr marL="91445" marR="91445" marT="45728" marB="45728">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40000"/>
                      </a:srgbClr>
                    </a:solidFill>
                  </a:tcPr>
                </a:tc>
                <a:extLst>
                  <a:ext uri="{0D108BD9-81ED-4DB2-BD59-A6C34878D82A}">
                    <a16:rowId xmlns:a16="http://schemas.microsoft.com/office/drawing/2014/main" val="10001"/>
                  </a:ext>
                </a:extLst>
              </a:tr>
              <a:tr h="210985">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13.4</a:t>
                      </a:r>
                      <a:endParaRPr lang="ar-IQ" sz="1800" dirty="0"/>
                    </a:p>
                  </a:txBody>
                  <a:tcPr marL="91445" marR="91445" marT="45728" marB="45728">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11.3</a:t>
                      </a:r>
                      <a:endParaRPr lang="ar-IQ" sz="1800" dirty="0"/>
                    </a:p>
                  </a:txBody>
                  <a:tcPr marL="91445" marR="91445" marT="45728" marB="45728">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2</a:t>
                      </a:r>
                      <a:endParaRPr lang="ar-IQ" sz="1800" dirty="0"/>
                    </a:p>
                  </a:txBody>
                  <a:tcPr marL="91445" marR="91445" marT="45728" marB="45728">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extLst>
                  <a:ext uri="{0D108BD9-81ED-4DB2-BD59-A6C34878D82A}">
                    <a16:rowId xmlns:a16="http://schemas.microsoft.com/office/drawing/2014/main" val="10002"/>
                  </a:ext>
                </a:extLst>
              </a:tr>
              <a:tr h="210985">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16</a:t>
                      </a:r>
                      <a:endParaRPr lang="ar-IQ" sz="1800" dirty="0"/>
                    </a:p>
                  </a:txBody>
                  <a:tcPr marL="91445" marR="91445" marT="45728" marB="45728">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40000"/>
                      </a:srgbClr>
                    </a:solidFill>
                  </a:tcPr>
                </a:tc>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14.7</a:t>
                      </a:r>
                      <a:endParaRPr lang="ar-IQ" sz="1800" dirty="0"/>
                    </a:p>
                  </a:txBody>
                  <a:tcPr marL="91445" marR="91445" marT="45728" marB="45728">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40000"/>
                      </a:srgbClr>
                    </a:solidFill>
                  </a:tcPr>
                </a:tc>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3</a:t>
                      </a:r>
                      <a:endParaRPr lang="ar-IQ" sz="1800" dirty="0"/>
                    </a:p>
                  </a:txBody>
                  <a:tcPr marL="91445" marR="91445" marT="45728" marB="45728">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40000"/>
                      </a:srgbClr>
                    </a:solidFill>
                  </a:tcPr>
                </a:tc>
                <a:extLst>
                  <a:ext uri="{0D108BD9-81ED-4DB2-BD59-A6C34878D82A}">
                    <a16:rowId xmlns:a16="http://schemas.microsoft.com/office/drawing/2014/main" val="10003"/>
                  </a:ext>
                </a:extLst>
              </a:tr>
              <a:tr h="210985">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13.6</a:t>
                      </a:r>
                      <a:endParaRPr lang="ar-IQ" sz="1800" dirty="0"/>
                    </a:p>
                  </a:txBody>
                  <a:tcPr marL="91445" marR="91445" marT="45728" marB="45728">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11.4</a:t>
                      </a:r>
                      <a:endParaRPr lang="ar-IQ" sz="1800" dirty="0"/>
                    </a:p>
                  </a:txBody>
                  <a:tcPr marL="91445" marR="91445" marT="45728" marB="45728">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4</a:t>
                      </a:r>
                      <a:endParaRPr lang="ar-IQ" sz="1800" dirty="0"/>
                    </a:p>
                  </a:txBody>
                  <a:tcPr marL="91445" marR="91445" marT="45728" marB="45728">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extLst>
                  <a:ext uri="{0D108BD9-81ED-4DB2-BD59-A6C34878D82A}">
                    <a16:rowId xmlns:a16="http://schemas.microsoft.com/office/drawing/2014/main" val="10004"/>
                  </a:ext>
                </a:extLst>
              </a:tr>
              <a:tr h="210985">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14</a:t>
                      </a:r>
                      <a:endParaRPr lang="ar-IQ" sz="1800" dirty="0"/>
                    </a:p>
                  </a:txBody>
                  <a:tcPr marL="91445" marR="91445" marT="45728" marB="45728">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40000"/>
                      </a:srgbClr>
                    </a:solidFill>
                  </a:tcPr>
                </a:tc>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0"/>
                      <a:r>
                        <a:rPr lang="en-US" sz="1800" dirty="0"/>
                        <a:t>11.5</a:t>
                      </a:r>
                      <a:endParaRPr lang="ar-IQ" sz="1800" dirty="0"/>
                    </a:p>
                  </a:txBody>
                  <a:tcPr marL="91445" marR="91445" marT="45728" marB="45728">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40000"/>
                      </a:srgbClr>
                    </a:solidFill>
                  </a:tcPr>
                </a:tc>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5</a:t>
                      </a:r>
                      <a:endParaRPr lang="ar-IQ" sz="1800" dirty="0"/>
                    </a:p>
                  </a:txBody>
                  <a:tcPr marL="91445" marR="91445" marT="45728" marB="45728">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40000"/>
                      </a:srgbClr>
                    </a:solidFill>
                  </a:tcPr>
                </a:tc>
                <a:extLst>
                  <a:ext uri="{0D108BD9-81ED-4DB2-BD59-A6C34878D82A}">
                    <a16:rowId xmlns:a16="http://schemas.microsoft.com/office/drawing/2014/main" val="10005"/>
                  </a:ext>
                </a:extLst>
              </a:tr>
              <a:tr h="210985">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13.8</a:t>
                      </a:r>
                      <a:endParaRPr lang="ar-IQ" sz="1800" dirty="0"/>
                    </a:p>
                  </a:txBody>
                  <a:tcPr marL="91445" marR="91445" marT="45728" marB="45728">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12.7</a:t>
                      </a:r>
                      <a:endParaRPr lang="ar-IQ" sz="1800" dirty="0"/>
                    </a:p>
                  </a:txBody>
                  <a:tcPr marL="91445" marR="91445" marT="45728" marB="45728">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tc>
                  <a:txBody>
                    <a:bodyPr/>
                    <a:lstStyle>
                      <a:lvl1pPr marL="0" algn="r" defTabSz="914400" rtl="1" eaLnBrk="1" latinLnBrk="0" hangingPunct="1">
                        <a:defRPr sz="1800" kern="1200">
                          <a:solidFill>
                            <a:schemeClr val="dk1"/>
                          </a:solidFill>
                          <a:latin typeface="Arial"/>
                          <a:cs typeface="Arial"/>
                        </a:defRPr>
                      </a:lvl1pPr>
                      <a:lvl2pPr marL="457200" algn="r" defTabSz="914400" rtl="1" eaLnBrk="1" latinLnBrk="0" hangingPunct="1">
                        <a:defRPr sz="1800" kern="1200">
                          <a:solidFill>
                            <a:schemeClr val="dk1"/>
                          </a:solidFill>
                          <a:latin typeface="Arial"/>
                          <a:cs typeface="Arial"/>
                        </a:defRPr>
                      </a:lvl2pPr>
                      <a:lvl3pPr marL="914400" algn="r" defTabSz="914400" rtl="1" eaLnBrk="1" latinLnBrk="0" hangingPunct="1">
                        <a:defRPr sz="1800" kern="1200">
                          <a:solidFill>
                            <a:schemeClr val="dk1"/>
                          </a:solidFill>
                          <a:latin typeface="Arial"/>
                          <a:cs typeface="Arial"/>
                        </a:defRPr>
                      </a:lvl3pPr>
                      <a:lvl4pPr marL="1371600" algn="r" defTabSz="914400" rtl="1" eaLnBrk="1" latinLnBrk="0" hangingPunct="1">
                        <a:defRPr sz="1800" kern="1200">
                          <a:solidFill>
                            <a:schemeClr val="dk1"/>
                          </a:solidFill>
                          <a:latin typeface="Arial"/>
                          <a:cs typeface="Arial"/>
                        </a:defRPr>
                      </a:lvl4pPr>
                      <a:lvl5pPr marL="1828800" algn="r" defTabSz="914400" rtl="1" eaLnBrk="1" latinLnBrk="0" hangingPunct="1">
                        <a:defRPr sz="1800" kern="1200">
                          <a:solidFill>
                            <a:schemeClr val="dk1"/>
                          </a:solidFill>
                          <a:latin typeface="Arial"/>
                          <a:cs typeface="Arial"/>
                        </a:defRPr>
                      </a:lvl5pPr>
                      <a:lvl6pPr marL="2286000" algn="r" defTabSz="914400" rtl="1" eaLnBrk="1" latinLnBrk="0" hangingPunct="1">
                        <a:defRPr sz="1800" kern="1200">
                          <a:solidFill>
                            <a:schemeClr val="dk1"/>
                          </a:solidFill>
                          <a:latin typeface="Arial"/>
                          <a:cs typeface="Arial"/>
                        </a:defRPr>
                      </a:lvl6pPr>
                      <a:lvl7pPr marL="2743200" algn="r" defTabSz="914400" rtl="1" eaLnBrk="1" latinLnBrk="0" hangingPunct="1">
                        <a:defRPr sz="1800" kern="1200">
                          <a:solidFill>
                            <a:schemeClr val="dk1"/>
                          </a:solidFill>
                          <a:latin typeface="Arial"/>
                          <a:cs typeface="Arial"/>
                        </a:defRPr>
                      </a:lvl7pPr>
                      <a:lvl8pPr marL="3200400" algn="r" defTabSz="914400" rtl="1" eaLnBrk="1" latinLnBrk="0" hangingPunct="1">
                        <a:defRPr sz="1800" kern="1200">
                          <a:solidFill>
                            <a:schemeClr val="dk1"/>
                          </a:solidFill>
                          <a:latin typeface="Arial"/>
                          <a:cs typeface="Arial"/>
                        </a:defRPr>
                      </a:lvl8pPr>
                      <a:lvl9pPr marL="3657600" algn="r" defTabSz="914400" rtl="1" eaLnBrk="1" latinLnBrk="0" hangingPunct="1">
                        <a:defRPr sz="1800" kern="1200">
                          <a:solidFill>
                            <a:schemeClr val="dk1"/>
                          </a:solidFill>
                          <a:latin typeface="Arial"/>
                          <a:cs typeface="Arial"/>
                        </a:defRPr>
                      </a:lvl9pPr>
                    </a:lstStyle>
                    <a:p>
                      <a:pPr algn="l" rtl="1"/>
                      <a:r>
                        <a:rPr lang="en-US" sz="1800" dirty="0"/>
                        <a:t>6</a:t>
                      </a:r>
                      <a:endParaRPr lang="ar-IQ" sz="1800" dirty="0"/>
                    </a:p>
                  </a:txBody>
                  <a:tcPr marL="91445" marR="91445" marT="45728" marB="45728">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solidFill>
                      <a:srgbClr val="333399">
                        <a:tint val="20000"/>
                      </a:srgb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005827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04800"/>
            <a:ext cx="7992887" cy="1938992"/>
          </a:xfrm>
          <a:prstGeom prst="rect">
            <a:avLst/>
          </a:prstGeom>
          <a:noFill/>
        </p:spPr>
        <p:txBody>
          <a:bodyPr wrap="square" rtlCol="1">
            <a:spAutoFit/>
          </a:bodyPr>
          <a:lstStyle/>
          <a:p>
            <a:pPr algn="l"/>
            <a:r>
              <a:rPr lang="en-US" sz="2000" dirty="0">
                <a:latin typeface="Arial Black" panose="020B0A04020102020204" pitchFamily="34" charset="0"/>
              </a:rPr>
              <a:t>1- What assumptions used for such data</a:t>
            </a:r>
          </a:p>
          <a:p>
            <a:pPr algn="l"/>
            <a:r>
              <a:rPr lang="en-US" sz="2000" dirty="0">
                <a:latin typeface="Arial Black" panose="020B0A04020102020204" pitchFamily="34" charset="0"/>
              </a:rPr>
              <a:t>2- state Ho and HA</a:t>
            </a:r>
          </a:p>
          <a:p>
            <a:pPr algn="l"/>
            <a:r>
              <a:rPr lang="en-US" sz="2000" dirty="0">
                <a:latin typeface="Arial Black" panose="020B0A04020102020204" pitchFamily="34" charset="0"/>
              </a:rPr>
              <a:t>3- DF =</a:t>
            </a:r>
          </a:p>
          <a:p>
            <a:pPr algn="l"/>
            <a:r>
              <a:rPr lang="en-US" sz="2000" dirty="0">
                <a:latin typeface="Arial Black" panose="020B0A04020102020204" pitchFamily="34" charset="0"/>
              </a:rPr>
              <a:t>4- Tab value =</a:t>
            </a:r>
          </a:p>
          <a:p>
            <a:pPr algn="l"/>
            <a:r>
              <a:rPr lang="en-US" sz="2000" dirty="0">
                <a:latin typeface="Arial Black" panose="020B0A04020102020204" pitchFamily="34" charset="0"/>
              </a:rPr>
              <a:t>5-equation for calculated value =</a:t>
            </a:r>
          </a:p>
          <a:p>
            <a:pPr algn="l"/>
            <a:endParaRPr lang="ar-IQ" sz="2000" dirty="0">
              <a:latin typeface="Arial Black" panose="020B0A04020102020204" pitchFamily="34" charset="0"/>
            </a:endParaRPr>
          </a:p>
        </p:txBody>
      </p:sp>
    </p:spTree>
    <p:extLst>
      <p:ext uri="{BB962C8B-B14F-4D97-AF65-F5344CB8AC3E}">
        <p14:creationId xmlns:p14="http://schemas.microsoft.com/office/powerpoint/2010/main" val="227332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11188" y="476250"/>
            <a:ext cx="7416800" cy="247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15000"/>
              </a:lnSpc>
              <a:spcAft>
                <a:spcPts val="1000"/>
              </a:spcAft>
            </a:pPr>
            <a:r>
              <a:rPr lang="en-US" sz="2000" dirty="0">
                <a:solidFill>
                  <a:srgbClr val="002060"/>
                </a:solidFill>
                <a:latin typeface="Arial Black" pitchFamily="34" charset="0"/>
                <a:cs typeface="Calibri" pitchFamily="34" charset="0"/>
              </a:rPr>
              <a:t>4-A group of 15 normal children in a study had a mean bilirubin level of 1.05 </a:t>
            </a:r>
            <a:r>
              <a:rPr lang="en-US" sz="2000" dirty="0">
                <a:solidFill>
                  <a:srgbClr val="002060"/>
                </a:solidFill>
                <a:cs typeface="Calibri" pitchFamily="34" charset="0"/>
              </a:rPr>
              <a:t>ᵤ</a:t>
            </a:r>
            <a:r>
              <a:rPr lang="en-US" sz="2000" dirty="0">
                <a:solidFill>
                  <a:srgbClr val="002060"/>
                </a:solidFill>
                <a:latin typeface="Arial Black" pitchFamily="34" charset="0"/>
                <a:cs typeface="Calibri" pitchFamily="34" charset="0"/>
              </a:rPr>
              <a:t>g % and SD 0.34 . </a:t>
            </a:r>
          </a:p>
          <a:p>
            <a:pPr>
              <a:lnSpc>
                <a:spcPct val="115000"/>
              </a:lnSpc>
              <a:spcAft>
                <a:spcPts val="1000"/>
              </a:spcAft>
            </a:pPr>
            <a:r>
              <a:rPr lang="en-US" sz="2000" dirty="0">
                <a:solidFill>
                  <a:srgbClr val="002060"/>
                </a:solidFill>
                <a:latin typeface="Arial Black" pitchFamily="34" charset="0"/>
                <a:cs typeface="Calibri" pitchFamily="34" charset="0"/>
              </a:rPr>
              <a:t>Another group of 15 children with liver cirrhosis had mean bilirubin level of 4.99</a:t>
            </a:r>
            <a:r>
              <a:rPr lang="en-US" sz="2000" dirty="0">
                <a:solidFill>
                  <a:srgbClr val="002060"/>
                </a:solidFill>
                <a:cs typeface="Calibri" pitchFamily="34" charset="0"/>
              </a:rPr>
              <a:t> ᵤ</a:t>
            </a:r>
            <a:r>
              <a:rPr lang="en-US" sz="2000" dirty="0">
                <a:solidFill>
                  <a:srgbClr val="002060"/>
                </a:solidFill>
                <a:latin typeface="Arial Black" pitchFamily="34" charset="0"/>
                <a:cs typeface="Calibri" pitchFamily="34" charset="0"/>
              </a:rPr>
              <a:t>g% and SD of 2.52 .</a:t>
            </a:r>
          </a:p>
          <a:p>
            <a:pPr>
              <a:lnSpc>
                <a:spcPct val="115000"/>
              </a:lnSpc>
              <a:spcAft>
                <a:spcPts val="1000"/>
              </a:spcAft>
            </a:pPr>
            <a:r>
              <a:rPr lang="en-US" sz="2000" dirty="0">
                <a:solidFill>
                  <a:srgbClr val="002060"/>
                </a:solidFill>
                <a:latin typeface="Arial Black" pitchFamily="34" charset="0"/>
                <a:cs typeface="Calibri" pitchFamily="34" charset="0"/>
              </a:rPr>
              <a:t> By using α 0.05 , what you can conclude from this study ?</a:t>
            </a:r>
            <a:endParaRPr lang="en-US" sz="2000" dirty="0">
              <a:solidFill>
                <a:srgbClr val="002060"/>
              </a:solidFill>
              <a:latin typeface="Calibri" pitchFamily="34" charset="0"/>
              <a:cs typeface="Calibri" pitchFamily="34" charset="0"/>
            </a:endParaRPr>
          </a:p>
        </p:txBody>
      </p:sp>
    </p:spTree>
    <p:extLst>
      <p:ext uri="{BB962C8B-B14F-4D97-AF65-F5344CB8AC3E}">
        <p14:creationId xmlns:p14="http://schemas.microsoft.com/office/powerpoint/2010/main" val="4130078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Rectangle 1"/>
          <p:cNvSpPr>
            <a:spLocks noChangeArrowheads="1"/>
          </p:cNvSpPr>
          <p:nvPr/>
        </p:nvSpPr>
        <p:spPr bwMode="auto">
          <a:xfrm>
            <a:off x="395536" y="555526"/>
            <a:ext cx="8208963" cy="209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15000"/>
              </a:lnSpc>
              <a:spcAft>
                <a:spcPts val="1000"/>
              </a:spcAft>
            </a:pPr>
            <a:r>
              <a:rPr lang="en-US" sz="2000" dirty="0">
                <a:solidFill>
                  <a:srgbClr val="002060"/>
                </a:solidFill>
                <a:latin typeface="Arial Black" pitchFamily="34" charset="0"/>
                <a:cs typeface="Calibri" pitchFamily="34" charset="0"/>
              </a:rPr>
              <a:t>5-The mean difference in systolic BP of 100 patients was 30 mmHg before and after treatment .</a:t>
            </a:r>
          </a:p>
          <a:p>
            <a:pPr>
              <a:lnSpc>
                <a:spcPct val="115000"/>
              </a:lnSpc>
              <a:spcAft>
                <a:spcPts val="1000"/>
              </a:spcAft>
            </a:pPr>
            <a:r>
              <a:rPr lang="en-US" sz="2000" dirty="0">
                <a:solidFill>
                  <a:srgbClr val="002060"/>
                </a:solidFill>
                <a:latin typeface="Arial Black" pitchFamily="34" charset="0"/>
                <a:cs typeface="Calibri" pitchFamily="34" charset="0"/>
              </a:rPr>
              <a:t> Standard deviation difference was 10 mmHg .</a:t>
            </a:r>
          </a:p>
          <a:p>
            <a:pPr>
              <a:lnSpc>
                <a:spcPct val="115000"/>
              </a:lnSpc>
              <a:spcAft>
                <a:spcPts val="1000"/>
              </a:spcAft>
            </a:pPr>
            <a:r>
              <a:rPr lang="en-US" sz="2000" dirty="0">
                <a:solidFill>
                  <a:srgbClr val="002060"/>
                </a:solidFill>
                <a:latin typeface="Arial Black" pitchFamily="34" charset="0"/>
                <a:cs typeface="Calibri" pitchFamily="34" charset="0"/>
              </a:rPr>
              <a:t> Using α 0.05 prove statistically if the treatment was effective .</a:t>
            </a:r>
            <a:endParaRPr lang="en-US" sz="2000" dirty="0">
              <a:solidFill>
                <a:srgbClr val="002060"/>
              </a:solidFill>
              <a:latin typeface="Calibri" pitchFamily="34" charset="0"/>
              <a:cs typeface="Calibri" pitchFamily="34" charset="0"/>
            </a:endParaRPr>
          </a:p>
        </p:txBody>
      </p:sp>
      <p:sp>
        <p:nvSpPr>
          <p:cNvPr id="3" name="TextBox 2"/>
          <p:cNvSpPr txBox="1"/>
          <p:nvPr/>
        </p:nvSpPr>
        <p:spPr>
          <a:xfrm>
            <a:off x="131966" y="2916224"/>
            <a:ext cx="7504554" cy="1631216"/>
          </a:xfrm>
          <a:prstGeom prst="rect">
            <a:avLst/>
          </a:prstGeom>
          <a:noFill/>
        </p:spPr>
        <p:txBody>
          <a:bodyPr wrap="none" rtlCol="1">
            <a:spAutoFit/>
          </a:bodyPr>
          <a:lstStyle/>
          <a:p>
            <a:r>
              <a:rPr lang="en-US" sz="2000" dirty="0">
                <a:latin typeface="Arial Black" panose="020B0A04020102020204" pitchFamily="34" charset="0"/>
              </a:rPr>
              <a:t> 1-What statistical test  used for this study</a:t>
            </a:r>
          </a:p>
          <a:p>
            <a:pPr algn="l"/>
            <a:r>
              <a:rPr lang="en-US" sz="2000" dirty="0">
                <a:latin typeface="Arial Black" panose="020B0A04020102020204" pitchFamily="34" charset="0"/>
              </a:rPr>
              <a:t> 2- State assumption for this study</a:t>
            </a:r>
          </a:p>
          <a:p>
            <a:pPr algn="l"/>
            <a:r>
              <a:rPr lang="en-US" sz="2000" dirty="0">
                <a:latin typeface="Arial Black" panose="020B0A04020102020204" pitchFamily="34" charset="0"/>
              </a:rPr>
              <a:t> 3-  Mention H0 and HA</a:t>
            </a:r>
          </a:p>
          <a:p>
            <a:pPr algn="l"/>
            <a:r>
              <a:rPr lang="en-US" sz="2000" dirty="0">
                <a:latin typeface="Arial Black" panose="020B0A04020102020204" pitchFamily="34" charset="0"/>
              </a:rPr>
              <a:t> 4-df = </a:t>
            </a:r>
          </a:p>
          <a:p>
            <a:r>
              <a:rPr lang="en-US" sz="2000" dirty="0">
                <a:latin typeface="Arial Black" pitchFamily="34" charset="0"/>
                <a:cs typeface="Calibri" pitchFamily="34" charset="0"/>
              </a:rPr>
              <a:t>5- prove statistically if the treatment was effective .</a:t>
            </a:r>
            <a:endParaRPr lang="ar-IQ" sz="2000" dirty="0">
              <a:latin typeface="Arial Black" panose="020B0A040201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684212" y="267494"/>
            <a:ext cx="7775575" cy="163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15000"/>
              </a:lnSpc>
              <a:spcAft>
                <a:spcPts val="1000"/>
              </a:spcAft>
            </a:pPr>
            <a:r>
              <a:rPr lang="en-US" sz="2000" dirty="0">
                <a:solidFill>
                  <a:srgbClr val="002060"/>
                </a:solidFill>
                <a:latin typeface="Arial Black" pitchFamily="34" charset="0"/>
                <a:cs typeface="Calibri" pitchFamily="34" charset="0"/>
              </a:rPr>
              <a:t>6-Serum protein is lower in females than in males . Justify this conclusion by applying appropriate statistical technique to the data given below : α 0.01.   </a:t>
            </a:r>
            <a:endParaRPr lang="en-US" sz="2000" dirty="0">
              <a:solidFill>
                <a:srgbClr val="002060"/>
              </a:solidFill>
              <a:latin typeface="Calibri" pitchFamily="34" charset="0"/>
              <a:cs typeface="Calibri" pitchFamily="34" charset="0"/>
            </a:endParaRPr>
          </a:p>
          <a:p>
            <a:pPr>
              <a:lnSpc>
                <a:spcPct val="115000"/>
              </a:lnSpc>
              <a:spcAft>
                <a:spcPts val="1000"/>
              </a:spcAft>
            </a:pPr>
            <a:r>
              <a:rPr lang="en-US" sz="2000" dirty="0">
                <a:solidFill>
                  <a:srgbClr val="002060"/>
                </a:solidFill>
                <a:latin typeface="Arial Black" pitchFamily="34" charset="0"/>
                <a:cs typeface="Calibri" pitchFamily="34" charset="0"/>
              </a:rPr>
              <a:t>  </a:t>
            </a:r>
            <a:endParaRPr lang="en-US" sz="2000" dirty="0">
              <a:solidFill>
                <a:srgbClr val="002060"/>
              </a:solidFill>
              <a:latin typeface="Calibri" pitchFamily="34" charset="0"/>
              <a:cs typeface="Calibri"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307055380"/>
              </p:ext>
            </p:extLst>
          </p:nvPr>
        </p:nvGraphicFramePr>
        <p:xfrm>
          <a:off x="1523999" y="1918553"/>
          <a:ext cx="6096000" cy="1677988"/>
        </p:xfrm>
        <a:graphic>
          <a:graphicData uri="http://schemas.openxmlformats.org/drawingml/2006/table">
            <a:tbl>
              <a:tblPr rtl="1" firstRow="1" bandRow="1"/>
              <a:tblGrid>
                <a:gridCol w="903866">
                  <a:extLst>
                    <a:ext uri="{9D8B030D-6E8A-4147-A177-3AD203B41FA5}">
                      <a16:colId xmlns:a16="http://schemas.microsoft.com/office/drawing/2014/main" val="20000"/>
                    </a:ext>
                  </a:extLst>
                </a:gridCol>
                <a:gridCol w="2144134">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936218">
                <a:tc>
                  <a:txBody>
                    <a:bodyPr/>
                    <a:lstStyle>
                      <a:lvl1pPr marL="0" algn="r" defTabSz="914400" rtl="1" eaLnBrk="1" latinLnBrk="0" hangingPunct="1">
                        <a:defRPr sz="1800" b="1" kern="1200">
                          <a:solidFill>
                            <a:schemeClr val="tx1"/>
                          </a:solidFill>
                          <a:latin typeface="Arial"/>
                          <a:cs typeface="Arial"/>
                        </a:defRPr>
                      </a:lvl1pPr>
                      <a:lvl2pPr marL="457200" algn="r" defTabSz="914400" rtl="1" eaLnBrk="1" latinLnBrk="0" hangingPunct="1">
                        <a:defRPr sz="1800" b="1" kern="1200">
                          <a:solidFill>
                            <a:schemeClr val="tx1"/>
                          </a:solidFill>
                          <a:latin typeface="Arial"/>
                          <a:cs typeface="Arial"/>
                        </a:defRPr>
                      </a:lvl2pPr>
                      <a:lvl3pPr marL="914400" algn="r" defTabSz="914400" rtl="1" eaLnBrk="1" latinLnBrk="0" hangingPunct="1">
                        <a:defRPr sz="1800" b="1" kern="1200">
                          <a:solidFill>
                            <a:schemeClr val="tx1"/>
                          </a:solidFill>
                          <a:latin typeface="Arial"/>
                          <a:cs typeface="Arial"/>
                        </a:defRPr>
                      </a:lvl3pPr>
                      <a:lvl4pPr marL="1371600" algn="r" defTabSz="914400" rtl="1" eaLnBrk="1" latinLnBrk="0" hangingPunct="1">
                        <a:defRPr sz="1800" b="1" kern="1200">
                          <a:solidFill>
                            <a:schemeClr val="tx1"/>
                          </a:solidFill>
                          <a:latin typeface="Arial"/>
                          <a:cs typeface="Arial"/>
                        </a:defRPr>
                      </a:lvl4pPr>
                      <a:lvl5pPr marL="1828800" algn="r" defTabSz="914400" rtl="1" eaLnBrk="1" latinLnBrk="0" hangingPunct="1">
                        <a:defRPr sz="1800" b="1" kern="1200">
                          <a:solidFill>
                            <a:schemeClr val="tx1"/>
                          </a:solidFill>
                          <a:latin typeface="Arial"/>
                          <a:cs typeface="Arial"/>
                        </a:defRPr>
                      </a:lvl5pPr>
                      <a:lvl6pPr marL="2286000" algn="r" defTabSz="914400" rtl="1" eaLnBrk="1" latinLnBrk="0" hangingPunct="1">
                        <a:defRPr sz="1800" b="1" kern="1200">
                          <a:solidFill>
                            <a:schemeClr val="tx1"/>
                          </a:solidFill>
                          <a:latin typeface="Arial"/>
                          <a:cs typeface="Arial"/>
                        </a:defRPr>
                      </a:lvl6pPr>
                      <a:lvl7pPr marL="2743200" algn="r" defTabSz="914400" rtl="1" eaLnBrk="1" latinLnBrk="0" hangingPunct="1">
                        <a:defRPr sz="1800" b="1" kern="1200">
                          <a:solidFill>
                            <a:schemeClr val="tx1"/>
                          </a:solidFill>
                          <a:latin typeface="Arial"/>
                          <a:cs typeface="Arial"/>
                        </a:defRPr>
                      </a:lvl7pPr>
                      <a:lvl8pPr marL="3200400" algn="r" defTabSz="914400" rtl="1" eaLnBrk="1" latinLnBrk="0" hangingPunct="1">
                        <a:defRPr sz="1800" b="1" kern="1200">
                          <a:solidFill>
                            <a:schemeClr val="tx1"/>
                          </a:solidFill>
                          <a:latin typeface="Arial"/>
                          <a:cs typeface="Arial"/>
                        </a:defRPr>
                      </a:lvl8pPr>
                      <a:lvl9pPr marL="3657600" algn="r" defTabSz="914400" rtl="1" eaLnBrk="1" latinLnBrk="0" hangingPunct="1">
                        <a:defRPr sz="1800" b="1" kern="1200">
                          <a:solidFill>
                            <a:schemeClr val="tx1"/>
                          </a:solidFill>
                          <a:latin typeface="Arial"/>
                          <a:cs typeface="Arial"/>
                        </a:defRPr>
                      </a:lvl9pPr>
                    </a:lstStyle>
                    <a:p>
                      <a:pPr algn="l" rtl="1"/>
                      <a:r>
                        <a:rPr lang="en-US" sz="1800" dirty="0"/>
                        <a:t>SD</a:t>
                      </a:r>
                      <a:endParaRPr lang="ar-IQ" sz="1800" dirty="0"/>
                    </a:p>
                  </a:txBody>
                  <a:tcPr marT="45726" marB="45726">
                    <a:lnL w="12700" cmpd="sng">
                      <a:solidFill>
                        <a:srgbClr val="333399"/>
                      </a:solidFill>
                    </a:lnL>
                    <a:lnR w="12700" cmpd="sng">
                      <a:solidFill>
                        <a:srgbClr val="333399"/>
                      </a:solidFill>
                    </a:lnR>
                    <a:lnT w="12700" cmpd="sng">
                      <a:solidFill>
                        <a:srgbClr val="333399"/>
                      </a:solidFill>
                    </a:lnT>
                    <a:lnB w="25400" cmpd="sng">
                      <a:solidFill>
                        <a:srgbClr val="333399"/>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b="1" kern="1200">
                          <a:solidFill>
                            <a:schemeClr val="tx1"/>
                          </a:solidFill>
                          <a:latin typeface="Arial"/>
                          <a:cs typeface="Arial"/>
                        </a:defRPr>
                      </a:lvl1pPr>
                      <a:lvl2pPr marL="457200" algn="r" defTabSz="914400" rtl="1" eaLnBrk="1" latinLnBrk="0" hangingPunct="1">
                        <a:defRPr sz="1800" b="1" kern="1200">
                          <a:solidFill>
                            <a:schemeClr val="tx1"/>
                          </a:solidFill>
                          <a:latin typeface="Arial"/>
                          <a:cs typeface="Arial"/>
                        </a:defRPr>
                      </a:lvl2pPr>
                      <a:lvl3pPr marL="914400" algn="r" defTabSz="914400" rtl="1" eaLnBrk="1" latinLnBrk="0" hangingPunct="1">
                        <a:defRPr sz="1800" b="1" kern="1200">
                          <a:solidFill>
                            <a:schemeClr val="tx1"/>
                          </a:solidFill>
                          <a:latin typeface="Arial"/>
                          <a:cs typeface="Arial"/>
                        </a:defRPr>
                      </a:lvl3pPr>
                      <a:lvl4pPr marL="1371600" algn="r" defTabSz="914400" rtl="1" eaLnBrk="1" latinLnBrk="0" hangingPunct="1">
                        <a:defRPr sz="1800" b="1" kern="1200">
                          <a:solidFill>
                            <a:schemeClr val="tx1"/>
                          </a:solidFill>
                          <a:latin typeface="Arial"/>
                          <a:cs typeface="Arial"/>
                        </a:defRPr>
                      </a:lvl4pPr>
                      <a:lvl5pPr marL="1828800" algn="r" defTabSz="914400" rtl="1" eaLnBrk="1" latinLnBrk="0" hangingPunct="1">
                        <a:defRPr sz="1800" b="1" kern="1200">
                          <a:solidFill>
                            <a:schemeClr val="tx1"/>
                          </a:solidFill>
                          <a:latin typeface="Arial"/>
                          <a:cs typeface="Arial"/>
                        </a:defRPr>
                      </a:lvl5pPr>
                      <a:lvl6pPr marL="2286000" algn="r" defTabSz="914400" rtl="1" eaLnBrk="1" latinLnBrk="0" hangingPunct="1">
                        <a:defRPr sz="1800" b="1" kern="1200">
                          <a:solidFill>
                            <a:schemeClr val="tx1"/>
                          </a:solidFill>
                          <a:latin typeface="Arial"/>
                          <a:cs typeface="Arial"/>
                        </a:defRPr>
                      </a:lvl6pPr>
                      <a:lvl7pPr marL="2743200" algn="r" defTabSz="914400" rtl="1" eaLnBrk="1" latinLnBrk="0" hangingPunct="1">
                        <a:defRPr sz="1800" b="1" kern="1200">
                          <a:solidFill>
                            <a:schemeClr val="tx1"/>
                          </a:solidFill>
                          <a:latin typeface="Arial"/>
                          <a:cs typeface="Arial"/>
                        </a:defRPr>
                      </a:lvl7pPr>
                      <a:lvl8pPr marL="3200400" algn="r" defTabSz="914400" rtl="1" eaLnBrk="1" latinLnBrk="0" hangingPunct="1">
                        <a:defRPr sz="1800" b="1" kern="1200">
                          <a:solidFill>
                            <a:schemeClr val="tx1"/>
                          </a:solidFill>
                          <a:latin typeface="Arial"/>
                          <a:cs typeface="Arial"/>
                        </a:defRPr>
                      </a:lvl8pPr>
                      <a:lvl9pPr marL="3657600" algn="r" defTabSz="914400" rtl="1" eaLnBrk="1" latinLnBrk="0" hangingPunct="1">
                        <a:defRPr sz="1800" b="1" kern="1200">
                          <a:solidFill>
                            <a:schemeClr val="tx1"/>
                          </a:solidFill>
                          <a:latin typeface="Arial"/>
                          <a:cs typeface="Arial"/>
                        </a:defRPr>
                      </a:lvl9pPr>
                    </a:lstStyle>
                    <a:p>
                      <a:pPr algn="l" rtl="1"/>
                      <a:r>
                        <a:rPr lang="en-US" sz="1800" dirty="0"/>
                        <a:t>Mean serum protein level</a:t>
                      </a:r>
                      <a:endParaRPr lang="ar-IQ" sz="1800" dirty="0"/>
                    </a:p>
                  </a:txBody>
                  <a:tcPr marT="45726" marB="45726">
                    <a:lnL w="12700" cmpd="sng">
                      <a:solidFill>
                        <a:srgbClr val="333399"/>
                      </a:solidFill>
                    </a:lnL>
                    <a:lnR w="12700" cmpd="sng">
                      <a:solidFill>
                        <a:srgbClr val="333399"/>
                      </a:solidFill>
                    </a:lnR>
                    <a:lnT w="12700" cmpd="sng">
                      <a:solidFill>
                        <a:srgbClr val="333399"/>
                      </a:solidFill>
                    </a:lnT>
                    <a:lnB w="25400" cmpd="sng">
                      <a:solidFill>
                        <a:srgbClr val="333399"/>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b="1" kern="1200">
                          <a:solidFill>
                            <a:schemeClr val="tx1"/>
                          </a:solidFill>
                          <a:latin typeface="Arial"/>
                          <a:cs typeface="Arial"/>
                        </a:defRPr>
                      </a:lvl1pPr>
                      <a:lvl2pPr marL="457200" algn="r" defTabSz="914400" rtl="1" eaLnBrk="1" latinLnBrk="0" hangingPunct="1">
                        <a:defRPr sz="1800" b="1" kern="1200">
                          <a:solidFill>
                            <a:schemeClr val="tx1"/>
                          </a:solidFill>
                          <a:latin typeface="Arial"/>
                          <a:cs typeface="Arial"/>
                        </a:defRPr>
                      </a:lvl2pPr>
                      <a:lvl3pPr marL="914400" algn="r" defTabSz="914400" rtl="1" eaLnBrk="1" latinLnBrk="0" hangingPunct="1">
                        <a:defRPr sz="1800" b="1" kern="1200">
                          <a:solidFill>
                            <a:schemeClr val="tx1"/>
                          </a:solidFill>
                          <a:latin typeface="Arial"/>
                          <a:cs typeface="Arial"/>
                        </a:defRPr>
                      </a:lvl3pPr>
                      <a:lvl4pPr marL="1371600" algn="r" defTabSz="914400" rtl="1" eaLnBrk="1" latinLnBrk="0" hangingPunct="1">
                        <a:defRPr sz="1800" b="1" kern="1200">
                          <a:solidFill>
                            <a:schemeClr val="tx1"/>
                          </a:solidFill>
                          <a:latin typeface="Arial"/>
                          <a:cs typeface="Arial"/>
                        </a:defRPr>
                      </a:lvl4pPr>
                      <a:lvl5pPr marL="1828800" algn="r" defTabSz="914400" rtl="1" eaLnBrk="1" latinLnBrk="0" hangingPunct="1">
                        <a:defRPr sz="1800" b="1" kern="1200">
                          <a:solidFill>
                            <a:schemeClr val="tx1"/>
                          </a:solidFill>
                          <a:latin typeface="Arial"/>
                          <a:cs typeface="Arial"/>
                        </a:defRPr>
                      </a:lvl5pPr>
                      <a:lvl6pPr marL="2286000" algn="r" defTabSz="914400" rtl="1" eaLnBrk="1" latinLnBrk="0" hangingPunct="1">
                        <a:defRPr sz="1800" b="1" kern="1200">
                          <a:solidFill>
                            <a:schemeClr val="tx1"/>
                          </a:solidFill>
                          <a:latin typeface="Arial"/>
                          <a:cs typeface="Arial"/>
                        </a:defRPr>
                      </a:lvl6pPr>
                      <a:lvl7pPr marL="2743200" algn="r" defTabSz="914400" rtl="1" eaLnBrk="1" latinLnBrk="0" hangingPunct="1">
                        <a:defRPr sz="1800" b="1" kern="1200">
                          <a:solidFill>
                            <a:schemeClr val="tx1"/>
                          </a:solidFill>
                          <a:latin typeface="Arial"/>
                          <a:cs typeface="Arial"/>
                        </a:defRPr>
                      </a:lvl7pPr>
                      <a:lvl8pPr marL="3200400" algn="r" defTabSz="914400" rtl="1" eaLnBrk="1" latinLnBrk="0" hangingPunct="1">
                        <a:defRPr sz="1800" b="1" kern="1200">
                          <a:solidFill>
                            <a:schemeClr val="tx1"/>
                          </a:solidFill>
                          <a:latin typeface="Arial"/>
                          <a:cs typeface="Arial"/>
                        </a:defRPr>
                      </a:lvl8pPr>
                      <a:lvl9pPr marL="3657600" algn="r" defTabSz="914400" rtl="1" eaLnBrk="1" latinLnBrk="0" hangingPunct="1">
                        <a:defRPr sz="1800" b="1" kern="1200">
                          <a:solidFill>
                            <a:schemeClr val="tx1"/>
                          </a:solidFill>
                          <a:latin typeface="Arial"/>
                          <a:cs typeface="Arial"/>
                        </a:defRPr>
                      </a:lvl9pPr>
                    </a:lstStyle>
                    <a:p>
                      <a:pPr algn="l" rtl="1"/>
                      <a:r>
                        <a:rPr lang="en-US" sz="1800" dirty="0"/>
                        <a:t>Number</a:t>
                      </a:r>
                      <a:endParaRPr lang="ar-IQ" sz="1800" dirty="0"/>
                    </a:p>
                  </a:txBody>
                  <a:tcPr marT="45726" marB="45726">
                    <a:lnL w="12700" cmpd="sng">
                      <a:solidFill>
                        <a:srgbClr val="333399"/>
                      </a:solidFill>
                    </a:lnL>
                    <a:lnR w="12700" cmpd="sng">
                      <a:solidFill>
                        <a:srgbClr val="333399"/>
                      </a:solidFill>
                    </a:lnR>
                    <a:lnT w="12700" cmpd="sng">
                      <a:solidFill>
                        <a:srgbClr val="333399"/>
                      </a:solidFill>
                    </a:lnT>
                    <a:lnB w="25400" cmpd="sng">
                      <a:solidFill>
                        <a:srgbClr val="333399"/>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b="1" kern="1200">
                          <a:solidFill>
                            <a:schemeClr val="tx1"/>
                          </a:solidFill>
                          <a:latin typeface="Arial"/>
                          <a:cs typeface="Arial"/>
                        </a:defRPr>
                      </a:lvl1pPr>
                      <a:lvl2pPr marL="457200" algn="r" defTabSz="914400" rtl="1" eaLnBrk="1" latinLnBrk="0" hangingPunct="1">
                        <a:defRPr sz="1800" b="1" kern="1200">
                          <a:solidFill>
                            <a:schemeClr val="tx1"/>
                          </a:solidFill>
                          <a:latin typeface="Arial"/>
                          <a:cs typeface="Arial"/>
                        </a:defRPr>
                      </a:lvl2pPr>
                      <a:lvl3pPr marL="914400" algn="r" defTabSz="914400" rtl="1" eaLnBrk="1" latinLnBrk="0" hangingPunct="1">
                        <a:defRPr sz="1800" b="1" kern="1200">
                          <a:solidFill>
                            <a:schemeClr val="tx1"/>
                          </a:solidFill>
                          <a:latin typeface="Arial"/>
                          <a:cs typeface="Arial"/>
                        </a:defRPr>
                      </a:lvl3pPr>
                      <a:lvl4pPr marL="1371600" algn="r" defTabSz="914400" rtl="1" eaLnBrk="1" latinLnBrk="0" hangingPunct="1">
                        <a:defRPr sz="1800" b="1" kern="1200">
                          <a:solidFill>
                            <a:schemeClr val="tx1"/>
                          </a:solidFill>
                          <a:latin typeface="Arial"/>
                          <a:cs typeface="Arial"/>
                        </a:defRPr>
                      </a:lvl4pPr>
                      <a:lvl5pPr marL="1828800" algn="r" defTabSz="914400" rtl="1" eaLnBrk="1" latinLnBrk="0" hangingPunct="1">
                        <a:defRPr sz="1800" b="1" kern="1200">
                          <a:solidFill>
                            <a:schemeClr val="tx1"/>
                          </a:solidFill>
                          <a:latin typeface="Arial"/>
                          <a:cs typeface="Arial"/>
                        </a:defRPr>
                      </a:lvl5pPr>
                      <a:lvl6pPr marL="2286000" algn="r" defTabSz="914400" rtl="1" eaLnBrk="1" latinLnBrk="0" hangingPunct="1">
                        <a:defRPr sz="1800" b="1" kern="1200">
                          <a:solidFill>
                            <a:schemeClr val="tx1"/>
                          </a:solidFill>
                          <a:latin typeface="Arial"/>
                          <a:cs typeface="Arial"/>
                        </a:defRPr>
                      </a:lvl6pPr>
                      <a:lvl7pPr marL="2743200" algn="r" defTabSz="914400" rtl="1" eaLnBrk="1" latinLnBrk="0" hangingPunct="1">
                        <a:defRPr sz="1800" b="1" kern="1200">
                          <a:solidFill>
                            <a:schemeClr val="tx1"/>
                          </a:solidFill>
                          <a:latin typeface="Arial"/>
                          <a:cs typeface="Arial"/>
                        </a:defRPr>
                      </a:lvl7pPr>
                      <a:lvl8pPr marL="3200400" algn="r" defTabSz="914400" rtl="1" eaLnBrk="1" latinLnBrk="0" hangingPunct="1">
                        <a:defRPr sz="1800" b="1" kern="1200">
                          <a:solidFill>
                            <a:schemeClr val="tx1"/>
                          </a:solidFill>
                          <a:latin typeface="Arial"/>
                          <a:cs typeface="Arial"/>
                        </a:defRPr>
                      </a:lvl8pPr>
                      <a:lvl9pPr marL="3657600" algn="r" defTabSz="914400" rtl="1" eaLnBrk="1" latinLnBrk="0" hangingPunct="1">
                        <a:defRPr sz="1800" b="1" kern="1200">
                          <a:solidFill>
                            <a:schemeClr val="tx1"/>
                          </a:solidFill>
                          <a:latin typeface="Arial"/>
                          <a:cs typeface="Arial"/>
                        </a:defRPr>
                      </a:lvl9pPr>
                    </a:lstStyle>
                    <a:p>
                      <a:pPr algn="l" rtl="1"/>
                      <a:r>
                        <a:rPr lang="en-US" sz="1800" dirty="0"/>
                        <a:t>sex</a:t>
                      </a:r>
                      <a:endParaRPr lang="ar-IQ" sz="1800" dirty="0"/>
                    </a:p>
                  </a:txBody>
                  <a:tcPr marT="45726" marB="45726">
                    <a:lnL w="12700" cmpd="sng">
                      <a:solidFill>
                        <a:srgbClr val="333399"/>
                      </a:solidFill>
                    </a:lnL>
                    <a:lnR w="12700" cmpd="sng">
                      <a:solidFill>
                        <a:srgbClr val="333399"/>
                      </a:solidFill>
                    </a:lnR>
                    <a:lnT w="12700" cmpd="sng">
                      <a:solidFill>
                        <a:srgbClr val="333399"/>
                      </a:solidFill>
                    </a:lnT>
                    <a:lnB w="25400" cmpd="sng">
                      <a:solidFill>
                        <a:srgbClr val="333399"/>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85">
                <a:tc>
                  <a:txBody>
                    <a:bodyPr/>
                    <a:lstStyle>
                      <a:lvl1pPr marL="0" algn="r" defTabSz="914400" rtl="1" eaLnBrk="1" latinLnBrk="0" hangingPunct="1">
                        <a:defRPr sz="1800" kern="1200">
                          <a:solidFill>
                            <a:schemeClr val="tx1"/>
                          </a:solidFill>
                          <a:latin typeface="Arial"/>
                          <a:cs typeface="Arial"/>
                        </a:defRPr>
                      </a:lvl1pPr>
                      <a:lvl2pPr marL="457200" algn="r" defTabSz="914400" rtl="1" eaLnBrk="1" latinLnBrk="0" hangingPunct="1">
                        <a:defRPr sz="1800" kern="1200">
                          <a:solidFill>
                            <a:schemeClr val="tx1"/>
                          </a:solidFill>
                          <a:latin typeface="Arial"/>
                          <a:cs typeface="Arial"/>
                        </a:defRPr>
                      </a:lvl2pPr>
                      <a:lvl3pPr marL="914400" algn="r" defTabSz="914400" rtl="1" eaLnBrk="1" latinLnBrk="0" hangingPunct="1">
                        <a:defRPr sz="1800" kern="1200">
                          <a:solidFill>
                            <a:schemeClr val="tx1"/>
                          </a:solidFill>
                          <a:latin typeface="Arial"/>
                          <a:cs typeface="Arial"/>
                        </a:defRPr>
                      </a:lvl3pPr>
                      <a:lvl4pPr marL="1371600" algn="r" defTabSz="914400" rtl="1" eaLnBrk="1" latinLnBrk="0" hangingPunct="1">
                        <a:defRPr sz="1800" kern="1200">
                          <a:solidFill>
                            <a:schemeClr val="tx1"/>
                          </a:solidFill>
                          <a:latin typeface="Arial"/>
                          <a:cs typeface="Arial"/>
                        </a:defRPr>
                      </a:lvl4pPr>
                      <a:lvl5pPr marL="1828800" algn="r" defTabSz="914400" rtl="1" eaLnBrk="1" latinLnBrk="0" hangingPunct="1">
                        <a:defRPr sz="1800" kern="1200">
                          <a:solidFill>
                            <a:schemeClr val="tx1"/>
                          </a:solidFill>
                          <a:latin typeface="Arial"/>
                          <a:cs typeface="Arial"/>
                        </a:defRPr>
                      </a:lvl5pPr>
                      <a:lvl6pPr marL="2286000" algn="r" defTabSz="914400" rtl="1" eaLnBrk="1" latinLnBrk="0" hangingPunct="1">
                        <a:defRPr sz="1800" kern="1200">
                          <a:solidFill>
                            <a:schemeClr val="tx1"/>
                          </a:solidFill>
                          <a:latin typeface="Arial"/>
                          <a:cs typeface="Arial"/>
                        </a:defRPr>
                      </a:lvl6pPr>
                      <a:lvl7pPr marL="2743200" algn="r" defTabSz="914400" rtl="1" eaLnBrk="1" latinLnBrk="0" hangingPunct="1">
                        <a:defRPr sz="1800" kern="1200">
                          <a:solidFill>
                            <a:schemeClr val="tx1"/>
                          </a:solidFill>
                          <a:latin typeface="Arial"/>
                          <a:cs typeface="Arial"/>
                        </a:defRPr>
                      </a:lvl7pPr>
                      <a:lvl8pPr marL="3200400" algn="r" defTabSz="914400" rtl="1" eaLnBrk="1" latinLnBrk="0" hangingPunct="1">
                        <a:defRPr sz="1800" kern="1200">
                          <a:solidFill>
                            <a:schemeClr val="tx1"/>
                          </a:solidFill>
                          <a:latin typeface="Arial"/>
                          <a:cs typeface="Arial"/>
                        </a:defRPr>
                      </a:lvl8pPr>
                      <a:lvl9pPr marL="3657600" algn="r" defTabSz="914400" rtl="1" eaLnBrk="1" latinLnBrk="0" hangingPunct="1">
                        <a:defRPr sz="1800" kern="1200">
                          <a:solidFill>
                            <a:schemeClr val="tx1"/>
                          </a:solidFill>
                          <a:latin typeface="Arial"/>
                          <a:cs typeface="Arial"/>
                        </a:defRPr>
                      </a:lvl9pPr>
                    </a:lstStyle>
                    <a:p>
                      <a:pPr algn="l" rtl="1"/>
                      <a:r>
                        <a:rPr lang="en-US" sz="1800" dirty="0"/>
                        <a:t>0.26</a:t>
                      </a:r>
                      <a:endParaRPr lang="ar-IQ" sz="1800" b="1" dirty="0"/>
                    </a:p>
                  </a:txBody>
                  <a:tcPr marT="45726" marB="45726">
                    <a:lnL w="12700" cmpd="sng">
                      <a:solidFill>
                        <a:srgbClr val="333399"/>
                      </a:solidFill>
                    </a:lnL>
                    <a:lnR w="12700" cmpd="sng">
                      <a:solidFill>
                        <a:srgbClr val="333399"/>
                      </a:solidFill>
                    </a:lnR>
                    <a:lnT w="25400" cmpd="sng">
                      <a:solidFill>
                        <a:srgbClr val="333399"/>
                      </a:solidFill>
                    </a:lnT>
                    <a:lnB w="12700" cmpd="sng">
                      <a:solidFill>
                        <a:srgbClr val="333399"/>
                      </a:solidFill>
                    </a:lnB>
                    <a:lnTlToBr w="12700" cmpd="sng">
                      <a:noFill/>
                      <a:prstDash val="solid"/>
                    </a:lnTlToBr>
                    <a:lnBlToTr w="12700" cmpd="sng">
                      <a:noFill/>
                      <a:prstDash val="solid"/>
                    </a:lnBlToTr>
                    <a:solidFill>
                      <a:srgbClr val="333399">
                        <a:alpha val="20000"/>
                      </a:srgbClr>
                    </a:solidFill>
                  </a:tcPr>
                </a:tc>
                <a:tc>
                  <a:txBody>
                    <a:bodyPr/>
                    <a:lstStyle>
                      <a:lvl1pPr marL="0" algn="r" defTabSz="914400" rtl="1" eaLnBrk="1" latinLnBrk="0" hangingPunct="1">
                        <a:defRPr sz="1800" kern="1200">
                          <a:solidFill>
                            <a:schemeClr val="tx1"/>
                          </a:solidFill>
                          <a:latin typeface="Arial"/>
                          <a:cs typeface="Arial"/>
                        </a:defRPr>
                      </a:lvl1pPr>
                      <a:lvl2pPr marL="457200" algn="r" defTabSz="914400" rtl="1" eaLnBrk="1" latinLnBrk="0" hangingPunct="1">
                        <a:defRPr sz="1800" kern="1200">
                          <a:solidFill>
                            <a:schemeClr val="tx1"/>
                          </a:solidFill>
                          <a:latin typeface="Arial"/>
                          <a:cs typeface="Arial"/>
                        </a:defRPr>
                      </a:lvl2pPr>
                      <a:lvl3pPr marL="914400" algn="r" defTabSz="914400" rtl="1" eaLnBrk="1" latinLnBrk="0" hangingPunct="1">
                        <a:defRPr sz="1800" kern="1200">
                          <a:solidFill>
                            <a:schemeClr val="tx1"/>
                          </a:solidFill>
                          <a:latin typeface="Arial"/>
                          <a:cs typeface="Arial"/>
                        </a:defRPr>
                      </a:lvl3pPr>
                      <a:lvl4pPr marL="1371600" algn="r" defTabSz="914400" rtl="1" eaLnBrk="1" latinLnBrk="0" hangingPunct="1">
                        <a:defRPr sz="1800" kern="1200">
                          <a:solidFill>
                            <a:schemeClr val="tx1"/>
                          </a:solidFill>
                          <a:latin typeface="Arial"/>
                          <a:cs typeface="Arial"/>
                        </a:defRPr>
                      </a:lvl4pPr>
                      <a:lvl5pPr marL="1828800" algn="r" defTabSz="914400" rtl="1" eaLnBrk="1" latinLnBrk="0" hangingPunct="1">
                        <a:defRPr sz="1800" kern="1200">
                          <a:solidFill>
                            <a:schemeClr val="tx1"/>
                          </a:solidFill>
                          <a:latin typeface="Arial"/>
                          <a:cs typeface="Arial"/>
                        </a:defRPr>
                      </a:lvl5pPr>
                      <a:lvl6pPr marL="2286000" algn="r" defTabSz="914400" rtl="1" eaLnBrk="1" latinLnBrk="0" hangingPunct="1">
                        <a:defRPr sz="1800" kern="1200">
                          <a:solidFill>
                            <a:schemeClr val="tx1"/>
                          </a:solidFill>
                          <a:latin typeface="Arial"/>
                          <a:cs typeface="Arial"/>
                        </a:defRPr>
                      </a:lvl6pPr>
                      <a:lvl7pPr marL="2743200" algn="r" defTabSz="914400" rtl="1" eaLnBrk="1" latinLnBrk="0" hangingPunct="1">
                        <a:defRPr sz="1800" kern="1200">
                          <a:solidFill>
                            <a:schemeClr val="tx1"/>
                          </a:solidFill>
                          <a:latin typeface="Arial"/>
                          <a:cs typeface="Arial"/>
                        </a:defRPr>
                      </a:lvl7pPr>
                      <a:lvl8pPr marL="3200400" algn="r" defTabSz="914400" rtl="1" eaLnBrk="1" latinLnBrk="0" hangingPunct="1">
                        <a:defRPr sz="1800" kern="1200">
                          <a:solidFill>
                            <a:schemeClr val="tx1"/>
                          </a:solidFill>
                          <a:latin typeface="Arial"/>
                          <a:cs typeface="Arial"/>
                        </a:defRPr>
                      </a:lvl8pPr>
                      <a:lvl9pPr marL="3657600" algn="r" defTabSz="914400" rtl="1" eaLnBrk="1" latinLnBrk="0" hangingPunct="1">
                        <a:defRPr sz="1800" kern="1200">
                          <a:solidFill>
                            <a:schemeClr val="tx1"/>
                          </a:solidFill>
                          <a:latin typeface="Arial"/>
                          <a:cs typeface="Arial"/>
                        </a:defRPr>
                      </a:lvl9pPr>
                    </a:lstStyle>
                    <a:p>
                      <a:pPr algn="l" rtl="1"/>
                      <a:r>
                        <a:rPr lang="en-US" sz="1800" dirty="0"/>
                        <a:t>7.21</a:t>
                      </a:r>
                      <a:endParaRPr lang="ar-IQ" sz="1800" b="1" dirty="0"/>
                    </a:p>
                  </a:txBody>
                  <a:tcPr marT="45726" marB="45726">
                    <a:lnL w="12700" cmpd="sng">
                      <a:solidFill>
                        <a:srgbClr val="333399"/>
                      </a:solidFill>
                    </a:lnL>
                    <a:lnR w="12700" cmpd="sng">
                      <a:solidFill>
                        <a:srgbClr val="333399"/>
                      </a:solidFill>
                    </a:lnR>
                    <a:lnT w="25400" cmpd="sng">
                      <a:solidFill>
                        <a:srgbClr val="333399"/>
                      </a:solidFill>
                    </a:lnT>
                    <a:lnB w="12700" cmpd="sng">
                      <a:solidFill>
                        <a:srgbClr val="333399"/>
                      </a:solidFill>
                    </a:lnB>
                    <a:lnTlToBr w="12700" cmpd="sng">
                      <a:noFill/>
                      <a:prstDash val="solid"/>
                    </a:lnTlToBr>
                    <a:lnBlToTr w="12700" cmpd="sng">
                      <a:noFill/>
                      <a:prstDash val="solid"/>
                    </a:lnBlToTr>
                    <a:solidFill>
                      <a:srgbClr val="333399">
                        <a:alpha val="20000"/>
                      </a:srgbClr>
                    </a:solidFill>
                  </a:tcPr>
                </a:tc>
                <a:tc>
                  <a:txBody>
                    <a:bodyPr/>
                    <a:lstStyle>
                      <a:lvl1pPr marL="0" algn="r" defTabSz="914400" rtl="1" eaLnBrk="1" latinLnBrk="0" hangingPunct="1">
                        <a:defRPr sz="1800" kern="1200">
                          <a:solidFill>
                            <a:schemeClr val="tx1"/>
                          </a:solidFill>
                          <a:latin typeface="Arial"/>
                          <a:cs typeface="Arial"/>
                        </a:defRPr>
                      </a:lvl1pPr>
                      <a:lvl2pPr marL="457200" algn="r" defTabSz="914400" rtl="1" eaLnBrk="1" latinLnBrk="0" hangingPunct="1">
                        <a:defRPr sz="1800" kern="1200">
                          <a:solidFill>
                            <a:schemeClr val="tx1"/>
                          </a:solidFill>
                          <a:latin typeface="Arial"/>
                          <a:cs typeface="Arial"/>
                        </a:defRPr>
                      </a:lvl2pPr>
                      <a:lvl3pPr marL="914400" algn="r" defTabSz="914400" rtl="1" eaLnBrk="1" latinLnBrk="0" hangingPunct="1">
                        <a:defRPr sz="1800" kern="1200">
                          <a:solidFill>
                            <a:schemeClr val="tx1"/>
                          </a:solidFill>
                          <a:latin typeface="Arial"/>
                          <a:cs typeface="Arial"/>
                        </a:defRPr>
                      </a:lvl3pPr>
                      <a:lvl4pPr marL="1371600" algn="r" defTabSz="914400" rtl="1" eaLnBrk="1" latinLnBrk="0" hangingPunct="1">
                        <a:defRPr sz="1800" kern="1200">
                          <a:solidFill>
                            <a:schemeClr val="tx1"/>
                          </a:solidFill>
                          <a:latin typeface="Arial"/>
                          <a:cs typeface="Arial"/>
                        </a:defRPr>
                      </a:lvl4pPr>
                      <a:lvl5pPr marL="1828800" algn="r" defTabSz="914400" rtl="1" eaLnBrk="1" latinLnBrk="0" hangingPunct="1">
                        <a:defRPr sz="1800" kern="1200">
                          <a:solidFill>
                            <a:schemeClr val="tx1"/>
                          </a:solidFill>
                          <a:latin typeface="Arial"/>
                          <a:cs typeface="Arial"/>
                        </a:defRPr>
                      </a:lvl5pPr>
                      <a:lvl6pPr marL="2286000" algn="r" defTabSz="914400" rtl="1" eaLnBrk="1" latinLnBrk="0" hangingPunct="1">
                        <a:defRPr sz="1800" kern="1200">
                          <a:solidFill>
                            <a:schemeClr val="tx1"/>
                          </a:solidFill>
                          <a:latin typeface="Arial"/>
                          <a:cs typeface="Arial"/>
                        </a:defRPr>
                      </a:lvl6pPr>
                      <a:lvl7pPr marL="2743200" algn="r" defTabSz="914400" rtl="1" eaLnBrk="1" latinLnBrk="0" hangingPunct="1">
                        <a:defRPr sz="1800" kern="1200">
                          <a:solidFill>
                            <a:schemeClr val="tx1"/>
                          </a:solidFill>
                          <a:latin typeface="Arial"/>
                          <a:cs typeface="Arial"/>
                        </a:defRPr>
                      </a:lvl7pPr>
                      <a:lvl8pPr marL="3200400" algn="r" defTabSz="914400" rtl="1" eaLnBrk="1" latinLnBrk="0" hangingPunct="1">
                        <a:defRPr sz="1800" kern="1200">
                          <a:solidFill>
                            <a:schemeClr val="tx1"/>
                          </a:solidFill>
                          <a:latin typeface="Arial"/>
                          <a:cs typeface="Arial"/>
                        </a:defRPr>
                      </a:lvl8pPr>
                      <a:lvl9pPr marL="3657600" algn="r" defTabSz="914400" rtl="1" eaLnBrk="1" latinLnBrk="0" hangingPunct="1">
                        <a:defRPr sz="1800" kern="1200">
                          <a:solidFill>
                            <a:schemeClr val="tx1"/>
                          </a:solidFill>
                          <a:latin typeface="Arial"/>
                          <a:cs typeface="Arial"/>
                        </a:defRPr>
                      </a:lvl9pPr>
                    </a:lstStyle>
                    <a:p>
                      <a:pPr algn="l" rtl="1"/>
                      <a:r>
                        <a:rPr lang="en-US" sz="1800" dirty="0"/>
                        <a:t>18</a:t>
                      </a:r>
                      <a:endParaRPr lang="ar-IQ" sz="1800" b="1" dirty="0"/>
                    </a:p>
                  </a:txBody>
                  <a:tcPr marT="45726" marB="45726">
                    <a:lnL w="12700" cmpd="sng">
                      <a:solidFill>
                        <a:srgbClr val="333399"/>
                      </a:solidFill>
                    </a:lnL>
                    <a:lnR w="12700" cmpd="sng">
                      <a:solidFill>
                        <a:srgbClr val="333399"/>
                      </a:solidFill>
                    </a:lnR>
                    <a:lnT w="25400" cmpd="sng">
                      <a:solidFill>
                        <a:srgbClr val="333399"/>
                      </a:solidFill>
                    </a:lnT>
                    <a:lnB w="12700" cmpd="sng">
                      <a:solidFill>
                        <a:srgbClr val="333399"/>
                      </a:solidFill>
                    </a:lnB>
                    <a:lnTlToBr w="12700" cmpd="sng">
                      <a:noFill/>
                      <a:prstDash val="solid"/>
                    </a:lnTlToBr>
                    <a:lnBlToTr w="12700" cmpd="sng">
                      <a:noFill/>
                      <a:prstDash val="solid"/>
                    </a:lnBlToTr>
                    <a:solidFill>
                      <a:srgbClr val="333399">
                        <a:alpha val="20000"/>
                      </a:srgbClr>
                    </a:solidFill>
                  </a:tcPr>
                </a:tc>
                <a:tc>
                  <a:txBody>
                    <a:bodyPr/>
                    <a:lstStyle>
                      <a:lvl1pPr marL="0" algn="r" defTabSz="914400" rtl="1" eaLnBrk="1" latinLnBrk="0" hangingPunct="1">
                        <a:defRPr sz="1800" kern="1200">
                          <a:solidFill>
                            <a:schemeClr val="tx1"/>
                          </a:solidFill>
                          <a:latin typeface="Arial"/>
                          <a:cs typeface="Arial"/>
                        </a:defRPr>
                      </a:lvl1pPr>
                      <a:lvl2pPr marL="457200" algn="r" defTabSz="914400" rtl="1" eaLnBrk="1" latinLnBrk="0" hangingPunct="1">
                        <a:defRPr sz="1800" kern="1200">
                          <a:solidFill>
                            <a:schemeClr val="tx1"/>
                          </a:solidFill>
                          <a:latin typeface="Arial"/>
                          <a:cs typeface="Arial"/>
                        </a:defRPr>
                      </a:lvl2pPr>
                      <a:lvl3pPr marL="914400" algn="r" defTabSz="914400" rtl="1" eaLnBrk="1" latinLnBrk="0" hangingPunct="1">
                        <a:defRPr sz="1800" kern="1200">
                          <a:solidFill>
                            <a:schemeClr val="tx1"/>
                          </a:solidFill>
                          <a:latin typeface="Arial"/>
                          <a:cs typeface="Arial"/>
                        </a:defRPr>
                      </a:lvl3pPr>
                      <a:lvl4pPr marL="1371600" algn="r" defTabSz="914400" rtl="1" eaLnBrk="1" latinLnBrk="0" hangingPunct="1">
                        <a:defRPr sz="1800" kern="1200">
                          <a:solidFill>
                            <a:schemeClr val="tx1"/>
                          </a:solidFill>
                          <a:latin typeface="Arial"/>
                          <a:cs typeface="Arial"/>
                        </a:defRPr>
                      </a:lvl4pPr>
                      <a:lvl5pPr marL="1828800" algn="r" defTabSz="914400" rtl="1" eaLnBrk="1" latinLnBrk="0" hangingPunct="1">
                        <a:defRPr sz="1800" kern="1200">
                          <a:solidFill>
                            <a:schemeClr val="tx1"/>
                          </a:solidFill>
                          <a:latin typeface="Arial"/>
                          <a:cs typeface="Arial"/>
                        </a:defRPr>
                      </a:lvl5pPr>
                      <a:lvl6pPr marL="2286000" algn="r" defTabSz="914400" rtl="1" eaLnBrk="1" latinLnBrk="0" hangingPunct="1">
                        <a:defRPr sz="1800" kern="1200">
                          <a:solidFill>
                            <a:schemeClr val="tx1"/>
                          </a:solidFill>
                          <a:latin typeface="Arial"/>
                          <a:cs typeface="Arial"/>
                        </a:defRPr>
                      </a:lvl6pPr>
                      <a:lvl7pPr marL="2743200" algn="r" defTabSz="914400" rtl="1" eaLnBrk="1" latinLnBrk="0" hangingPunct="1">
                        <a:defRPr sz="1800" kern="1200">
                          <a:solidFill>
                            <a:schemeClr val="tx1"/>
                          </a:solidFill>
                          <a:latin typeface="Arial"/>
                          <a:cs typeface="Arial"/>
                        </a:defRPr>
                      </a:lvl7pPr>
                      <a:lvl8pPr marL="3200400" algn="r" defTabSz="914400" rtl="1" eaLnBrk="1" latinLnBrk="0" hangingPunct="1">
                        <a:defRPr sz="1800" kern="1200">
                          <a:solidFill>
                            <a:schemeClr val="tx1"/>
                          </a:solidFill>
                          <a:latin typeface="Arial"/>
                          <a:cs typeface="Arial"/>
                        </a:defRPr>
                      </a:lvl8pPr>
                      <a:lvl9pPr marL="3657600" algn="r" defTabSz="914400" rtl="1" eaLnBrk="1" latinLnBrk="0" hangingPunct="1">
                        <a:defRPr sz="1800" kern="1200">
                          <a:solidFill>
                            <a:schemeClr val="tx1"/>
                          </a:solidFill>
                          <a:latin typeface="Arial"/>
                          <a:cs typeface="Arial"/>
                        </a:defRPr>
                      </a:lvl9pPr>
                    </a:lstStyle>
                    <a:p>
                      <a:pPr algn="l" rtl="1"/>
                      <a:r>
                        <a:rPr lang="en-US" sz="1800" dirty="0"/>
                        <a:t>MALES</a:t>
                      </a:r>
                      <a:endParaRPr lang="ar-IQ" sz="1800" b="1" dirty="0"/>
                    </a:p>
                  </a:txBody>
                  <a:tcPr marT="45726" marB="45726">
                    <a:lnL w="12700" cmpd="sng">
                      <a:solidFill>
                        <a:srgbClr val="333399"/>
                      </a:solidFill>
                    </a:lnL>
                    <a:lnR w="12700" cmpd="sng">
                      <a:solidFill>
                        <a:srgbClr val="333399"/>
                      </a:solidFill>
                    </a:lnR>
                    <a:lnT w="25400" cmpd="sng">
                      <a:solidFill>
                        <a:srgbClr val="333399"/>
                      </a:solidFill>
                    </a:lnT>
                    <a:lnB w="12700" cmpd="sng">
                      <a:solidFill>
                        <a:srgbClr val="333399"/>
                      </a:solidFill>
                    </a:lnB>
                    <a:lnTlToBr w="12700" cmpd="sng">
                      <a:noFill/>
                      <a:prstDash val="solid"/>
                    </a:lnTlToBr>
                    <a:lnBlToTr w="12700" cmpd="sng">
                      <a:noFill/>
                      <a:prstDash val="solid"/>
                    </a:lnBlToTr>
                    <a:solidFill>
                      <a:srgbClr val="333399">
                        <a:alpha val="20000"/>
                      </a:srgbClr>
                    </a:solidFill>
                  </a:tcPr>
                </a:tc>
                <a:extLst>
                  <a:ext uri="{0D108BD9-81ED-4DB2-BD59-A6C34878D82A}">
                    <a16:rowId xmlns:a16="http://schemas.microsoft.com/office/drawing/2014/main" val="10001"/>
                  </a:ext>
                </a:extLst>
              </a:tr>
              <a:tr h="370885">
                <a:tc>
                  <a:txBody>
                    <a:bodyPr/>
                    <a:lstStyle>
                      <a:lvl1pPr marL="0" algn="r" defTabSz="914400" rtl="1" eaLnBrk="1" latinLnBrk="0" hangingPunct="1">
                        <a:defRPr sz="1800" kern="1200">
                          <a:solidFill>
                            <a:schemeClr val="tx1"/>
                          </a:solidFill>
                          <a:latin typeface="Arial"/>
                          <a:cs typeface="Arial"/>
                        </a:defRPr>
                      </a:lvl1pPr>
                      <a:lvl2pPr marL="457200" algn="r" defTabSz="914400" rtl="1" eaLnBrk="1" latinLnBrk="0" hangingPunct="1">
                        <a:defRPr sz="1800" kern="1200">
                          <a:solidFill>
                            <a:schemeClr val="tx1"/>
                          </a:solidFill>
                          <a:latin typeface="Arial"/>
                          <a:cs typeface="Arial"/>
                        </a:defRPr>
                      </a:lvl2pPr>
                      <a:lvl3pPr marL="914400" algn="r" defTabSz="914400" rtl="1" eaLnBrk="1" latinLnBrk="0" hangingPunct="1">
                        <a:defRPr sz="1800" kern="1200">
                          <a:solidFill>
                            <a:schemeClr val="tx1"/>
                          </a:solidFill>
                          <a:latin typeface="Arial"/>
                          <a:cs typeface="Arial"/>
                        </a:defRPr>
                      </a:lvl3pPr>
                      <a:lvl4pPr marL="1371600" algn="r" defTabSz="914400" rtl="1" eaLnBrk="1" latinLnBrk="0" hangingPunct="1">
                        <a:defRPr sz="1800" kern="1200">
                          <a:solidFill>
                            <a:schemeClr val="tx1"/>
                          </a:solidFill>
                          <a:latin typeface="Arial"/>
                          <a:cs typeface="Arial"/>
                        </a:defRPr>
                      </a:lvl4pPr>
                      <a:lvl5pPr marL="1828800" algn="r" defTabSz="914400" rtl="1" eaLnBrk="1" latinLnBrk="0" hangingPunct="1">
                        <a:defRPr sz="1800" kern="1200">
                          <a:solidFill>
                            <a:schemeClr val="tx1"/>
                          </a:solidFill>
                          <a:latin typeface="Arial"/>
                          <a:cs typeface="Arial"/>
                        </a:defRPr>
                      </a:lvl5pPr>
                      <a:lvl6pPr marL="2286000" algn="r" defTabSz="914400" rtl="1" eaLnBrk="1" latinLnBrk="0" hangingPunct="1">
                        <a:defRPr sz="1800" kern="1200">
                          <a:solidFill>
                            <a:schemeClr val="tx1"/>
                          </a:solidFill>
                          <a:latin typeface="Arial"/>
                          <a:cs typeface="Arial"/>
                        </a:defRPr>
                      </a:lvl6pPr>
                      <a:lvl7pPr marL="2743200" algn="r" defTabSz="914400" rtl="1" eaLnBrk="1" latinLnBrk="0" hangingPunct="1">
                        <a:defRPr sz="1800" kern="1200">
                          <a:solidFill>
                            <a:schemeClr val="tx1"/>
                          </a:solidFill>
                          <a:latin typeface="Arial"/>
                          <a:cs typeface="Arial"/>
                        </a:defRPr>
                      </a:lvl7pPr>
                      <a:lvl8pPr marL="3200400" algn="r" defTabSz="914400" rtl="1" eaLnBrk="1" latinLnBrk="0" hangingPunct="1">
                        <a:defRPr sz="1800" kern="1200">
                          <a:solidFill>
                            <a:schemeClr val="tx1"/>
                          </a:solidFill>
                          <a:latin typeface="Arial"/>
                          <a:cs typeface="Arial"/>
                        </a:defRPr>
                      </a:lvl8pPr>
                      <a:lvl9pPr marL="3657600" algn="r" defTabSz="914400" rtl="1" eaLnBrk="1" latinLnBrk="0" hangingPunct="1">
                        <a:defRPr sz="1800" kern="1200">
                          <a:solidFill>
                            <a:schemeClr val="tx1"/>
                          </a:solidFill>
                          <a:latin typeface="Arial"/>
                          <a:cs typeface="Arial"/>
                        </a:defRPr>
                      </a:lvl9pPr>
                    </a:lstStyle>
                    <a:p>
                      <a:pPr algn="l" rtl="1"/>
                      <a:r>
                        <a:rPr lang="en-US" sz="1800" dirty="0"/>
                        <a:t>1.28</a:t>
                      </a:r>
                      <a:endParaRPr lang="ar-IQ" sz="1800" b="1" dirty="0"/>
                    </a:p>
                  </a:txBody>
                  <a:tcPr marT="45726" marB="45726">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Arial"/>
                          <a:cs typeface="Arial"/>
                        </a:defRPr>
                      </a:lvl1pPr>
                      <a:lvl2pPr marL="457200" algn="r" defTabSz="914400" rtl="1" eaLnBrk="1" latinLnBrk="0" hangingPunct="1">
                        <a:defRPr sz="1800" kern="1200">
                          <a:solidFill>
                            <a:schemeClr val="tx1"/>
                          </a:solidFill>
                          <a:latin typeface="Arial"/>
                          <a:cs typeface="Arial"/>
                        </a:defRPr>
                      </a:lvl2pPr>
                      <a:lvl3pPr marL="914400" algn="r" defTabSz="914400" rtl="1" eaLnBrk="1" latinLnBrk="0" hangingPunct="1">
                        <a:defRPr sz="1800" kern="1200">
                          <a:solidFill>
                            <a:schemeClr val="tx1"/>
                          </a:solidFill>
                          <a:latin typeface="Arial"/>
                          <a:cs typeface="Arial"/>
                        </a:defRPr>
                      </a:lvl3pPr>
                      <a:lvl4pPr marL="1371600" algn="r" defTabSz="914400" rtl="1" eaLnBrk="1" latinLnBrk="0" hangingPunct="1">
                        <a:defRPr sz="1800" kern="1200">
                          <a:solidFill>
                            <a:schemeClr val="tx1"/>
                          </a:solidFill>
                          <a:latin typeface="Arial"/>
                          <a:cs typeface="Arial"/>
                        </a:defRPr>
                      </a:lvl4pPr>
                      <a:lvl5pPr marL="1828800" algn="r" defTabSz="914400" rtl="1" eaLnBrk="1" latinLnBrk="0" hangingPunct="1">
                        <a:defRPr sz="1800" kern="1200">
                          <a:solidFill>
                            <a:schemeClr val="tx1"/>
                          </a:solidFill>
                          <a:latin typeface="Arial"/>
                          <a:cs typeface="Arial"/>
                        </a:defRPr>
                      </a:lvl5pPr>
                      <a:lvl6pPr marL="2286000" algn="r" defTabSz="914400" rtl="1" eaLnBrk="1" latinLnBrk="0" hangingPunct="1">
                        <a:defRPr sz="1800" kern="1200">
                          <a:solidFill>
                            <a:schemeClr val="tx1"/>
                          </a:solidFill>
                          <a:latin typeface="Arial"/>
                          <a:cs typeface="Arial"/>
                        </a:defRPr>
                      </a:lvl6pPr>
                      <a:lvl7pPr marL="2743200" algn="r" defTabSz="914400" rtl="1" eaLnBrk="1" latinLnBrk="0" hangingPunct="1">
                        <a:defRPr sz="1800" kern="1200">
                          <a:solidFill>
                            <a:schemeClr val="tx1"/>
                          </a:solidFill>
                          <a:latin typeface="Arial"/>
                          <a:cs typeface="Arial"/>
                        </a:defRPr>
                      </a:lvl7pPr>
                      <a:lvl8pPr marL="3200400" algn="r" defTabSz="914400" rtl="1" eaLnBrk="1" latinLnBrk="0" hangingPunct="1">
                        <a:defRPr sz="1800" kern="1200">
                          <a:solidFill>
                            <a:schemeClr val="tx1"/>
                          </a:solidFill>
                          <a:latin typeface="Arial"/>
                          <a:cs typeface="Arial"/>
                        </a:defRPr>
                      </a:lvl8pPr>
                      <a:lvl9pPr marL="3657600" algn="r" defTabSz="914400" rtl="1" eaLnBrk="1" latinLnBrk="0" hangingPunct="1">
                        <a:defRPr sz="1800" kern="1200">
                          <a:solidFill>
                            <a:schemeClr val="tx1"/>
                          </a:solidFill>
                          <a:latin typeface="Arial"/>
                          <a:cs typeface="Arial"/>
                        </a:defRPr>
                      </a:lvl9pPr>
                    </a:lstStyle>
                    <a:p>
                      <a:pPr algn="l" rtl="1"/>
                      <a:r>
                        <a:rPr lang="en-US" sz="1800" dirty="0"/>
                        <a:t>6.90</a:t>
                      </a:r>
                      <a:endParaRPr lang="ar-IQ" sz="1800" b="1" dirty="0"/>
                    </a:p>
                  </a:txBody>
                  <a:tcPr marT="45726" marB="45726">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Arial"/>
                          <a:cs typeface="Arial"/>
                        </a:defRPr>
                      </a:lvl1pPr>
                      <a:lvl2pPr marL="457200" algn="r" defTabSz="914400" rtl="1" eaLnBrk="1" latinLnBrk="0" hangingPunct="1">
                        <a:defRPr sz="1800" kern="1200">
                          <a:solidFill>
                            <a:schemeClr val="tx1"/>
                          </a:solidFill>
                          <a:latin typeface="Arial"/>
                          <a:cs typeface="Arial"/>
                        </a:defRPr>
                      </a:lvl2pPr>
                      <a:lvl3pPr marL="914400" algn="r" defTabSz="914400" rtl="1" eaLnBrk="1" latinLnBrk="0" hangingPunct="1">
                        <a:defRPr sz="1800" kern="1200">
                          <a:solidFill>
                            <a:schemeClr val="tx1"/>
                          </a:solidFill>
                          <a:latin typeface="Arial"/>
                          <a:cs typeface="Arial"/>
                        </a:defRPr>
                      </a:lvl3pPr>
                      <a:lvl4pPr marL="1371600" algn="r" defTabSz="914400" rtl="1" eaLnBrk="1" latinLnBrk="0" hangingPunct="1">
                        <a:defRPr sz="1800" kern="1200">
                          <a:solidFill>
                            <a:schemeClr val="tx1"/>
                          </a:solidFill>
                          <a:latin typeface="Arial"/>
                          <a:cs typeface="Arial"/>
                        </a:defRPr>
                      </a:lvl4pPr>
                      <a:lvl5pPr marL="1828800" algn="r" defTabSz="914400" rtl="1" eaLnBrk="1" latinLnBrk="0" hangingPunct="1">
                        <a:defRPr sz="1800" kern="1200">
                          <a:solidFill>
                            <a:schemeClr val="tx1"/>
                          </a:solidFill>
                          <a:latin typeface="Arial"/>
                          <a:cs typeface="Arial"/>
                        </a:defRPr>
                      </a:lvl5pPr>
                      <a:lvl6pPr marL="2286000" algn="r" defTabSz="914400" rtl="1" eaLnBrk="1" latinLnBrk="0" hangingPunct="1">
                        <a:defRPr sz="1800" kern="1200">
                          <a:solidFill>
                            <a:schemeClr val="tx1"/>
                          </a:solidFill>
                          <a:latin typeface="Arial"/>
                          <a:cs typeface="Arial"/>
                        </a:defRPr>
                      </a:lvl6pPr>
                      <a:lvl7pPr marL="2743200" algn="r" defTabSz="914400" rtl="1" eaLnBrk="1" latinLnBrk="0" hangingPunct="1">
                        <a:defRPr sz="1800" kern="1200">
                          <a:solidFill>
                            <a:schemeClr val="tx1"/>
                          </a:solidFill>
                          <a:latin typeface="Arial"/>
                          <a:cs typeface="Arial"/>
                        </a:defRPr>
                      </a:lvl7pPr>
                      <a:lvl8pPr marL="3200400" algn="r" defTabSz="914400" rtl="1" eaLnBrk="1" latinLnBrk="0" hangingPunct="1">
                        <a:defRPr sz="1800" kern="1200">
                          <a:solidFill>
                            <a:schemeClr val="tx1"/>
                          </a:solidFill>
                          <a:latin typeface="Arial"/>
                          <a:cs typeface="Arial"/>
                        </a:defRPr>
                      </a:lvl8pPr>
                      <a:lvl9pPr marL="3657600" algn="r" defTabSz="914400" rtl="1" eaLnBrk="1" latinLnBrk="0" hangingPunct="1">
                        <a:defRPr sz="1800" kern="1200">
                          <a:solidFill>
                            <a:schemeClr val="tx1"/>
                          </a:solidFill>
                          <a:latin typeface="Arial"/>
                          <a:cs typeface="Arial"/>
                        </a:defRPr>
                      </a:lvl9pPr>
                    </a:lstStyle>
                    <a:p>
                      <a:pPr algn="l" rtl="1"/>
                      <a:r>
                        <a:rPr lang="en-US" sz="1800" dirty="0"/>
                        <a:t>7</a:t>
                      </a:r>
                      <a:endParaRPr lang="ar-IQ" sz="1800" b="1" dirty="0"/>
                    </a:p>
                  </a:txBody>
                  <a:tcPr marT="45726" marB="45726">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noFill/>
                  </a:tcPr>
                </a:tc>
                <a:tc>
                  <a:txBody>
                    <a:bodyPr/>
                    <a:lstStyle>
                      <a:lvl1pPr marL="0" algn="r" defTabSz="914400" rtl="1" eaLnBrk="1" latinLnBrk="0" hangingPunct="1">
                        <a:defRPr sz="1800" kern="1200">
                          <a:solidFill>
                            <a:schemeClr val="tx1"/>
                          </a:solidFill>
                          <a:latin typeface="Arial"/>
                          <a:cs typeface="Arial"/>
                        </a:defRPr>
                      </a:lvl1pPr>
                      <a:lvl2pPr marL="457200" algn="r" defTabSz="914400" rtl="1" eaLnBrk="1" latinLnBrk="0" hangingPunct="1">
                        <a:defRPr sz="1800" kern="1200">
                          <a:solidFill>
                            <a:schemeClr val="tx1"/>
                          </a:solidFill>
                          <a:latin typeface="Arial"/>
                          <a:cs typeface="Arial"/>
                        </a:defRPr>
                      </a:lvl2pPr>
                      <a:lvl3pPr marL="914400" algn="r" defTabSz="914400" rtl="1" eaLnBrk="1" latinLnBrk="0" hangingPunct="1">
                        <a:defRPr sz="1800" kern="1200">
                          <a:solidFill>
                            <a:schemeClr val="tx1"/>
                          </a:solidFill>
                          <a:latin typeface="Arial"/>
                          <a:cs typeface="Arial"/>
                        </a:defRPr>
                      </a:lvl3pPr>
                      <a:lvl4pPr marL="1371600" algn="r" defTabSz="914400" rtl="1" eaLnBrk="1" latinLnBrk="0" hangingPunct="1">
                        <a:defRPr sz="1800" kern="1200">
                          <a:solidFill>
                            <a:schemeClr val="tx1"/>
                          </a:solidFill>
                          <a:latin typeface="Arial"/>
                          <a:cs typeface="Arial"/>
                        </a:defRPr>
                      </a:lvl4pPr>
                      <a:lvl5pPr marL="1828800" algn="r" defTabSz="914400" rtl="1" eaLnBrk="1" latinLnBrk="0" hangingPunct="1">
                        <a:defRPr sz="1800" kern="1200">
                          <a:solidFill>
                            <a:schemeClr val="tx1"/>
                          </a:solidFill>
                          <a:latin typeface="Arial"/>
                          <a:cs typeface="Arial"/>
                        </a:defRPr>
                      </a:lvl5pPr>
                      <a:lvl6pPr marL="2286000" algn="r" defTabSz="914400" rtl="1" eaLnBrk="1" latinLnBrk="0" hangingPunct="1">
                        <a:defRPr sz="1800" kern="1200">
                          <a:solidFill>
                            <a:schemeClr val="tx1"/>
                          </a:solidFill>
                          <a:latin typeface="Arial"/>
                          <a:cs typeface="Arial"/>
                        </a:defRPr>
                      </a:lvl6pPr>
                      <a:lvl7pPr marL="2743200" algn="r" defTabSz="914400" rtl="1" eaLnBrk="1" latinLnBrk="0" hangingPunct="1">
                        <a:defRPr sz="1800" kern="1200">
                          <a:solidFill>
                            <a:schemeClr val="tx1"/>
                          </a:solidFill>
                          <a:latin typeface="Arial"/>
                          <a:cs typeface="Arial"/>
                        </a:defRPr>
                      </a:lvl7pPr>
                      <a:lvl8pPr marL="3200400" algn="r" defTabSz="914400" rtl="1" eaLnBrk="1" latinLnBrk="0" hangingPunct="1">
                        <a:defRPr sz="1800" kern="1200">
                          <a:solidFill>
                            <a:schemeClr val="tx1"/>
                          </a:solidFill>
                          <a:latin typeface="Arial"/>
                          <a:cs typeface="Arial"/>
                        </a:defRPr>
                      </a:lvl8pPr>
                      <a:lvl9pPr marL="3657600" algn="r" defTabSz="914400" rtl="1" eaLnBrk="1" latinLnBrk="0" hangingPunct="1">
                        <a:defRPr sz="1800" kern="1200">
                          <a:solidFill>
                            <a:schemeClr val="tx1"/>
                          </a:solidFill>
                          <a:latin typeface="Arial"/>
                          <a:cs typeface="Arial"/>
                        </a:defRPr>
                      </a:lvl9pPr>
                    </a:lstStyle>
                    <a:p>
                      <a:pPr algn="l" rtl="1"/>
                      <a:r>
                        <a:rPr lang="en-US" sz="1800" dirty="0"/>
                        <a:t>FEMALES</a:t>
                      </a:r>
                      <a:endParaRPr lang="ar-IQ" sz="1800" b="1" dirty="0"/>
                    </a:p>
                  </a:txBody>
                  <a:tcPr marT="45726" marB="45726">
                    <a:lnL w="12700" cmpd="sng">
                      <a:solidFill>
                        <a:srgbClr val="333399"/>
                      </a:solidFill>
                    </a:lnL>
                    <a:lnR w="12700" cmpd="sng">
                      <a:solidFill>
                        <a:srgbClr val="333399"/>
                      </a:solidFill>
                    </a:lnR>
                    <a:lnT w="12700" cmpd="sng">
                      <a:solidFill>
                        <a:srgbClr val="333399"/>
                      </a:solidFill>
                    </a:lnT>
                    <a:lnB w="12700" cmpd="sng">
                      <a:solidFill>
                        <a:srgbClr val="333399"/>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113437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TotalTime>
  <Words>1428</Words>
  <Application>Microsoft Office PowerPoint</Application>
  <PresentationFormat>On-screen Show (16:9)</PresentationFormat>
  <Paragraphs>207</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Arial Black</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Ahmed-Under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najlaa</dc:creator>
  <cp:lastModifiedBy>LENOVO</cp:lastModifiedBy>
  <cp:revision>17</cp:revision>
  <dcterms:created xsi:type="dcterms:W3CDTF">2013-01-21T17:01:05Z</dcterms:created>
  <dcterms:modified xsi:type="dcterms:W3CDTF">2021-02-02T12:04:17Z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