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3" r:id="rId2"/>
  </p:sldMasterIdLst>
  <p:sldIdLst>
    <p:sldId id="256" r:id="rId3"/>
    <p:sldId id="257" r:id="rId4"/>
    <p:sldId id="260" r:id="rId5"/>
    <p:sldId id="261" r:id="rId6"/>
    <p:sldId id="281" r:id="rId7"/>
    <p:sldId id="319" r:id="rId8"/>
    <p:sldId id="325" r:id="rId9"/>
    <p:sldId id="321" r:id="rId10"/>
    <p:sldId id="324" r:id="rId11"/>
    <p:sldId id="322" r:id="rId12"/>
    <p:sldId id="323" r:id="rId13"/>
    <p:sldId id="266" r:id="rId14"/>
    <p:sldId id="268" r:id="rId15"/>
    <p:sldId id="317" r:id="rId16"/>
    <p:sldId id="316" r:id="rId17"/>
    <p:sldId id="318" r:id="rId18"/>
    <p:sldId id="269" r:id="rId19"/>
    <p:sldId id="314" r:id="rId20"/>
    <p:sldId id="273" r:id="rId21"/>
    <p:sldId id="274" r:id="rId22"/>
    <p:sldId id="275" r:id="rId23"/>
    <p:sldId id="278" r:id="rId24"/>
    <p:sldId id="279" r:id="rId25"/>
    <p:sldId id="311" r:id="rId26"/>
    <p:sldId id="297" r:id="rId27"/>
    <p:sldId id="312" r:id="rId28"/>
    <p:sldId id="303" r:id="rId29"/>
    <p:sldId id="304" r:id="rId30"/>
    <p:sldId id="315" r:id="rId31"/>
    <p:sldId id="32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709" autoAdjust="0"/>
  </p:normalViewPr>
  <p:slideViewPr>
    <p:cSldViewPr>
      <p:cViewPr>
        <p:scale>
          <a:sx n="66" d="100"/>
          <a:sy n="66" d="100"/>
        </p:scale>
        <p:origin x="-12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5E1AA-146C-4A75-A4BD-BBF247255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0FB3E8-A1D0-4CAD-9CC4-A1D0DA7F3E7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BA6544-DF35-41C0-9BF8-6614A9ED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rsurgery.com/ProcedureDetails.cfm?BR=6&amp;Proc=54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200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TRACHEOSTOMY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1981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800" dirty="0" smtClean="0"/>
              <a:t>                                                        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r>
              <a:rPr lang="en-US" sz="2400" dirty="0" smtClean="0">
                <a:latin typeface="Algerian" pitchFamily="82" charset="0"/>
              </a:rPr>
              <a:t>assistant </a:t>
            </a:r>
            <a:r>
              <a:rPr lang="en-US" sz="2400" dirty="0" err="1" smtClean="0">
                <a:latin typeface="Algerian" pitchFamily="82" charset="0"/>
              </a:rPr>
              <a:t>Proffesor</a:t>
            </a:r>
            <a:r>
              <a:rPr lang="en-US" sz="2400" dirty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Dr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Haider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Alsarhan</a:t>
            </a:r>
            <a:endParaRPr lang="en-US" sz="2400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n-US" sz="2400" dirty="0" smtClean="0"/>
              <a:t>Mustansiriyah University</a:t>
            </a:r>
          </a:p>
          <a:p>
            <a:pPr algn="ctr">
              <a:buNone/>
            </a:pPr>
            <a:r>
              <a:rPr lang="en-US" sz="2400" dirty="0" smtClean="0"/>
              <a:t>College </a:t>
            </a:r>
            <a:r>
              <a:rPr lang="en-US" sz="2400" dirty="0" smtClean="0"/>
              <a:t>of medicine</a:t>
            </a:r>
            <a:endParaRPr lang="en-US" sz="2400" dirty="0"/>
          </a:p>
        </p:txBody>
      </p:sp>
      <p:pic>
        <p:nvPicPr>
          <p:cNvPr id="6" name="Picture 5" descr="ÙÙØºÙ Ø§ÙØ¬Ø§ÙØ¹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819400" cy="28053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6482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Blunt dissection parallel to the long axis of the trachea is then used to spread the </a:t>
            </a:r>
            <a:r>
              <a:rPr lang="en-US" sz="2400" dirty="0" err="1" smtClean="0"/>
              <a:t>submuscular</a:t>
            </a:r>
            <a:r>
              <a:rPr lang="en-US" sz="2400" dirty="0" smtClean="0"/>
              <a:t> tissues until the thyroid isthmus is identified</a:t>
            </a:r>
          </a:p>
          <a:p>
            <a:endParaRPr lang="en-US" sz="2400" dirty="0" smtClean="0"/>
          </a:p>
          <a:p>
            <a:r>
              <a:rPr lang="en-US" sz="2400" dirty="0" smtClean="0"/>
              <a:t>If the gland lies superior to the 3rd tracheal ring, it can be bluntly undermined and retracted superiorly to gain access to the trachea</a:t>
            </a:r>
          </a:p>
          <a:p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685800"/>
            <a:ext cx="347662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82" y="3581400"/>
            <a:ext cx="3522618" cy="286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066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44958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2 basic approaches</a:t>
            </a:r>
          </a:p>
          <a:p>
            <a:pPr>
              <a:buNone/>
            </a:pPr>
            <a:r>
              <a:rPr lang="en-US" sz="2400" dirty="0" smtClean="0"/>
              <a:t>      to tracheal entry.</a:t>
            </a:r>
          </a:p>
          <a:p>
            <a:r>
              <a:rPr lang="en-US" sz="2400" dirty="0" smtClean="0"/>
              <a:t> the 2nd tracheal ring is divided laterally and the anterior portion removed. </a:t>
            </a:r>
          </a:p>
          <a:p>
            <a:r>
              <a:rPr lang="en-US" sz="2400" dirty="0" smtClean="0"/>
              <a:t>Lateral sutures are used to provide counter traction during </a:t>
            </a:r>
            <a:r>
              <a:rPr lang="en-US" sz="2400" dirty="0" err="1" smtClean="0"/>
              <a:t>tracheostomy</a:t>
            </a:r>
            <a:r>
              <a:rPr lang="en-US" sz="2400" dirty="0" smtClean="0"/>
              <a:t>-tube insertion.  </a:t>
            </a:r>
          </a:p>
          <a:p>
            <a:r>
              <a:rPr lang="en-US" sz="2400" dirty="0" smtClean="0"/>
              <a:t>These are left uncut to provide assistance  if the tube is accidentally dislodged later.</a:t>
            </a:r>
            <a:endParaRPr lang="en-US" sz="2400" dirty="0"/>
          </a:p>
        </p:txBody>
      </p:sp>
      <p:pic>
        <p:nvPicPr>
          <p:cNvPr id="7" name="Picture 3" descr="trac4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198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b="1" dirty="0" err="1"/>
              <a:t>Tracheostomy</a:t>
            </a:r>
            <a:r>
              <a:rPr lang="en-US" b="1" dirty="0"/>
              <a:t> </a:t>
            </a:r>
            <a:r>
              <a:rPr lang="en-US" b="1" dirty="0" smtClean="0"/>
              <a:t>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Tracheostomy</a:t>
            </a:r>
            <a:r>
              <a:rPr lang="en-US" sz="2400" dirty="0"/>
              <a:t> tubes </a:t>
            </a:r>
            <a:r>
              <a:rPr lang="en-US" sz="2400" dirty="0" smtClean="0"/>
              <a:t>are </a:t>
            </a:r>
            <a:r>
              <a:rPr lang="en-US" sz="2400" dirty="0"/>
              <a:t>available in a </a:t>
            </a:r>
            <a:r>
              <a:rPr lang="en-US" sz="2400" dirty="0" smtClean="0"/>
              <a:t>variety of </a:t>
            </a:r>
            <a:r>
              <a:rPr lang="en-US" sz="2400" dirty="0"/>
              <a:t>sizes and styles, from several manufacturers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imensions </a:t>
            </a:r>
            <a:r>
              <a:rPr lang="en-US" sz="2400" dirty="0"/>
              <a:t>of </a:t>
            </a:r>
            <a:r>
              <a:rPr lang="en-US" sz="2400" dirty="0" err="1"/>
              <a:t>tracheostomy</a:t>
            </a:r>
            <a:r>
              <a:rPr lang="en-US" sz="2400" dirty="0"/>
              <a:t> tubes are given by their inner</a:t>
            </a:r>
          </a:p>
          <a:p>
            <a:pPr>
              <a:buNone/>
            </a:pPr>
            <a:r>
              <a:rPr lang="en-US" sz="2400" dirty="0" smtClean="0"/>
              <a:t>     diameter </a:t>
            </a:r>
            <a:r>
              <a:rPr lang="en-US" sz="2400" dirty="0"/>
              <a:t>(ID), outer diameter (OD), length, and curvature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Tracheostomy</a:t>
            </a:r>
            <a:r>
              <a:rPr lang="en-US" sz="2400" dirty="0"/>
              <a:t> tubes can be angled or curved, a feature </a:t>
            </a:r>
            <a:r>
              <a:rPr lang="en-US" sz="2400" dirty="0" smtClean="0"/>
              <a:t>that can </a:t>
            </a:r>
            <a:r>
              <a:rPr lang="en-US" sz="2400" dirty="0"/>
              <a:t>be used to improve the fit of the tube in the trachea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Cuffs </a:t>
            </a:r>
            <a:r>
              <a:rPr lang="en-US" sz="2400" dirty="0" smtClean="0"/>
              <a:t>on </a:t>
            </a:r>
            <a:r>
              <a:rPr lang="en-US" sz="2400" dirty="0" err="1" smtClean="0"/>
              <a:t>tracheostomy</a:t>
            </a:r>
            <a:r>
              <a:rPr lang="en-US" sz="2400" dirty="0" smtClean="0"/>
              <a:t> </a:t>
            </a:r>
            <a:r>
              <a:rPr lang="en-US" sz="2400" dirty="0"/>
              <a:t>tubes include high-volume low-pressure </a:t>
            </a:r>
            <a:r>
              <a:rPr lang="en-US" sz="2400" dirty="0" smtClean="0"/>
              <a:t>cuffs, tight-to </a:t>
            </a:r>
            <a:r>
              <a:rPr lang="en-US" sz="2400" dirty="0"/>
              <a:t>shaft cuffs, and foam cuffs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Tracheostomy</a:t>
            </a:r>
            <a:r>
              <a:rPr lang="en-US" sz="2400" dirty="0"/>
              <a:t> </a:t>
            </a:r>
            <a:r>
              <a:rPr lang="en-US" sz="2400" dirty="0" smtClean="0"/>
              <a:t>tubes which have an </a:t>
            </a:r>
            <a:r>
              <a:rPr lang="en-US" sz="2400" dirty="0"/>
              <a:t>inner </a:t>
            </a:r>
            <a:r>
              <a:rPr lang="en-US" sz="2400" dirty="0" err="1"/>
              <a:t>cannula</a:t>
            </a:r>
            <a:r>
              <a:rPr lang="en-US" sz="2400" dirty="0"/>
              <a:t> are called dual </a:t>
            </a:r>
            <a:r>
              <a:rPr lang="en-US" sz="2400" dirty="0" err="1"/>
              <a:t>cannula</a:t>
            </a:r>
            <a:r>
              <a:rPr lang="en-US" sz="2400" dirty="0"/>
              <a:t> </a:t>
            </a:r>
            <a:r>
              <a:rPr lang="en-US" sz="2400" dirty="0" err="1" smtClean="0"/>
              <a:t>tracheostomy</a:t>
            </a:r>
            <a:r>
              <a:rPr lang="en-US" sz="2400" dirty="0" smtClean="0"/>
              <a:t> tubes.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etal tub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066801"/>
            <a:ext cx="3657600" cy="5257799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69518"/>
            <a:ext cx="7115175" cy="534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34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msons Tracheostomy Tube - Cuff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5172"/>
            <a:ext cx="5451475" cy="425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90" y="1219201"/>
            <a:ext cx="7260610" cy="486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37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/>
              <a:t>Metal versus Plastic </a:t>
            </a:r>
            <a:r>
              <a:rPr lang="en-US" b="1" dirty="0" err="1"/>
              <a:t>tracheostomy</a:t>
            </a:r>
            <a:r>
              <a:rPr lang="en-US" b="1" dirty="0"/>
              <a:t>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err="1"/>
              <a:t>Tracheostomy</a:t>
            </a:r>
            <a:r>
              <a:rPr lang="en-US" sz="2400" dirty="0"/>
              <a:t> </a:t>
            </a:r>
            <a:r>
              <a:rPr lang="en-US" sz="2400" dirty="0" smtClean="0"/>
              <a:t> tubes </a:t>
            </a:r>
            <a:r>
              <a:rPr lang="en-US" sz="2400" dirty="0"/>
              <a:t>can be of either metal or plastic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Metal </a:t>
            </a:r>
            <a:r>
              <a:rPr lang="en-US" sz="2400" dirty="0"/>
              <a:t>tubes </a:t>
            </a:r>
            <a:r>
              <a:rPr lang="en-US" sz="2400" dirty="0" smtClean="0"/>
              <a:t> </a:t>
            </a:r>
            <a:r>
              <a:rPr lang="en-US" sz="2400" dirty="0"/>
              <a:t>are constructed of silver or </a:t>
            </a:r>
            <a:r>
              <a:rPr lang="en-US" sz="2400" dirty="0" smtClean="0"/>
              <a:t>stainless steel.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Metal tubes are not used commonly because </a:t>
            </a:r>
            <a:r>
              <a:rPr lang="en-US" sz="2400" dirty="0" smtClean="0"/>
              <a:t>they are</a:t>
            </a:r>
          </a:p>
          <a:p>
            <a:pPr>
              <a:buNone/>
            </a:pPr>
            <a:r>
              <a:rPr lang="en-US" sz="2400" dirty="0" smtClean="0"/>
              <a:t>                         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</a:t>
            </a:r>
            <a:r>
              <a:rPr lang="en-US" sz="2400" dirty="0" err="1" smtClean="0"/>
              <a:t>expenseive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dirty="0" smtClean="0"/>
              <a:t>                         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rigid construction</a:t>
            </a:r>
          </a:p>
          <a:p>
            <a:pPr>
              <a:buNone/>
            </a:pPr>
            <a:r>
              <a:rPr lang="en-US" sz="2400" dirty="0" smtClean="0"/>
              <a:t>                         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</a:t>
            </a:r>
            <a:r>
              <a:rPr lang="en-US" sz="2400" dirty="0" err="1" smtClean="0"/>
              <a:t>uncuffed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                         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lack </a:t>
            </a:r>
            <a:r>
              <a:rPr lang="en-US" sz="2400" dirty="0"/>
              <a:t>a 15 mm connector </a:t>
            </a:r>
            <a:r>
              <a:rPr lang="en-US" sz="2400" dirty="0" smtClean="0"/>
              <a:t>for attachment</a:t>
            </a:r>
          </a:p>
          <a:p>
            <a:pPr>
              <a:buNone/>
            </a:pPr>
            <a:r>
              <a:rPr lang="en-US" sz="2400" dirty="0" smtClean="0"/>
              <a:t>                              to a </a:t>
            </a:r>
            <a:r>
              <a:rPr lang="en-US" sz="2400" dirty="0" err="1" smtClean="0"/>
              <a:t>ventillator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Plastic tubes are most commonly used and are made from polyvinyl chloride or silicone. </a:t>
            </a:r>
          </a:p>
          <a:p>
            <a:endParaRPr lang="en-US" sz="2400" dirty="0" smtClean="0"/>
          </a:p>
          <a:p>
            <a:r>
              <a:rPr lang="en-US" sz="2400" dirty="0" smtClean="0"/>
              <a:t>Polyvinyl chloride softens at body temperature (</a:t>
            </a:r>
            <a:r>
              <a:rPr lang="en-US" sz="2400" dirty="0" err="1" smtClean="0"/>
              <a:t>thermolabile</a:t>
            </a:r>
            <a:r>
              <a:rPr lang="en-US" sz="2400" dirty="0" smtClean="0"/>
              <a:t>), conforming to patient’s tracheal anatomy and centering the distal tip in the trachea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1303"/>
            <a:ext cx="7315200" cy="1154097"/>
          </a:xfrm>
        </p:spPr>
        <p:txBody>
          <a:bodyPr/>
          <a:lstStyle/>
          <a:p>
            <a:r>
              <a:rPr lang="en-US" b="1" dirty="0" smtClean="0"/>
              <a:t>Cuffed </a:t>
            </a:r>
            <a:r>
              <a:rPr lang="en-US" b="1" dirty="0" err="1" smtClean="0"/>
              <a:t>Tracheostomy</a:t>
            </a:r>
            <a:r>
              <a:rPr lang="en-US" b="1" dirty="0" smtClean="0"/>
              <a:t> </a:t>
            </a:r>
            <a:r>
              <a:rPr lang="en-US" b="1" dirty="0"/>
              <a:t>tube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5181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Cuffed </a:t>
            </a:r>
            <a:r>
              <a:rPr lang="en-US" sz="2400" dirty="0" err="1" smtClean="0"/>
              <a:t>tracheostomy</a:t>
            </a:r>
            <a:r>
              <a:rPr lang="en-US" sz="2400" dirty="0" smtClean="0"/>
              <a:t> </a:t>
            </a:r>
            <a:r>
              <a:rPr lang="en-US" sz="2400" dirty="0"/>
              <a:t>tubes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allow </a:t>
            </a:r>
            <a:r>
              <a:rPr lang="en-US" sz="2400" dirty="0"/>
              <a:t>airway clearance,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protection </a:t>
            </a:r>
            <a:r>
              <a:rPr lang="en-US" sz="2400" dirty="0"/>
              <a:t>from </a:t>
            </a:r>
            <a:r>
              <a:rPr lang="en-US" sz="2400" dirty="0" smtClean="0"/>
              <a:t>aspiration</a:t>
            </a:r>
          </a:p>
          <a:p>
            <a:pPr>
              <a:buNone/>
            </a:pPr>
            <a:r>
              <a:rPr lang="en-US" sz="2400" dirty="0" smtClean="0"/>
              <a:t>        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positive pressure ventilation</a:t>
            </a:r>
          </a:p>
          <a:p>
            <a:r>
              <a:rPr lang="en-US" sz="2400" dirty="0"/>
              <a:t>It is recommended that </a:t>
            </a:r>
            <a:r>
              <a:rPr lang="en-US" sz="2400" dirty="0" smtClean="0"/>
              <a:t>cuff pressure </a:t>
            </a:r>
            <a:r>
              <a:rPr lang="en-US" sz="2400" dirty="0"/>
              <a:t>be maintained at 20–25 mmHg </a:t>
            </a:r>
            <a:r>
              <a:rPr lang="en-US" sz="2400" dirty="0" smtClean="0"/>
              <a:t>to  minimize </a:t>
            </a:r>
            <a:r>
              <a:rPr lang="en-US" sz="2400" dirty="0"/>
              <a:t>the risks for both </a:t>
            </a:r>
            <a:r>
              <a:rPr lang="en-US" sz="2400" dirty="0" smtClean="0"/>
              <a:t>  tracheal </a:t>
            </a:r>
            <a:r>
              <a:rPr lang="en-US" sz="2400" dirty="0"/>
              <a:t>wall injury </a:t>
            </a:r>
            <a:r>
              <a:rPr lang="en-US" sz="2400" dirty="0" smtClean="0"/>
              <a:t>and aspiration</a:t>
            </a:r>
            <a:r>
              <a:rPr lang="en-US" sz="2400" dirty="0"/>
              <a:t>.</a:t>
            </a:r>
          </a:p>
        </p:txBody>
      </p:sp>
      <p:pic>
        <p:nvPicPr>
          <p:cNvPr id="6" name="Picture 13" descr="e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588876" y="3810000"/>
            <a:ext cx="3402724" cy="28194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9903"/>
            <a:ext cx="7315200" cy="1154097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Tracheostomy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smtClean="0"/>
              <a:t>      A </a:t>
            </a:r>
            <a:r>
              <a:rPr lang="en-US" dirty="0" err="1" smtClean="0"/>
              <a:t>tracheostomy</a:t>
            </a:r>
            <a:r>
              <a:rPr lang="en-US" dirty="0" smtClean="0"/>
              <a:t> is a artificial (usually)   surgically created airway fashioned by making a hole in the anterior wall of the trachea and the insertion of a </a:t>
            </a:r>
            <a:r>
              <a:rPr lang="en-US" dirty="0" err="1" smtClean="0"/>
              <a:t>tracheostomy</a:t>
            </a:r>
            <a:r>
              <a:rPr lang="en-US" dirty="0" smtClean="0"/>
              <a:t> tube, which may or may not be permanent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/>
              <a:t>Fenestrated </a:t>
            </a:r>
            <a:r>
              <a:rPr lang="en-US" b="1" dirty="0" err="1"/>
              <a:t>tracheostomy</a:t>
            </a:r>
            <a:r>
              <a:rPr lang="en-US" b="1" dirty="0"/>
              <a:t> tubes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49530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The fenestrated </a:t>
            </a:r>
            <a:r>
              <a:rPr lang="en-US" sz="2400" dirty="0" err="1"/>
              <a:t>tracheostomy</a:t>
            </a:r>
            <a:r>
              <a:rPr lang="en-US" sz="2400" dirty="0"/>
              <a:t> tube is similar </a:t>
            </a:r>
            <a:r>
              <a:rPr lang="en-US" sz="2400" dirty="0" smtClean="0"/>
              <a:t>in construction </a:t>
            </a:r>
            <a:r>
              <a:rPr lang="en-US" sz="2400" dirty="0"/>
              <a:t>to standard </a:t>
            </a:r>
            <a:r>
              <a:rPr lang="en-US" sz="2400" dirty="0" err="1"/>
              <a:t>tracheostomy</a:t>
            </a:r>
            <a:r>
              <a:rPr lang="en-US" sz="2400" dirty="0"/>
              <a:t> tubes, with the </a:t>
            </a:r>
            <a:r>
              <a:rPr lang="en-US" sz="2400" dirty="0" smtClean="0"/>
              <a:t>addition of </a:t>
            </a:r>
            <a:r>
              <a:rPr lang="en-US" sz="2400" dirty="0"/>
              <a:t>an opening in the posterior portion of the tube above </a:t>
            </a:r>
            <a:r>
              <a:rPr lang="en-US" sz="2400" dirty="0" smtClean="0"/>
              <a:t>the cuff.</a:t>
            </a:r>
          </a:p>
          <a:p>
            <a:r>
              <a:rPr lang="en-US" sz="2400" dirty="0"/>
              <a:t>With the inner </a:t>
            </a:r>
            <a:r>
              <a:rPr lang="en-US" sz="2400" dirty="0" err="1" smtClean="0"/>
              <a:t>cannula</a:t>
            </a:r>
            <a:r>
              <a:rPr lang="en-US" sz="2400" dirty="0" smtClean="0"/>
              <a:t> removed</a:t>
            </a:r>
            <a:r>
              <a:rPr lang="en-US" sz="2400" dirty="0"/>
              <a:t>, the cuff </a:t>
            </a:r>
            <a:r>
              <a:rPr lang="en-US" sz="2400" dirty="0" smtClean="0"/>
              <a:t>deflated, and </a:t>
            </a:r>
            <a:r>
              <a:rPr lang="en-US" sz="2400" dirty="0"/>
              <a:t>the </a:t>
            </a:r>
            <a:r>
              <a:rPr lang="en-US" sz="2400" dirty="0" err="1"/>
              <a:t>tracheostomy</a:t>
            </a:r>
            <a:r>
              <a:rPr lang="en-US" sz="2400" dirty="0"/>
              <a:t> air passage occluded, the patient </a:t>
            </a:r>
            <a:r>
              <a:rPr lang="en-US" sz="2400" dirty="0" smtClean="0"/>
              <a:t>can inhale </a:t>
            </a:r>
            <a:r>
              <a:rPr lang="en-US" sz="2400" dirty="0"/>
              <a:t>and exhale through the fenestration and around </a:t>
            </a:r>
            <a:r>
              <a:rPr lang="en-US" sz="2400" dirty="0" smtClean="0"/>
              <a:t>the tube.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0" name="Picture 4" descr="download350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64300" y="3505200"/>
            <a:ext cx="2222500" cy="31242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/>
              <a:t>This allows for assessment of the patient’s ability to</a:t>
            </a:r>
          </a:p>
          <a:p>
            <a:pPr>
              <a:buNone/>
            </a:pPr>
            <a:r>
              <a:rPr lang="en-US" sz="2400" dirty="0" smtClean="0"/>
              <a:t>     breathe </a:t>
            </a:r>
            <a:r>
              <a:rPr lang="en-US" sz="2400" dirty="0"/>
              <a:t>through the normal oral/nasal route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</a:t>
            </a:r>
            <a:r>
              <a:rPr lang="en-US" sz="2400" dirty="0" smtClean="0">
                <a:latin typeface="Calibri"/>
              </a:rPr>
              <a:t>→ </a:t>
            </a:r>
            <a:r>
              <a:rPr lang="en-US" sz="2400" dirty="0" smtClean="0"/>
              <a:t> preparing the  patient </a:t>
            </a:r>
            <a:r>
              <a:rPr lang="en-US" sz="2400" dirty="0"/>
              <a:t>for </a:t>
            </a:r>
            <a:r>
              <a:rPr lang="en-US" sz="2400" dirty="0" err="1" smtClean="0"/>
              <a:t>decannulation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</a:t>
            </a:r>
            <a:r>
              <a:rPr lang="en-US" sz="2400" dirty="0" smtClean="0">
                <a:latin typeface="Calibri"/>
              </a:rPr>
              <a:t>→  </a:t>
            </a:r>
            <a:r>
              <a:rPr lang="en-US" sz="2400" dirty="0" smtClean="0"/>
              <a:t>allowing phonation</a:t>
            </a:r>
          </a:p>
          <a:p>
            <a:endParaRPr lang="en-US" sz="2400" dirty="0" smtClean="0"/>
          </a:p>
          <a:p>
            <a:r>
              <a:rPr lang="en-US" sz="2400" dirty="0" smtClean="0"/>
              <a:t>Supplemental oxygen administration </a:t>
            </a:r>
            <a:r>
              <a:rPr lang="en-US" sz="2400" dirty="0"/>
              <a:t>to the upper airway (</a:t>
            </a:r>
            <a:r>
              <a:rPr lang="en-US" sz="2400" dirty="0" err="1"/>
              <a:t>eg</a:t>
            </a:r>
            <a:r>
              <a:rPr lang="en-US" sz="2400" dirty="0"/>
              <a:t>, nasal </a:t>
            </a:r>
            <a:r>
              <a:rPr lang="en-US" sz="2400" dirty="0" err="1"/>
              <a:t>cannula</a:t>
            </a:r>
            <a:r>
              <a:rPr lang="en-US" sz="2400" dirty="0"/>
              <a:t>) </a:t>
            </a:r>
            <a:r>
              <a:rPr lang="en-US" sz="2400" dirty="0" smtClean="0"/>
              <a:t>may be </a:t>
            </a:r>
            <a:r>
              <a:rPr lang="en-US" sz="2400" dirty="0"/>
              <a:t>necessary if the tube is capped.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/>
          <a:lstStyle/>
          <a:p>
            <a:r>
              <a:rPr lang="en-US" dirty="0" smtClean="0"/>
              <a:t>EARLY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Early bleeding: This is usually the result of increased blood pressure as the patient emerges from anesthesia and begins to cough.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Plugging with mucus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Tracheitis</a:t>
            </a:r>
            <a:endParaRPr lang="en-U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Cellulitis</a:t>
            </a:r>
            <a:endParaRPr lang="en-U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Tube displacement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Subcutaneous emphysema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Atelectasis</a:t>
            </a:r>
            <a:endParaRPr lang="en-US" sz="2400" dirty="0" smtClean="0">
              <a:latin typeface="Arial" charset="0"/>
            </a:endParaRPr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         LATE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</a:rPr>
              <a:t>Bleeding -  Due to </a:t>
            </a:r>
            <a:r>
              <a:rPr lang="en-US" sz="2400" dirty="0" err="1" smtClean="0">
                <a:latin typeface="Arial" charset="0"/>
              </a:rPr>
              <a:t>tracheoinnominate</a:t>
            </a:r>
            <a:r>
              <a:rPr lang="en-US" sz="2400" dirty="0" smtClean="0">
                <a:latin typeface="Arial" charset="0"/>
              </a:rPr>
              <a:t> fistula</a:t>
            </a:r>
          </a:p>
          <a:p>
            <a:pPr>
              <a:buNone/>
            </a:pPr>
            <a:r>
              <a:rPr lang="en-US" sz="2400" dirty="0" smtClean="0">
                <a:latin typeface="Arial" charset="0"/>
              </a:rPr>
              <a:t>        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000" dirty="0" smtClean="0"/>
              <a:t>0.4% with mortality rate of 85% to 90%.</a:t>
            </a:r>
          </a:p>
          <a:p>
            <a:pPr>
              <a:buNone/>
            </a:pPr>
            <a:r>
              <a:rPr lang="en-US" sz="2000" dirty="0" smtClean="0">
                <a:latin typeface="Calibri"/>
              </a:rPr>
              <a:t>              →</a:t>
            </a:r>
            <a:r>
              <a:rPr lang="en-US" sz="2000" dirty="0" smtClean="0"/>
              <a:t>Major airway hemorrhage may occur within first several days or as long as 7 months after performance of a </a:t>
            </a:r>
            <a:r>
              <a:rPr lang="en-US" sz="2000" dirty="0" err="1" smtClean="0"/>
              <a:t>tracheostomy</a:t>
            </a:r>
            <a:r>
              <a:rPr lang="en-US" sz="2000" dirty="0" smtClean="0"/>
              <a:t>. 	</a:t>
            </a:r>
          </a:p>
          <a:p>
            <a:pPr lvl="2">
              <a:lnSpc>
                <a:spcPct val="90000"/>
              </a:lnSpc>
              <a:buNone/>
              <a:defRPr/>
            </a:pPr>
            <a:r>
              <a:rPr lang="en-US" sz="2000" dirty="0" smtClean="0">
                <a:latin typeface="Calibri"/>
              </a:rPr>
              <a:t>  →</a:t>
            </a:r>
            <a:r>
              <a:rPr lang="en-US" sz="2000" dirty="0" smtClean="0"/>
              <a:t>Risk factors : excessive tube movement, low placement of the </a:t>
            </a:r>
            <a:r>
              <a:rPr lang="en-US" sz="2000" dirty="0" err="1" smtClean="0"/>
              <a:t>tracheostomy</a:t>
            </a:r>
            <a:r>
              <a:rPr lang="en-US" sz="2000" dirty="0" smtClean="0"/>
              <a:t>, sepsis, poor nutritional status, and corticosteroid therapy </a:t>
            </a: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err="1" smtClean="0">
                <a:latin typeface="Arial" charset="0"/>
              </a:rPr>
              <a:t>Tracheo</a:t>
            </a:r>
            <a:r>
              <a:rPr lang="en-US" sz="2400" dirty="0" smtClean="0">
                <a:latin typeface="Arial" charset="0"/>
              </a:rPr>
              <a:t>- and </a:t>
            </a:r>
            <a:r>
              <a:rPr lang="en-US" sz="2400" dirty="0" err="1" smtClean="0">
                <a:latin typeface="Arial" charset="0"/>
              </a:rPr>
              <a:t>laryngomalatia</a:t>
            </a: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r>
              <a:rPr lang="en-US" sz="2400" dirty="0" err="1" smtClean="0">
                <a:latin typeface="Arial" charset="0"/>
              </a:rPr>
              <a:t>Stenosis</a:t>
            </a:r>
            <a:r>
              <a:rPr lang="en-US" sz="2400" dirty="0" smtClean="0">
                <a:latin typeface="Arial" charset="0"/>
              </a:rPr>
              <a:t>       </a:t>
            </a:r>
            <a:r>
              <a:rPr lang="en-US" sz="2000" dirty="0" smtClean="0">
                <a:latin typeface="Arial" charset="0"/>
              </a:rPr>
              <a:t>It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000" dirty="0" smtClean="0"/>
              <a:t>can develop from 1 to 6 months after </a:t>
            </a:r>
            <a:r>
              <a:rPr lang="en-US" sz="2000" dirty="0" err="1" smtClean="0"/>
              <a:t>decannulation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  <a:buNone/>
              <a:defRPr/>
            </a:pPr>
            <a:r>
              <a:rPr lang="en-US" sz="2000" dirty="0" smtClean="0"/>
              <a:t>	                  risk for tracheal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ranges between 0% and 16% </a:t>
            </a:r>
          </a:p>
          <a:p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 lvl="2">
              <a:defRPr/>
            </a:pPr>
            <a:endParaRPr lang="en-US" sz="2400" dirty="0" smtClean="0">
              <a:latin typeface="Arial" charset="0"/>
            </a:endParaRPr>
          </a:p>
          <a:p>
            <a:pPr lvl="2">
              <a:defRPr/>
            </a:pPr>
            <a:r>
              <a:rPr lang="en-US" sz="2400" dirty="0" err="1" smtClean="0">
                <a:latin typeface="Arial" charset="0"/>
              </a:rPr>
              <a:t>Tracheoesophageal</a:t>
            </a:r>
            <a:r>
              <a:rPr lang="en-US" sz="2400" dirty="0" smtClean="0">
                <a:latin typeface="Arial" charset="0"/>
              </a:rPr>
              <a:t> fistula</a:t>
            </a:r>
          </a:p>
          <a:p>
            <a:pPr lvl="2">
              <a:buNone/>
              <a:defRPr/>
            </a:pPr>
            <a:r>
              <a:rPr lang="en-US" dirty="0" smtClean="0">
                <a:latin typeface="Arial" charset="0"/>
              </a:rPr>
              <a:t>   </a:t>
            </a:r>
            <a:r>
              <a:rPr lang="en-US" dirty="0" smtClean="0"/>
              <a:t>fewer than 1% of patients as a result of pressure necrosis of the tracheal and esophageal mucosa from the tube cuff </a:t>
            </a:r>
          </a:p>
          <a:p>
            <a:pPr lvl="2">
              <a:buNone/>
              <a:defRPr/>
            </a:pPr>
            <a:r>
              <a:rPr lang="en-US" dirty="0" smtClean="0"/>
              <a:t>	Risk  factors : high cuff pressures, presence of a </a:t>
            </a:r>
            <a:r>
              <a:rPr lang="en-US" dirty="0" err="1" smtClean="0"/>
              <a:t>nasogastric</a:t>
            </a:r>
            <a:r>
              <a:rPr lang="en-US" dirty="0" smtClean="0"/>
              <a:t> tube, excessive tube movement, and underlying diabetes mellitus </a:t>
            </a:r>
            <a:endParaRPr lang="en-US" sz="3200" dirty="0" smtClean="0"/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err="1" smtClean="0">
                <a:latin typeface="Arial" charset="0"/>
              </a:rPr>
              <a:t>Tracheocutaneous</a:t>
            </a:r>
            <a:r>
              <a:rPr lang="en-US" sz="2400" dirty="0" smtClean="0">
                <a:latin typeface="Arial" charset="0"/>
              </a:rPr>
              <a:t> fistula</a:t>
            </a:r>
          </a:p>
          <a:p>
            <a:pPr>
              <a:buNone/>
            </a:pPr>
            <a:r>
              <a:rPr lang="en-US" sz="2400" dirty="0" smtClean="0">
                <a:latin typeface="Arial" charset="0"/>
              </a:rPr>
              <a:t> </a:t>
            </a:r>
          </a:p>
          <a:p>
            <a:r>
              <a:rPr lang="en-US" sz="2400" dirty="0" smtClean="0">
                <a:latin typeface="Arial" charset="0"/>
              </a:rPr>
              <a:t>Granulation</a:t>
            </a: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Scarring</a:t>
            </a: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Failure to </a:t>
            </a:r>
            <a:r>
              <a:rPr lang="en-US" sz="2400" dirty="0" err="1" smtClean="0">
                <a:latin typeface="Arial" charset="0"/>
              </a:rPr>
              <a:t>decannulate</a:t>
            </a:r>
            <a:endParaRPr lang="en-US" sz="2400" dirty="0" smtClean="0">
              <a:latin typeface="Arial" charset="0"/>
            </a:endParaRPr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76200"/>
            <a:ext cx="7315200" cy="1154097"/>
          </a:xfrm>
        </p:spPr>
        <p:txBody>
          <a:bodyPr/>
          <a:lstStyle/>
          <a:p>
            <a:r>
              <a:rPr lang="en-US" b="1" dirty="0" smtClean="0"/>
              <a:t>          Tracheotomy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Humidification</a:t>
            </a:r>
          </a:p>
          <a:p>
            <a:r>
              <a:rPr lang="en-US" sz="2400" b="1" dirty="0" smtClean="0"/>
              <a:t>Tube position     </a:t>
            </a:r>
            <a:r>
              <a:rPr lang="en-US" sz="2400" dirty="0" smtClean="0"/>
              <a:t>To prevent </a:t>
            </a:r>
            <a:r>
              <a:rPr lang="en-US" sz="2400" dirty="0" err="1" smtClean="0"/>
              <a:t>decubitus</a:t>
            </a:r>
            <a:r>
              <a:rPr lang="en-US" sz="2400" dirty="0" smtClean="0"/>
              <a:t> of trachea</a:t>
            </a:r>
          </a:p>
          <a:p>
            <a:r>
              <a:rPr lang="en-US" sz="2400" b="1" dirty="0" smtClean="0"/>
              <a:t>Suctioning </a:t>
            </a:r>
          </a:p>
          <a:p>
            <a:r>
              <a:rPr lang="en-US" sz="2400" b="1" dirty="0" smtClean="0"/>
              <a:t>Skin care               </a:t>
            </a:r>
            <a:r>
              <a:rPr lang="en-US" sz="2400" dirty="0" smtClean="0"/>
              <a:t>To prevent irritation and secondary</a:t>
            </a:r>
          </a:p>
          <a:p>
            <a:pPr>
              <a:buNone/>
            </a:pPr>
            <a:r>
              <a:rPr lang="en-US" sz="2400" dirty="0" smtClean="0"/>
              <a:t>                                    inflammation due to discharge</a:t>
            </a:r>
          </a:p>
          <a:p>
            <a:r>
              <a:rPr lang="en-US" sz="2400" b="1" dirty="0" smtClean="0"/>
              <a:t>Inner tube care   </a:t>
            </a:r>
            <a:r>
              <a:rPr lang="en-US" sz="2400" dirty="0" smtClean="0"/>
              <a:t> frequent remove and clean crusts</a:t>
            </a:r>
          </a:p>
          <a:p>
            <a:pPr>
              <a:buNone/>
            </a:pPr>
            <a:r>
              <a:rPr lang="en-US" sz="2400" dirty="0" smtClean="0"/>
              <a:t>                                     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/>
          </p:nvPr>
        </p:nvSpPr>
        <p:spPr>
          <a:xfrm>
            <a:off x="0" y="381000"/>
            <a:ext cx="8229600" cy="58515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59" name="Picture 6" descr="How to Suction a Tracheostomy Tube:  Illust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096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       Speech with tracheotomy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45720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Spontaneous breathers</a:t>
            </a:r>
          </a:p>
          <a:p>
            <a:r>
              <a:rPr lang="en-US" sz="2400" dirty="0" smtClean="0">
                <a:latin typeface="Trebuchet MS" pitchFamily="34" charset="0"/>
              </a:rPr>
              <a:t>Tolerate </a:t>
            </a:r>
            <a:r>
              <a:rPr lang="en-US" sz="2400" dirty="0" err="1" smtClean="0">
                <a:latin typeface="Trebuchet MS" pitchFamily="34" charset="0"/>
              </a:rPr>
              <a:t>cuffless</a:t>
            </a:r>
            <a:r>
              <a:rPr lang="en-US" sz="2400" dirty="0" smtClean="0">
                <a:latin typeface="Trebuchet MS" pitchFamily="34" charset="0"/>
              </a:rPr>
              <a:t> mech. ventilation</a:t>
            </a:r>
          </a:p>
          <a:p>
            <a:r>
              <a:rPr lang="en-US" sz="2400" dirty="0" smtClean="0">
                <a:latin typeface="Trebuchet MS" pitchFamily="34" charset="0"/>
              </a:rPr>
              <a:t>Conscious patient</a:t>
            </a:r>
          </a:p>
          <a:p>
            <a:r>
              <a:rPr lang="en-US" sz="2400" dirty="0" smtClean="0"/>
              <a:t>For mechanically dependent patients that may tolerate cuff deflation</a:t>
            </a:r>
          </a:p>
          <a:p>
            <a:r>
              <a:rPr lang="en-US" sz="2400" dirty="0" smtClean="0"/>
              <a:t>For unable to close the tube outlet with finger (quadriplegia)</a:t>
            </a:r>
            <a:endParaRPr lang="en-US" sz="2400" dirty="0"/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quarter" idx="14"/>
          </p:nvPr>
        </p:nvGraphicFramePr>
        <p:xfrm>
          <a:off x="5037138" y="3589338"/>
          <a:ext cx="28575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Photo Editor Photo" r:id="rId3" imgW="2857899" imgH="1905266" progId="">
                  <p:embed/>
                </p:oleObj>
              </mc:Choice>
              <mc:Fallback>
                <p:oleObj name="Photo Editor Photo" r:id="rId3" imgW="2857899" imgH="190526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3589338"/>
                        <a:ext cx="28575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 flipH="1">
            <a:off x="5943600" y="60198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(Passy-Muir valves)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828801"/>
            <a:ext cx="5257800" cy="3505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tracheostomy</a:t>
            </a:r>
            <a:r>
              <a:rPr lang="en-US" sz="2400" dirty="0" smtClean="0"/>
              <a:t> speaking valve is a one-way valve, allows air in, but not out</a:t>
            </a:r>
          </a:p>
          <a:p>
            <a:r>
              <a:rPr lang="en-US" sz="2400" dirty="0" smtClean="0"/>
              <a:t>This forces air around the </a:t>
            </a:r>
            <a:r>
              <a:rPr lang="en-US" sz="2400" dirty="0" err="1" smtClean="0"/>
              <a:t>tracheostomy</a:t>
            </a:r>
            <a:r>
              <a:rPr lang="en-US" sz="2400" dirty="0" smtClean="0"/>
              <a:t> tube, through the vocal cords and the mouth upon expiration, enabling the patient to vocalize </a:t>
            </a:r>
          </a:p>
          <a:p>
            <a:endParaRPr lang="en-US" sz="2400" dirty="0"/>
          </a:p>
        </p:txBody>
      </p:sp>
      <p:pic>
        <p:nvPicPr>
          <p:cNvPr id="7" name="Picture 3" descr="TRPMU-100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95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>Advantages of metallic </a:t>
            </a:r>
            <a:r>
              <a:rPr lang="en-US" sz="4800" dirty="0" smtClean="0"/>
              <a:t>tubes</a:t>
            </a:r>
            <a:br>
              <a:rPr lang="en-US" sz="4800" dirty="0" smtClean="0"/>
            </a:br>
            <a:r>
              <a:rPr lang="en-US" sz="4800" dirty="0" smtClean="0"/>
              <a:t>1. can not be kinked </a:t>
            </a:r>
            <a:br>
              <a:rPr lang="en-US" sz="4800" dirty="0" smtClean="0"/>
            </a:br>
            <a:r>
              <a:rPr lang="en-US" sz="4800" dirty="0" smtClean="0"/>
              <a:t>2. maintain lumen </a:t>
            </a:r>
            <a:br>
              <a:rPr lang="en-US" sz="4800" dirty="0" smtClean="0"/>
            </a:br>
            <a:r>
              <a:rPr lang="en-US" sz="4800" dirty="0" smtClean="0"/>
              <a:t>3. easier insertion during surgery</a:t>
            </a:r>
            <a:br>
              <a:rPr lang="en-US" sz="4800" dirty="0" smtClean="0"/>
            </a:br>
            <a:r>
              <a:rPr lang="en-US" sz="4800" dirty="0" smtClean="0"/>
              <a:t>4. shown by X Ray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r>
              <a:rPr lang="en-US" b="1" dirty="0" smtClean="0"/>
              <a:t>                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Upper Airway obstruction secondary to </a:t>
            </a:r>
            <a:r>
              <a:rPr lang="en-US" sz="2400" dirty="0" smtClean="0"/>
              <a:t>–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trauma</a:t>
            </a:r>
            <a:r>
              <a:rPr lang="en-US" sz="2400" dirty="0"/>
              <a:t>, burns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corrosive </a:t>
            </a:r>
            <a:r>
              <a:rPr lang="en-US" sz="2400" dirty="0"/>
              <a:t>poisoning,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laryngeal </a:t>
            </a:r>
            <a:r>
              <a:rPr lang="en-US" sz="2400" dirty="0"/>
              <a:t>dysfunction,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foreign body,</a:t>
            </a:r>
          </a:p>
          <a:p>
            <a:pPr>
              <a:buNone/>
            </a:pPr>
            <a:r>
              <a:rPr lang="en-US" sz="2400" dirty="0" smtClean="0"/>
              <a:t>           infections</a:t>
            </a:r>
            <a:r>
              <a:rPr lang="en-US" sz="2400" dirty="0"/>
              <a:t>, </a:t>
            </a:r>
            <a:r>
              <a:rPr lang="en-US" sz="2400" dirty="0" smtClean="0"/>
              <a:t> inflammatory </a:t>
            </a:r>
            <a:r>
              <a:rPr lang="en-US" sz="2400" dirty="0"/>
              <a:t>conditions, </a:t>
            </a:r>
            <a:r>
              <a:rPr lang="en-US" sz="2400" dirty="0" err="1"/>
              <a:t>neoplasms</a:t>
            </a:r>
            <a:r>
              <a:rPr lang="en-US" sz="2400" dirty="0"/>
              <a:t>,</a:t>
            </a:r>
          </a:p>
          <a:p>
            <a:pPr>
              <a:buNone/>
            </a:pPr>
            <a:r>
              <a:rPr lang="en-US" sz="2400" dirty="0" smtClean="0"/>
              <a:t>           Postoperatively ,  obstructive </a:t>
            </a:r>
            <a:r>
              <a:rPr lang="en-US" sz="2400" dirty="0"/>
              <a:t>sleep </a:t>
            </a:r>
            <a:r>
              <a:rPr lang="en-US" sz="2400" dirty="0" smtClean="0"/>
              <a:t>apnea</a:t>
            </a:r>
          </a:p>
          <a:p>
            <a:r>
              <a:rPr lang="en-US" sz="2400" dirty="0"/>
              <a:t>Access </a:t>
            </a:r>
            <a:r>
              <a:rPr lang="en-US" sz="2400" dirty="0" smtClean="0"/>
              <a:t> for  </a:t>
            </a:r>
            <a:r>
              <a:rPr lang="en-US" sz="2400" dirty="0"/>
              <a:t>pulmonary </a:t>
            </a:r>
            <a:r>
              <a:rPr lang="en-US" sz="2400" dirty="0" smtClean="0"/>
              <a:t> toilet</a:t>
            </a:r>
            <a:endParaRPr lang="en-US" sz="2400" dirty="0"/>
          </a:p>
          <a:p>
            <a:r>
              <a:rPr lang="en-US" sz="2400" dirty="0" smtClean="0"/>
              <a:t>Prolonged </a:t>
            </a:r>
            <a:r>
              <a:rPr lang="en-US" sz="2400" dirty="0" err="1"/>
              <a:t>ventilatory</a:t>
            </a:r>
            <a:r>
              <a:rPr lang="en-US" sz="2400" dirty="0"/>
              <a:t> support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Airway protection in head injured or comatose patient</a:t>
            </a:r>
          </a:p>
          <a:p>
            <a:pPr>
              <a:buNone/>
            </a:pPr>
            <a:r>
              <a:rPr lang="en-US" sz="2400" dirty="0" smtClean="0"/>
              <a:t>     and </a:t>
            </a:r>
            <a:r>
              <a:rPr lang="en-US" sz="2400" dirty="0"/>
              <a:t>in postoperative neurosurgical patients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09600" y="685800"/>
            <a:ext cx="7851648" cy="6019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/>
              <a:t>Advantages of plastic </a:t>
            </a:r>
            <a:r>
              <a:rPr lang="en-US" sz="4800" dirty="0" smtClean="0"/>
              <a:t>tubes</a:t>
            </a:r>
          </a:p>
          <a:p>
            <a:pPr marL="914400" indent="-914400" algn="l">
              <a:buAutoNum type="arabicPeriod"/>
            </a:pPr>
            <a:r>
              <a:rPr lang="en-US" sz="4800" dirty="0" smtClean="0"/>
              <a:t>More tissue friendly</a:t>
            </a:r>
          </a:p>
          <a:p>
            <a:pPr marL="914400" indent="-914400" algn="l">
              <a:buAutoNum type="arabicPeriod"/>
            </a:pPr>
            <a:r>
              <a:rPr lang="en-US" sz="4800" dirty="0" smtClean="0"/>
              <a:t>Light weight</a:t>
            </a:r>
          </a:p>
          <a:p>
            <a:pPr marL="914400" indent="-914400" algn="l">
              <a:buAutoNum type="arabicPeriod"/>
            </a:pPr>
            <a:r>
              <a:rPr lang="en-US" sz="4800" dirty="0" smtClean="0"/>
              <a:t>Connected to ventilator </a:t>
            </a:r>
          </a:p>
          <a:p>
            <a:pPr marL="914400" indent="-914400" algn="l">
              <a:buAutoNum type="arabicPeriod"/>
            </a:pPr>
            <a:r>
              <a:rPr lang="en-US" sz="4800" dirty="0" smtClean="0"/>
              <a:t>Used during radiotherapy</a:t>
            </a:r>
          </a:p>
          <a:p>
            <a:pPr marL="914400" indent="-914400" algn="l">
              <a:buAutoNum type="arabicPeriod"/>
            </a:pPr>
            <a:r>
              <a:rPr lang="en-US" sz="4800" dirty="0" smtClean="0"/>
              <a:t>It has a marker to be shown by X Ray</a:t>
            </a:r>
          </a:p>
          <a:p>
            <a:pPr marL="914400" indent="-914400" algn="l">
              <a:buAutoNum type="arabicPeriod"/>
            </a:pPr>
            <a:r>
              <a:rPr lang="en-US" sz="4800" dirty="0" smtClean="0"/>
              <a:t>It has a cuff</a:t>
            </a:r>
            <a:endParaRPr lang="en-US" sz="4800" dirty="0" smtClean="0"/>
          </a:p>
          <a:p>
            <a:pPr marL="914400" indent="-914400" algn="l">
              <a:buAutoNum type="arabicPeriod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9358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          Contraindications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b="1" dirty="0"/>
              <a:t>Relative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1. </a:t>
            </a:r>
            <a:r>
              <a:rPr lang="en-US" sz="2400" dirty="0"/>
              <a:t>Unstable cervical spine</a:t>
            </a:r>
          </a:p>
          <a:p>
            <a:pPr>
              <a:buNone/>
            </a:pPr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dirty="0"/>
              <a:t>Uncorrected </a:t>
            </a:r>
            <a:r>
              <a:rPr lang="en-US" sz="2400" dirty="0" err="1"/>
              <a:t>coagulopathy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dirty="0"/>
              <a:t>Presence of neck mass or pervious neck surgery</a:t>
            </a:r>
          </a:p>
          <a:p>
            <a:pPr>
              <a:buNone/>
            </a:pPr>
            <a:r>
              <a:rPr lang="en-US" sz="2400" dirty="0" smtClean="0"/>
              <a:t>4. </a:t>
            </a:r>
            <a:r>
              <a:rPr lang="en-US" sz="2400" dirty="0"/>
              <a:t>History of </a:t>
            </a:r>
            <a:r>
              <a:rPr lang="en-US" sz="2400" dirty="0" err="1"/>
              <a:t>mediastinal</a:t>
            </a:r>
            <a:r>
              <a:rPr lang="en-US" sz="2400" dirty="0"/>
              <a:t> irradiation due to </a:t>
            </a:r>
            <a:r>
              <a:rPr lang="en-US" sz="2400" dirty="0" err="1" smtClean="0"/>
              <a:t>intrathoracic</a:t>
            </a:r>
            <a:r>
              <a:rPr lang="en-US" sz="2400" dirty="0" smtClean="0"/>
              <a:t> fibrosis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5. </a:t>
            </a:r>
            <a:r>
              <a:rPr lang="en-US" sz="2400" dirty="0"/>
              <a:t>Previous history of surgical </a:t>
            </a:r>
            <a:r>
              <a:rPr lang="en-US" sz="2400" dirty="0" smtClean="0"/>
              <a:t>tracheostomy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   Advantages of Tracheotomy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6388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sz="2400" dirty="0" smtClean="0"/>
              <a:t>Increased patient mobility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More secure airway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Increased comfort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Improved airway suctioning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Early transfer of ventilator-dependent patients from the intensive care unit (ICU)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Less  </a:t>
            </a:r>
            <a:r>
              <a:rPr lang="en-US" sz="2400" dirty="0" err="1" smtClean="0"/>
              <a:t>endo</a:t>
            </a:r>
            <a:r>
              <a:rPr lang="en-US" dirty="0" smtClean="0"/>
              <a:t>-</a:t>
            </a:r>
            <a:r>
              <a:rPr lang="en-US" sz="2400" dirty="0" smtClean="0"/>
              <a:t>laryngeal injury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Enhanced oral nutrition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Enhanced phonation and communication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Decreased airway resistance for promoting weaning from mechanical ventilation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Decreased risk for </a:t>
            </a:r>
            <a:r>
              <a:rPr lang="en-US" sz="2400" dirty="0" err="1" smtClean="0"/>
              <a:t>nosocomial</a:t>
            </a:r>
            <a:r>
              <a:rPr lang="en-US" sz="2400" dirty="0" smtClean="0"/>
              <a:t> pneumonia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762000"/>
            <a:ext cx="83216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3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b="1" dirty="0" smtClean="0"/>
              <a:t>Surgical </a:t>
            </a:r>
            <a:r>
              <a:rPr lang="en-US" b="1" dirty="0" err="1" smtClean="0"/>
              <a:t>Tracheostomy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Surgical </a:t>
            </a:r>
            <a:r>
              <a:rPr lang="en-US" sz="2400" dirty="0" err="1" smtClean="0"/>
              <a:t>tracheostomy</a:t>
            </a:r>
            <a:r>
              <a:rPr lang="en-US" sz="2400" dirty="0" smtClean="0"/>
              <a:t> (ST) is usually performed in the operating room on a patient under general anesthesia, but it may be performed at the bedside in the intensive care unit.</a:t>
            </a:r>
          </a:p>
          <a:p>
            <a:endParaRPr lang="en-US" sz="2400" dirty="0" smtClean="0"/>
          </a:p>
          <a:p>
            <a:r>
              <a:rPr lang="en-US" sz="2400" dirty="0" smtClean="0"/>
              <a:t>The patient’s shoulders are elevated with head extension (unless cervical disease or injury is present), elevating the larynx and exposing more of the upper trachea.</a:t>
            </a:r>
          </a:p>
          <a:p>
            <a:endParaRPr lang="en-US" sz="2400" dirty="0" smtClean="0"/>
          </a:p>
          <a:p>
            <a:r>
              <a:rPr lang="en-US" sz="2400" dirty="0" smtClean="0"/>
              <a:t>Local anesthesia with a vasoconstrictor is usually infiltrated into the skin and deeper tissues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745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iggs%20tracheostomy%20set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438400" y="990600"/>
            <a:ext cx="3962400" cy="5410200"/>
          </a:xfrm>
        </p:spPr>
      </p:pic>
    </p:spTree>
    <p:extLst>
      <p:ext uri="{BB962C8B-B14F-4D97-AF65-F5344CB8AC3E}">
        <p14:creationId xmlns:p14="http://schemas.microsoft.com/office/powerpoint/2010/main" val="375917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4038600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skin of the neck over the 2nd tracheal ring is identified, and a vertical</a:t>
            </a:r>
          </a:p>
          <a:p>
            <a:pPr>
              <a:buNone/>
            </a:pPr>
            <a:r>
              <a:rPr lang="en-US" sz="2400" dirty="0" smtClean="0"/>
              <a:t>     incision about 2–3 cm in length is created.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Sharp dissection following the skin incision is  used to cut across the </a:t>
            </a:r>
            <a:r>
              <a:rPr lang="en-US" sz="2400" dirty="0" err="1" smtClean="0"/>
              <a:t>platysma</a:t>
            </a:r>
            <a:r>
              <a:rPr lang="en-US" sz="2400" dirty="0" smtClean="0"/>
              <a:t> muscle, and bleeding controlled by hemostats and ties or </a:t>
            </a:r>
            <a:r>
              <a:rPr lang="en-US" sz="2400" dirty="0" err="1" smtClean="0"/>
              <a:t>electocautery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4" descr="F32143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685800"/>
            <a:ext cx="34147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F321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" y="76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Procedure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680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1131</TotalTime>
  <Words>1035</Words>
  <Application>Microsoft Office PowerPoint</Application>
  <PresentationFormat>On-screen Show (4:3)</PresentationFormat>
  <Paragraphs>154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Perspective</vt:lpstr>
      <vt:lpstr>Origin</vt:lpstr>
      <vt:lpstr>Photo Editor Photo</vt:lpstr>
      <vt:lpstr>               TRACHEOSTOMY</vt:lpstr>
      <vt:lpstr>What is a Tracheostomy?</vt:lpstr>
      <vt:lpstr>                 Indications</vt:lpstr>
      <vt:lpstr>          Contraindications</vt:lpstr>
      <vt:lpstr>   Advantages of Tracheotomy</vt:lpstr>
      <vt:lpstr>PowerPoint Presentation</vt:lpstr>
      <vt:lpstr>Surgical Tracheostomy</vt:lpstr>
      <vt:lpstr>PowerPoint Presentation</vt:lpstr>
      <vt:lpstr>PowerPoint Presentation</vt:lpstr>
      <vt:lpstr>PowerPoint Presentation</vt:lpstr>
      <vt:lpstr>PowerPoint Presentation</vt:lpstr>
      <vt:lpstr>Tracheostomy Tubes</vt:lpstr>
      <vt:lpstr>PowerPoint Presentation</vt:lpstr>
      <vt:lpstr>PowerPoint Presentation</vt:lpstr>
      <vt:lpstr>PowerPoint Presentation</vt:lpstr>
      <vt:lpstr>PowerPoint Presentation</vt:lpstr>
      <vt:lpstr>Metal versus Plastic tracheostomy tubes</vt:lpstr>
      <vt:lpstr>PowerPoint Presentation</vt:lpstr>
      <vt:lpstr>Cuffed Tracheostomy tube </vt:lpstr>
      <vt:lpstr>Fenestrated tracheostomy tubes</vt:lpstr>
      <vt:lpstr>PowerPoint Presentation</vt:lpstr>
      <vt:lpstr>EARLY COMPLICATIONS</vt:lpstr>
      <vt:lpstr>         LATE COMPLICATIONS</vt:lpstr>
      <vt:lpstr>PowerPoint Presentation</vt:lpstr>
      <vt:lpstr>          Tracheotomy care</vt:lpstr>
      <vt:lpstr>PowerPoint Presentation</vt:lpstr>
      <vt:lpstr>       Speech with tracheotomy </vt:lpstr>
      <vt:lpstr>PowerPoint Presentation</vt:lpstr>
      <vt:lpstr>Advantages of metallic tubes 1. can not be kinked  2. maintain lumen  3. easier insertion during surgery 4. shown by X Ray </vt:lpstr>
      <vt:lpstr>PowerPoint Presentation</vt:lpstr>
    </vt:vector>
  </TitlesOfParts>
  <Company>St Stephens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TRACHEOSTOMY</dc:title>
  <dc:creator>Dr Saurabh Singh</dc:creator>
  <cp:lastModifiedBy>Maher</cp:lastModifiedBy>
  <cp:revision>95</cp:revision>
  <dcterms:created xsi:type="dcterms:W3CDTF">2010-03-07T17:29:54Z</dcterms:created>
  <dcterms:modified xsi:type="dcterms:W3CDTF">2020-12-03T13:06:58Z</dcterms:modified>
</cp:coreProperties>
</file>