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93" r:id="rId4"/>
    <p:sldId id="336" r:id="rId5"/>
    <p:sldId id="295" r:id="rId6"/>
    <p:sldId id="294" r:id="rId7"/>
    <p:sldId id="260" r:id="rId8"/>
    <p:sldId id="323" r:id="rId9"/>
    <p:sldId id="261" r:id="rId10"/>
    <p:sldId id="262" r:id="rId11"/>
    <p:sldId id="263" r:id="rId12"/>
    <p:sldId id="264" r:id="rId13"/>
    <p:sldId id="265" r:id="rId14"/>
    <p:sldId id="266" r:id="rId15"/>
    <p:sldId id="324" r:id="rId16"/>
    <p:sldId id="267" r:id="rId17"/>
    <p:sldId id="268" r:id="rId18"/>
    <p:sldId id="269" r:id="rId19"/>
    <p:sldId id="326" r:id="rId20"/>
    <p:sldId id="270" r:id="rId21"/>
    <p:sldId id="337" r:id="rId22"/>
    <p:sldId id="301" r:id="rId23"/>
    <p:sldId id="297" r:id="rId24"/>
    <p:sldId id="334" r:id="rId25"/>
    <p:sldId id="272" r:id="rId26"/>
    <p:sldId id="273" r:id="rId27"/>
    <p:sldId id="330" r:id="rId28"/>
    <p:sldId id="299" r:id="rId29"/>
    <p:sldId id="318" r:id="rId30"/>
    <p:sldId id="333" r:id="rId31"/>
    <p:sldId id="322" r:id="rId32"/>
    <p:sldId id="319" r:id="rId33"/>
    <p:sldId id="331" r:id="rId34"/>
    <p:sldId id="321" r:id="rId35"/>
    <p:sldId id="332" r:id="rId36"/>
    <p:sldId id="275" r:id="rId37"/>
    <p:sldId id="276" r:id="rId38"/>
    <p:sldId id="307" r:id="rId39"/>
    <p:sldId id="277" r:id="rId40"/>
    <p:sldId id="300" r:id="rId41"/>
    <p:sldId id="308" r:id="rId42"/>
    <p:sldId id="287" r:id="rId43"/>
    <p:sldId id="335" r:id="rId44"/>
    <p:sldId id="29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56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6DF63-5F37-404A-8A09-98691A67881C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067B8-A3EE-42F2-82D4-7805AAE9C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2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67B8-A3EE-42F2-82D4-7805AAE9C6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8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948-9B65-46BC-BBE8-55B68922CFA1}" type="datetime1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0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79EA-B130-41ED-B660-E3CD6C615300}" type="datetime1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8CF9-DDE9-41BC-85D8-C72A95879D0F}" type="datetime1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4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FDE7-7329-498C-BBA7-4EE6490B63C9}" type="datetime1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6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398E-A1D2-4814-A8DC-205E3243C694}" type="datetime1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5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A53E-57AF-4B3D-BB1A-26BC5FFC6F66}" type="datetime1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5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7511-5F4F-4F10-843B-03DF85F9724D}" type="datetime1">
              <a:rPr lang="en-US" smtClean="0"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5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387C-1487-4DB3-9EA3-1EE1FE5DF3B9}" type="datetime1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6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9631-47FE-4DD9-8A16-873A704B7A8C}" type="datetime1">
              <a:rPr lang="en-US" smtClean="0"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0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D215-CE4C-4ECD-8137-8264062A1613}" type="datetime1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9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3498-B097-4C12-890A-2F69AD037A59}" type="datetime1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9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46396-55FC-45D7-BD79-B6851795F0F6}" type="datetime1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F99F4-BD6C-4943-91DB-7BD91FB59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676400"/>
            <a:ext cx="8534400" cy="192405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 Urethra </a:t>
            </a:r>
            <a:br>
              <a:rPr lang="en-US" altLang="en-US" b="1" dirty="0" smtClean="0"/>
            </a:br>
            <a:r>
              <a:rPr lang="en-US" altLang="en-US" b="1" dirty="0" smtClean="0"/>
              <a:t>congenital anomaly &amp; injuries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Dr. Ammar </a:t>
            </a:r>
            <a:r>
              <a:rPr lang="en-US" altLang="en-US" b="1" dirty="0" err="1" smtClean="0"/>
              <a:t>Fadil</a:t>
            </a:r>
            <a:endParaRPr lang="en-US" altLang="en-US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82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 urine drainage with either</a:t>
            </a:r>
          </a:p>
          <a:p>
            <a:pPr lvl="1"/>
            <a:r>
              <a:rPr lang="en-US" dirty="0" smtClean="0"/>
              <a:t> urethral catheter (5 to 8Fr infant feeding tube) or</a:t>
            </a:r>
          </a:p>
          <a:p>
            <a:pPr lvl="1"/>
            <a:r>
              <a:rPr lang="en-US" dirty="0" smtClean="0"/>
              <a:t> a suprapubic catheter. </a:t>
            </a:r>
          </a:p>
          <a:p>
            <a:pPr lvl="1"/>
            <a:r>
              <a:rPr lang="en-US" dirty="0" smtClean="0"/>
              <a:t>Once stabilized valve ablation by endoscope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Most </a:t>
            </a:r>
            <a:r>
              <a:rPr lang="en-US" sz="2800" dirty="0"/>
              <a:t>early infant mortality in posterior urethral valves </a:t>
            </a:r>
            <a:r>
              <a:rPr lang="en-US" sz="2800" dirty="0" smtClean="0"/>
              <a:t>is related </a:t>
            </a:r>
            <a:r>
              <a:rPr lang="en-US" sz="2800" dirty="0"/>
              <a:t>to </a:t>
            </a:r>
            <a:r>
              <a:rPr lang="en-US" u="sng" dirty="0"/>
              <a:t>pulmonary </a:t>
            </a:r>
            <a:r>
              <a:rPr lang="en-US" u="sng" dirty="0" smtClean="0"/>
              <a:t>hypoplasia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92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69641"/>
            <a:ext cx="8229600" cy="776287"/>
          </a:xfrm>
          <a:solidFill>
            <a:schemeClr val="bg2">
              <a:lumMod val="1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</a:rPr>
              <a:t>Hypospadias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800" dirty="0"/>
              <a:t>is a congenital penile defect in which the urethra opens onto </a:t>
            </a:r>
            <a:r>
              <a:rPr lang="en-US" sz="2800" dirty="0" smtClean="0"/>
              <a:t>the </a:t>
            </a:r>
            <a:r>
              <a:rPr lang="en-US" altLang="en-US" sz="2800" dirty="0" smtClean="0"/>
              <a:t>underside</a:t>
            </a:r>
            <a:r>
              <a:rPr lang="en-US" sz="2800" dirty="0" smtClean="0"/>
              <a:t> </a:t>
            </a:r>
            <a:r>
              <a:rPr lang="en-US" sz="2800" dirty="0"/>
              <a:t>of the penis</a:t>
            </a:r>
            <a:r>
              <a:rPr lang="en-US" dirty="0"/>
              <a:t>, </a:t>
            </a:r>
            <a:r>
              <a:rPr lang="en-US" sz="2800" dirty="0"/>
              <a:t>scrotum, or </a:t>
            </a:r>
            <a:r>
              <a:rPr lang="en-US" sz="2800" dirty="0" smtClean="0"/>
              <a:t>perineum</a:t>
            </a:r>
          </a:p>
          <a:p>
            <a:pPr lvl="1" eaLnBrk="1" hangingPunct="1"/>
            <a:r>
              <a:rPr lang="en-US" altLang="en-US" dirty="0" smtClean="0"/>
              <a:t>occurs 1  in 200–300 boys</a:t>
            </a:r>
          </a:p>
          <a:p>
            <a:pPr lvl="1" eaLnBrk="1" hangingPunct="1"/>
            <a:r>
              <a:rPr lang="en-US" altLang="en-US" dirty="0" smtClean="0"/>
              <a:t> most common congenital malformation of the urethra. </a:t>
            </a:r>
          </a:p>
          <a:p>
            <a:pPr lvl="1"/>
            <a:r>
              <a:rPr lang="en-US" dirty="0"/>
              <a:t>It is the result of incomplete development of the </a:t>
            </a:r>
            <a:r>
              <a:rPr lang="en-US" dirty="0" smtClean="0"/>
              <a:t>urethra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The exact etiology is unknown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95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304800" y="1447800"/>
            <a:ext cx="56388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dirty="0" smtClean="0"/>
              <a:t>Hypospadias is an association of three anomalies:</a:t>
            </a:r>
          </a:p>
          <a:p>
            <a:pPr marL="0" indent="0">
              <a:buFontTx/>
              <a:buNone/>
            </a:pPr>
            <a:endParaRPr lang="en-US" altLang="en-US" sz="2800" dirty="0" smtClean="0"/>
          </a:p>
          <a:p>
            <a:pPr marL="400050" lvl="1" indent="0">
              <a:buFontTx/>
              <a:buNone/>
            </a:pPr>
            <a:r>
              <a:rPr lang="en-US" altLang="en-US" dirty="0" smtClean="0"/>
              <a:t>• an abnormal  opening of the  </a:t>
            </a:r>
          </a:p>
          <a:p>
            <a:pPr marL="400050" lvl="1" indent="0">
              <a:buFontTx/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urethral meatus</a:t>
            </a:r>
          </a:p>
          <a:p>
            <a:pPr marL="400050" lvl="1" indent="0">
              <a:buFontTx/>
              <a:buNone/>
            </a:pPr>
            <a:r>
              <a:rPr lang="en-US" altLang="en-US" dirty="0" smtClean="0"/>
              <a:t>•  curvature (</a:t>
            </a:r>
            <a:r>
              <a:rPr lang="en-US" altLang="en-US" dirty="0" err="1" smtClean="0"/>
              <a:t>chordee</a:t>
            </a:r>
            <a:r>
              <a:rPr lang="en-US" altLang="en-US" dirty="0" smtClean="0"/>
              <a:t>) of the penis</a:t>
            </a:r>
          </a:p>
          <a:p>
            <a:pPr marL="400050" lvl="1" indent="0">
              <a:buFontTx/>
              <a:buNone/>
            </a:pPr>
            <a:r>
              <a:rPr lang="en-US" altLang="en-US" dirty="0" smtClean="0"/>
              <a:t>• </a:t>
            </a:r>
            <a:r>
              <a:rPr lang="en-US" altLang="en-US" dirty="0"/>
              <a:t>the prepuce is poorly developed </a:t>
            </a:r>
            <a:r>
              <a:rPr lang="en-US" altLang="en-US" dirty="0" smtClean="0"/>
              <a:t>‘</a:t>
            </a:r>
            <a:r>
              <a:rPr lang="en-US" altLang="en-US" dirty="0"/>
              <a:t>hooded </a:t>
            </a:r>
            <a:r>
              <a:rPr lang="en-US" altLang="en-US" dirty="0" smtClean="0"/>
              <a:t>prepuce”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55" y="1219200"/>
            <a:ext cx="256309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53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304800"/>
            <a:ext cx="8229600" cy="6202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Hypospadias </a:t>
            </a:r>
            <a:r>
              <a:rPr lang="en-US" sz="2800" dirty="0"/>
              <a:t>is </a:t>
            </a:r>
            <a:r>
              <a:rPr lang="en-US" sz="2800" dirty="0" smtClean="0"/>
              <a:t>classified </a:t>
            </a:r>
            <a:r>
              <a:rPr lang="en-US" sz="2800" dirty="0"/>
              <a:t>dependent </a:t>
            </a:r>
            <a:endParaRPr lang="en-US" sz="2800" dirty="0" smtClean="0"/>
          </a:p>
          <a:p>
            <a:pPr marL="0" indent="0">
              <a:buNone/>
              <a:defRPr/>
            </a:pPr>
            <a:r>
              <a:rPr lang="en-US" sz="2800" dirty="0" smtClean="0"/>
              <a:t>           on </a:t>
            </a:r>
            <a:r>
              <a:rPr lang="en-US" sz="2800" dirty="0"/>
              <a:t>the position of the </a:t>
            </a:r>
            <a:r>
              <a:rPr lang="en-US" sz="2800" dirty="0" smtClean="0"/>
              <a:t>meatus</a:t>
            </a:r>
            <a:endParaRPr lang="en-US" dirty="0" smtClean="0"/>
          </a:p>
          <a:p>
            <a:pPr marL="857250" lvl="1" indent="-457200">
              <a:defRPr/>
            </a:pPr>
            <a:r>
              <a:rPr lang="en-US" dirty="0" smtClean="0"/>
              <a:t>Distal hypospadias  70 %</a:t>
            </a:r>
            <a:endParaRPr lang="en-US" dirty="0"/>
          </a:p>
          <a:p>
            <a:pPr lvl="3" indent="-342900">
              <a:defRPr/>
            </a:pPr>
            <a:r>
              <a:rPr lang="en-US" dirty="0" smtClean="0"/>
              <a:t>• </a:t>
            </a:r>
            <a:r>
              <a:rPr lang="en-US" dirty="0" err="1"/>
              <a:t>Glanular</a:t>
            </a:r>
            <a:r>
              <a:rPr lang="en-US" dirty="0"/>
              <a:t> </a:t>
            </a:r>
            <a:r>
              <a:rPr lang="en-US" dirty="0" smtClean="0"/>
              <a:t>                   </a:t>
            </a:r>
          </a:p>
          <a:p>
            <a:pPr lvl="3" indent="-342900">
              <a:defRPr/>
            </a:pPr>
            <a:r>
              <a:rPr lang="en-US" dirty="0" smtClean="0"/>
              <a:t>• Coronal</a:t>
            </a:r>
          </a:p>
          <a:p>
            <a:pPr marL="857250" lvl="1" indent="-457200">
              <a:defRPr/>
            </a:pPr>
            <a:r>
              <a:rPr lang="en-US" dirty="0" smtClean="0"/>
              <a:t>Mid shaft 10 %</a:t>
            </a:r>
          </a:p>
          <a:p>
            <a:pPr marL="400050" lvl="1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• </a:t>
            </a:r>
            <a:r>
              <a:rPr lang="en-US" dirty="0"/>
              <a:t>Penile </a:t>
            </a:r>
            <a:endParaRPr lang="en-US" dirty="0" smtClean="0"/>
          </a:p>
          <a:p>
            <a:pPr marL="857250" lvl="1" indent="-457200">
              <a:defRPr/>
            </a:pPr>
            <a:r>
              <a:rPr lang="en-US" dirty="0" smtClean="0"/>
              <a:t>Proximal hypospadias   20 %</a:t>
            </a:r>
            <a:endParaRPr lang="en-US" dirty="0"/>
          </a:p>
          <a:p>
            <a:pPr marL="400050" lvl="1" indent="0">
              <a:buFontTx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 </a:t>
            </a:r>
            <a:r>
              <a:rPr lang="en-US" dirty="0" err="1" smtClean="0"/>
              <a:t>Penoscrotal</a:t>
            </a:r>
            <a:r>
              <a:rPr lang="en-US" dirty="0" smtClean="0"/>
              <a:t> </a:t>
            </a:r>
          </a:p>
          <a:p>
            <a:pPr marL="400050" lvl="1" indent="0" eaLnBrk="1" hangingPunct="1">
              <a:buFontTx/>
              <a:buNone/>
              <a:defRPr/>
            </a:pPr>
            <a:r>
              <a:rPr lang="en-US" altLang="en-US" dirty="0" smtClean="0"/>
              <a:t>This </a:t>
            </a:r>
            <a:r>
              <a:rPr lang="en-US" altLang="en-US" dirty="0"/>
              <a:t>is the most severe abnormality. </a:t>
            </a:r>
            <a:r>
              <a:rPr lang="en-US" altLang="en-US" dirty="0" smtClean="0"/>
              <a:t>The scrotum </a:t>
            </a:r>
            <a:r>
              <a:rPr lang="en-US" altLang="en-US" dirty="0"/>
              <a:t>is biﬁd and the urethra opens between its two halves. There may be undescended testes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914400"/>
            <a:ext cx="242411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33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10346"/>
            <a:ext cx="27305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564"/>
            <a:ext cx="2667000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69273"/>
            <a:ext cx="256309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9273"/>
            <a:ext cx="2438400" cy="464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56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Diagnosis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en-US" dirty="0" smtClean="0"/>
              <a:t>clinical </a:t>
            </a:r>
            <a:r>
              <a:rPr lang="en-US" dirty="0"/>
              <a:t>examination will make the diagnosis. </a:t>
            </a:r>
            <a:endParaRPr lang="en-US" dirty="0" smtClean="0"/>
          </a:p>
          <a:p>
            <a:r>
              <a:rPr lang="en-US" dirty="0" smtClean="0"/>
              <a:t>Look for associated </a:t>
            </a:r>
            <a:r>
              <a:rPr lang="en-US" dirty="0"/>
              <a:t>abnormalities that will need </a:t>
            </a:r>
            <a:r>
              <a:rPr lang="en-US" dirty="0" smtClean="0"/>
              <a:t>treatment (meatal stenosis, undescended </a:t>
            </a:r>
            <a:r>
              <a:rPr lang="en-US" dirty="0"/>
              <a:t>testes, inguinal hernias, &amp;</a:t>
            </a:r>
            <a:r>
              <a:rPr lang="en-US" dirty="0" smtClean="0"/>
              <a:t> </a:t>
            </a:r>
            <a:r>
              <a:rPr lang="en-US" dirty="0"/>
              <a:t>hydroceles).</a:t>
            </a:r>
          </a:p>
          <a:p>
            <a:r>
              <a:rPr lang="en-US" dirty="0"/>
              <a:t>Patients with absent testes and severe hypospadias should </a:t>
            </a:r>
            <a:r>
              <a:rPr lang="en-US" dirty="0" smtClean="0"/>
              <a:t>undergo chromosomal </a:t>
            </a:r>
            <a:r>
              <a:rPr lang="en-US" dirty="0"/>
              <a:t>investigation to exclude intersex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1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762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Treatment \Hypospadias repair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02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Surgery is indicated for hypospadias</a:t>
            </a:r>
          </a:p>
          <a:p>
            <a:pPr lvl="1">
              <a:defRPr/>
            </a:pPr>
            <a:r>
              <a:rPr lang="en-US" dirty="0" smtClean="0"/>
              <a:t> correction of curvature</a:t>
            </a:r>
          </a:p>
          <a:p>
            <a:pPr lvl="1">
              <a:defRPr/>
            </a:pPr>
            <a:r>
              <a:rPr lang="en-US" dirty="0" smtClean="0"/>
              <a:t>Re –sitting urethral meatus (creating new urethra)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A variety of plastic surgical procedures is described to correct the </a:t>
            </a:r>
            <a:r>
              <a:rPr lang="en-US" sz="2000" dirty="0" err="1" smtClean="0"/>
              <a:t>chordee</a:t>
            </a:r>
            <a:r>
              <a:rPr lang="en-US" sz="2000" dirty="0"/>
              <a:t> </a:t>
            </a:r>
            <a:r>
              <a:rPr lang="en-US" sz="2000" dirty="0" smtClean="0"/>
              <a:t>and to re-site the urethral opening.</a:t>
            </a:r>
          </a:p>
          <a:p>
            <a:pPr eaLnBrk="1" hangingPunct="1">
              <a:defRPr/>
            </a:pPr>
            <a:r>
              <a:rPr lang="en-US" altLang="en-US" sz="2800" dirty="0" smtClean="0"/>
              <a:t>We need  </a:t>
            </a:r>
            <a:r>
              <a:rPr lang="en-US" altLang="en-US" sz="2800" dirty="0"/>
              <a:t>Preputial skin and </a:t>
            </a:r>
            <a:r>
              <a:rPr lang="en-US" altLang="en-US" b="1" dirty="0">
                <a:solidFill>
                  <a:srgbClr val="FF0000"/>
                </a:solidFill>
              </a:rPr>
              <a:t>so circumcision should be </a:t>
            </a:r>
            <a:r>
              <a:rPr lang="en-US" altLang="en-US" b="1" dirty="0" smtClean="0">
                <a:solidFill>
                  <a:srgbClr val="FF0000"/>
                </a:solidFill>
              </a:rPr>
              <a:t>avoided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Timing varies: at age 1 </a:t>
            </a:r>
            <a:r>
              <a:rPr lang="en-US" dirty="0" err="1" smtClean="0"/>
              <a:t>yr</a:t>
            </a:r>
            <a:r>
              <a:rPr lang="en-US" dirty="0" smtClean="0"/>
              <a:t>  or before 2 </a:t>
            </a:r>
            <a:r>
              <a:rPr lang="en-US" dirty="0" err="1" smtClean="0"/>
              <a:t>yrs</a:t>
            </a:r>
            <a:r>
              <a:rPr lang="en-US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49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TIP (tabularized incised urethral plate)</a:t>
            </a:r>
            <a:endParaRPr lang="en-US" sz="3600" dirty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7254819" cy="5354524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44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Complications of surgery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leeding</a:t>
            </a:r>
            <a:r>
              <a:rPr lang="en-US" dirty="0"/>
              <a:t>, infection, </a:t>
            </a:r>
            <a:r>
              <a:rPr lang="en-US" dirty="0" smtClean="0"/>
              <a:t>meatal stenosis, </a:t>
            </a:r>
            <a:r>
              <a:rPr lang="en-US" dirty="0" err="1" smtClean="0"/>
              <a:t>urethrocutaneous</a:t>
            </a:r>
            <a:r>
              <a:rPr lang="en-US" dirty="0" smtClean="0"/>
              <a:t> fistula, &amp; </a:t>
            </a:r>
            <a:r>
              <a:rPr lang="en-US" dirty="0"/>
              <a:t>failed </a:t>
            </a:r>
            <a:r>
              <a:rPr lang="en-US" dirty="0" smtClean="0"/>
              <a:t>procedures</a:t>
            </a:r>
          </a:p>
          <a:p>
            <a:endParaRPr lang="en-US" dirty="0"/>
          </a:p>
          <a:p>
            <a:r>
              <a:rPr lang="en-US" altLang="en-US" dirty="0" smtClean="0"/>
              <a:t>Fistulae </a:t>
            </a:r>
            <a:r>
              <a:rPr lang="en-US" altLang="en-US" dirty="0"/>
              <a:t>are the most common complications following hypospadias surgery, </a:t>
            </a:r>
            <a:endParaRPr lang="en-US" altLang="en-US" dirty="0" smtClean="0"/>
          </a:p>
          <a:p>
            <a:endParaRPr lang="en-US" altLang="en-US" dirty="0"/>
          </a:p>
          <a:p>
            <a:pPr marL="0" indent="0" algn="ctr">
              <a:buNone/>
            </a:pPr>
            <a:r>
              <a:rPr lang="en-US" altLang="en-US" b="1" dirty="0" smtClean="0"/>
              <a:t>Require re operation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13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22145"/>
            <a:ext cx="8229600" cy="1143000"/>
          </a:xfrm>
        </p:spPr>
        <p:txBody>
          <a:bodyPr/>
          <a:lstStyle/>
          <a:p>
            <a:r>
              <a:rPr lang="en-US" dirty="0" err="1"/>
              <a:t>urethrocutaneous</a:t>
            </a:r>
            <a:r>
              <a:rPr lang="en-US" dirty="0"/>
              <a:t> fistula,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1039"/>
            <a:ext cx="3633995" cy="51173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7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31845"/>
            <a:ext cx="35052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Anatomy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5562600" cy="579120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endParaRPr lang="en-US" altLang="en-US" dirty="0" smtClean="0"/>
          </a:p>
          <a:p>
            <a:pPr marL="0" indent="0" eaLnBrk="1" hangingPunct="1">
              <a:buFontTx/>
              <a:buNone/>
            </a:pPr>
            <a:r>
              <a:rPr lang="en-US" altLang="en-US" dirty="0" smtClean="0"/>
              <a:t>The male urethra is a tubular structure extending from the bladder neck to the external urinary meatus at the tip of the glans penis.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r="35612"/>
          <a:stretch>
            <a:fillRect/>
          </a:stretch>
        </p:blipFill>
        <p:spPr>
          <a:xfrm>
            <a:off x="5562600" y="31845"/>
            <a:ext cx="3451940" cy="568315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05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44958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i="1" dirty="0" err="1" smtClean="0">
                <a:solidFill>
                  <a:schemeClr val="tx1"/>
                </a:solidFill>
              </a:rPr>
              <a:t>Epispadias</a:t>
            </a:r>
            <a:endParaRPr lang="en-US" altLang="en-US" sz="2400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3434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err="1" smtClean="0"/>
              <a:t>Epispadias</a:t>
            </a:r>
            <a:r>
              <a:rPr lang="en-US" altLang="en-US" sz="2800" dirty="0" smtClean="0"/>
              <a:t> is rare. </a:t>
            </a:r>
            <a:endParaRPr lang="en-US" altLang="en-US" sz="2800" dirty="0"/>
          </a:p>
          <a:p>
            <a:pPr eaLnBrk="1" hangingPunct="1"/>
            <a:r>
              <a:rPr lang="en-US" altLang="en-US" sz="2800" dirty="0" smtClean="0"/>
              <a:t> the opening on the dorsum is associated with upward curvature of the penis. </a:t>
            </a:r>
          </a:p>
          <a:p>
            <a:pPr eaLnBrk="1" hangingPunct="1"/>
            <a:r>
              <a:rPr lang="en-US" altLang="en-US" sz="2800" dirty="0" err="1" smtClean="0"/>
              <a:t>Epispadias</a:t>
            </a:r>
            <a:r>
              <a:rPr lang="en-US" altLang="en-US" sz="2800" dirty="0" smtClean="0"/>
              <a:t> usually coexists with bladder </a:t>
            </a:r>
            <a:r>
              <a:rPr lang="en-US" altLang="en-US" sz="2800" dirty="0" err="1" smtClean="0"/>
              <a:t>exstrophy</a:t>
            </a:r>
            <a:r>
              <a:rPr lang="en-US" altLang="en-US" sz="2800" dirty="0" smtClean="0"/>
              <a:t>.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4" y="123967"/>
            <a:ext cx="4038600" cy="29592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20</a:t>
            </a:fld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87967" y="3017838"/>
            <a:ext cx="3521076" cy="388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2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2400"/>
            <a:ext cx="44958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b="1" dirty="0"/>
              <a:t>The male urethra  divided into </a:t>
            </a:r>
          </a:p>
          <a:p>
            <a:pPr marL="857250" lvl="1" indent="-457200"/>
            <a:r>
              <a:rPr lang="en-US" altLang="en-US" dirty="0" smtClean="0"/>
              <a:t>Posterior urethra (</a:t>
            </a:r>
            <a:r>
              <a:rPr lang="en-US" altLang="en-US" sz="2400" dirty="0" smtClean="0"/>
              <a:t>prostatic </a:t>
            </a:r>
            <a:r>
              <a:rPr lang="en-US" altLang="en-US" sz="2400" dirty="0"/>
              <a:t>&amp; membranous </a:t>
            </a:r>
            <a:r>
              <a:rPr lang="en-US" altLang="en-US" sz="2400" dirty="0" smtClean="0"/>
              <a:t>portions</a:t>
            </a:r>
            <a:r>
              <a:rPr lang="en-US" altLang="en-US" dirty="0" smtClean="0"/>
              <a:t>) </a:t>
            </a:r>
            <a:r>
              <a:rPr lang="en-US" dirty="0"/>
              <a:t>is surrounded by the sphincter </a:t>
            </a:r>
            <a:r>
              <a:rPr lang="en-US" dirty="0" smtClean="0"/>
              <a:t>mechanisms &amp; </a:t>
            </a:r>
            <a:r>
              <a:rPr lang="en-US" dirty="0"/>
              <a:t>the prostate.</a:t>
            </a:r>
            <a:endParaRPr lang="en-US" altLang="en-US" dirty="0"/>
          </a:p>
          <a:p>
            <a:pPr marL="857250" lvl="1" indent="-4572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altLang="en-US" dirty="0" smtClean="0"/>
              <a:t> anterior urethra ( </a:t>
            </a:r>
            <a:r>
              <a:rPr lang="en-US" altLang="en-US" dirty="0"/>
              <a:t>Bulbar &amp; penile (pendulous) </a:t>
            </a:r>
            <a:r>
              <a:rPr lang="en-US" altLang="en-US" dirty="0" smtClean="0"/>
              <a:t>segments </a:t>
            </a:r>
            <a:r>
              <a:rPr lang="en-US" dirty="0"/>
              <a:t>, which is surrounded by the corpus </a:t>
            </a:r>
            <a:r>
              <a:rPr lang="en-US" dirty="0" err="1" smtClean="0"/>
              <a:t>spongiosum</a:t>
            </a:r>
            <a:endParaRPr lang="en-US" altLang="en-US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9548" y="1295400"/>
            <a:ext cx="4572000" cy="47244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44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228600"/>
            <a:ext cx="9067800" cy="71596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dirty="0"/>
              <a:t>Urethral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10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Anterior </a:t>
            </a:r>
            <a:r>
              <a:rPr lang="en-US" sz="2800" b="1" dirty="0"/>
              <a:t>urethral </a:t>
            </a:r>
            <a:r>
              <a:rPr lang="en-US" sz="2800" b="1" dirty="0" smtClean="0"/>
              <a:t>injury (rupture</a:t>
            </a:r>
            <a:r>
              <a:rPr lang="en-US" sz="3000" dirty="0" smtClean="0"/>
              <a:t>) </a:t>
            </a:r>
          </a:p>
          <a:p>
            <a:pPr marL="800100" lvl="2" indent="0">
              <a:buNone/>
            </a:pPr>
            <a:r>
              <a:rPr lang="en-US" dirty="0" smtClean="0"/>
              <a:t>usually </a:t>
            </a:r>
            <a:r>
              <a:rPr lang="en-US" dirty="0"/>
              <a:t>occurs in conjunction with </a:t>
            </a:r>
            <a:r>
              <a:rPr lang="en-US" dirty="0" smtClean="0"/>
              <a:t>straddle injury </a:t>
            </a:r>
            <a:r>
              <a:rPr lang="en-US" dirty="0"/>
              <a:t>to the perineum</a:t>
            </a:r>
            <a:r>
              <a:rPr lang="en-US" dirty="0" smtClean="0"/>
              <a:t>; </a:t>
            </a:r>
            <a:r>
              <a:rPr lang="en-US" dirty="0"/>
              <a:t>the </a:t>
            </a:r>
            <a:r>
              <a:rPr lang="en-US" dirty="0" smtClean="0"/>
              <a:t>fixed bulbar </a:t>
            </a:r>
            <a:r>
              <a:rPr lang="en-US" dirty="0"/>
              <a:t>urethra is crushed. </a:t>
            </a: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The </a:t>
            </a:r>
            <a:r>
              <a:rPr lang="en-US" dirty="0"/>
              <a:t>pendulous urethra is less susceptible to traumatic </a:t>
            </a:r>
            <a:r>
              <a:rPr lang="en-US" dirty="0" smtClean="0"/>
              <a:t>injury because </a:t>
            </a:r>
            <a:r>
              <a:rPr lang="en-US" dirty="0"/>
              <a:t>of its mobility, </a:t>
            </a:r>
            <a:endParaRPr lang="en-US" dirty="0" smtClean="0"/>
          </a:p>
          <a:p>
            <a:pPr lvl="1"/>
            <a:r>
              <a:rPr lang="en-US" sz="2400" dirty="0"/>
              <a:t>Other causes include </a:t>
            </a:r>
            <a:r>
              <a:rPr lang="en-US" sz="2400" dirty="0" smtClean="0"/>
              <a:t>(e.g</a:t>
            </a:r>
            <a:r>
              <a:rPr lang="en-US" sz="2400" dirty="0"/>
              <a:t>., traumatic catheterization</a:t>
            </a:r>
            <a:r>
              <a:rPr lang="en-US" sz="2400" dirty="0" smtClean="0"/>
              <a:t>), penile </a:t>
            </a:r>
            <a:r>
              <a:rPr lang="en-US" sz="2400" dirty="0"/>
              <a:t>fracture, or penetrating trauma</a:t>
            </a:r>
            <a:endParaRPr lang="en-US" sz="2400" dirty="0" smtClean="0"/>
          </a:p>
          <a:p>
            <a:r>
              <a:rPr lang="en-US" sz="2800" b="1" dirty="0" smtClean="0"/>
              <a:t>Posterior </a:t>
            </a:r>
            <a:r>
              <a:rPr lang="en-US" sz="2800" b="1" dirty="0"/>
              <a:t>urethral </a:t>
            </a:r>
            <a:r>
              <a:rPr lang="en-US" sz="2800" b="1" dirty="0" smtClean="0"/>
              <a:t>injuries</a:t>
            </a:r>
          </a:p>
          <a:p>
            <a:pPr marL="800100" lvl="2" indent="0">
              <a:buNone/>
            </a:pPr>
            <a:r>
              <a:rPr lang="en-US" dirty="0" smtClean="0"/>
              <a:t> occurring </a:t>
            </a:r>
            <a:r>
              <a:rPr lang="en-US" dirty="0"/>
              <a:t>exclusively as a result of pelvic </a:t>
            </a:r>
            <a:r>
              <a:rPr lang="en-US" dirty="0" smtClean="0"/>
              <a:t>fracture</a:t>
            </a:r>
          </a:p>
          <a:p>
            <a:pPr marL="400050" lvl="1" indent="0">
              <a:buNone/>
            </a:pPr>
            <a:r>
              <a:rPr lang="en-US" sz="2200" dirty="0" smtClean="0"/>
              <a:t>       Urological </a:t>
            </a:r>
            <a:r>
              <a:rPr lang="en-US" sz="2200" dirty="0"/>
              <a:t>management </a:t>
            </a:r>
            <a:r>
              <a:rPr lang="en-US" sz="2200" dirty="0" smtClean="0"/>
              <a:t>differs depending </a:t>
            </a:r>
            <a:r>
              <a:rPr lang="en-US" sz="2200" dirty="0"/>
              <a:t>on the location </a:t>
            </a:r>
            <a:r>
              <a:rPr lang="en-US" sz="2200" dirty="0" smtClean="0"/>
              <a:t>  </a:t>
            </a:r>
          </a:p>
          <a:p>
            <a:pPr marL="400050" lvl="1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of </a:t>
            </a:r>
            <a:r>
              <a:rPr lang="en-US" sz="2200" dirty="0"/>
              <a:t>injury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7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Findings that suggest urethral injury </a:t>
            </a:r>
            <a:r>
              <a:rPr lang="en-US" dirty="0" smtClean="0"/>
              <a:t>include</a:t>
            </a:r>
          </a:p>
          <a:p>
            <a:pPr marL="857250" lvl="1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blood at the urethral </a:t>
            </a:r>
            <a:r>
              <a:rPr lang="en-US" dirty="0" smtClean="0"/>
              <a:t>meatus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altLang="en-US" dirty="0" smtClean="0"/>
              <a:t> </a:t>
            </a:r>
            <a:r>
              <a:rPr lang="en-US" altLang="en-US" dirty="0"/>
              <a:t>cardinal </a:t>
            </a:r>
            <a:r>
              <a:rPr lang="en-US" altLang="en-US" dirty="0" smtClean="0"/>
              <a:t>sign)</a:t>
            </a:r>
            <a:endParaRPr lang="en-US" altLang="en-US" dirty="0"/>
          </a:p>
          <a:p>
            <a:pPr marL="857250" lvl="1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genital </a:t>
            </a:r>
            <a:r>
              <a:rPr lang="en-US" dirty="0"/>
              <a:t>or </a:t>
            </a:r>
            <a:r>
              <a:rPr lang="en-US" dirty="0" smtClean="0"/>
              <a:t>perineal </a:t>
            </a:r>
            <a:r>
              <a:rPr lang="en-US" dirty="0"/>
              <a:t>hematoma</a:t>
            </a:r>
            <a:r>
              <a:rPr lang="en-US" dirty="0" smtClean="0"/>
              <a:t>,</a:t>
            </a:r>
          </a:p>
          <a:p>
            <a:pPr marL="857250" lvl="1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pelvic fracture</a:t>
            </a:r>
            <a:r>
              <a:rPr lang="en-US" dirty="0"/>
              <a:t>, </a:t>
            </a:r>
            <a:endParaRPr lang="en-US" dirty="0" smtClean="0"/>
          </a:p>
          <a:p>
            <a:pPr marL="857250" lvl="1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penetrating </a:t>
            </a:r>
            <a:r>
              <a:rPr lang="en-US" dirty="0"/>
              <a:t>penile injury, </a:t>
            </a:r>
            <a:endParaRPr lang="en-US" dirty="0" smtClean="0"/>
          </a:p>
          <a:p>
            <a:pPr marL="857250" lvl="1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inability </a:t>
            </a:r>
            <a:r>
              <a:rPr lang="en-US" dirty="0"/>
              <a:t>to void</a:t>
            </a:r>
            <a:r>
              <a:rPr lang="en-US" dirty="0" smtClean="0"/>
              <a:t>, &amp;</a:t>
            </a:r>
          </a:p>
          <a:p>
            <a:pPr marL="857250" lvl="1" indent="-4572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distended bladder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61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2" descr="D:\operative pic\op, personal pic\Picture 03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0350"/>
            <a:ext cx="6597650" cy="627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741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of urethral injury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dirty="0" smtClean="0"/>
              <a:t>All patients with a suspected urethral injury should undergo a retrograde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 smtClean="0"/>
              <a:t>urethrogram (RUG)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3429000"/>
            <a:ext cx="3429000" cy="2732519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26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334000" cy="6858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tx1"/>
                </a:solidFill>
              </a:rPr>
              <a:t>Classification of Urethral Injury 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6650182" cy="5135563"/>
          </a:xfrm>
        </p:spPr>
        <p:txBody>
          <a:bodyPr>
            <a:normAutofit/>
          </a:bodyPr>
          <a:lstStyle/>
          <a:p>
            <a:pPr marL="571500" indent="-571500" eaLnBrk="1" hangingPunct="1">
              <a:buFontTx/>
              <a:buAutoNum type="romanUcPeriod"/>
              <a:defRPr/>
            </a:pPr>
            <a:r>
              <a:rPr lang="en-US" sz="2800" dirty="0" smtClean="0"/>
              <a:t>Classification based on t he extent of injury </a:t>
            </a:r>
          </a:p>
          <a:p>
            <a:pPr marL="400050" lvl="1" indent="0">
              <a:buNone/>
              <a:defRPr/>
            </a:pPr>
            <a:r>
              <a:rPr lang="en-US" dirty="0" smtClean="0"/>
              <a:t>a. No urethral tear --urethral contusion </a:t>
            </a:r>
          </a:p>
          <a:p>
            <a:pPr marL="400050" lvl="1" indent="0">
              <a:buFontTx/>
              <a:buNone/>
              <a:defRPr/>
            </a:pPr>
            <a:r>
              <a:rPr lang="en-US" dirty="0" smtClean="0"/>
              <a:t>b. Partial urethral tear </a:t>
            </a:r>
          </a:p>
          <a:p>
            <a:pPr marL="400050" lvl="1" indent="0">
              <a:buFontTx/>
              <a:buNone/>
              <a:defRPr/>
            </a:pPr>
            <a:r>
              <a:rPr lang="en-US" dirty="0" smtClean="0"/>
              <a:t>c. Complete urethral transection </a:t>
            </a:r>
          </a:p>
          <a:p>
            <a:pPr marL="400050" lvl="1" indent="0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2. Classification based on location </a:t>
            </a:r>
            <a:endParaRPr lang="en-US" dirty="0" smtClean="0"/>
          </a:p>
          <a:p>
            <a:pPr marL="400050" lvl="1" indent="0" eaLnBrk="1" hangingPunct="1">
              <a:buFontTx/>
              <a:buNone/>
              <a:defRPr/>
            </a:pPr>
            <a:r>
              <a:rPr lang="en-US" dirty="0" smtClean="0">
                <a:ea typeface="+mn-ea"/>
              </a:rPr>
              <a:t>a. Anterior urethral injury--- bulbar </a:t>
            </a:r>
          </a:p>
          <a:p>
            <a:pPr marL="400050" lvl="1" indent="0" eaLnBrk="1" hangingPunct="1">
              <a:buFontTx/>
              <a:buNone/>
              <a:defRPr/>
            </a:pPr>
            <a:r>
              <a:rPr lang="en-US" dirty="0" smtClean="0">
                <a:ea typeface="+mn-ea"/>
              </a:rPr>
              <a:t>b. Posterior urethral injury– pelvic #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304800"/>
            <a:ext cx="2687782" cy="41084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26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990600"/>
            <a:ext cx="8153400" cy="5135563"/>
          </a:xfrm>
        </p:spPr>
        <p:txBody>
          <a:bodyPr>
            <a:normAutofit/>
          </a:bodyPr>
          <a:lstStyle/>
          <a:p>
            <a:r>
              <a:rPr lang="en-US" dirty="0"/>
              <a:t>An anterior urethral rupture is diagnosed when </a:t>
            </a:r>
            <a:r>
              <a:rPr lang="en-US" dirty="0" smtClean="0"/>
              <a:t>there is </a:t>
            </a:r>
            <a:r>
              <a:rPr lang="en-US" dirty="0"/>
              <a:t>extravasation of contrast. </a:t>
            </a:r>
            <a:endParaRPr lang="en-US" sz="2800" dirty="0" smtClean="0"/>
          </a:p>
          <a:p>
            <a:r>
              <a:rPr lang="en-US" sz="2800" dirty="0" smtClean="0"/>
              <a:t>no </a:t>
            </a:r>
            <a:r>
              <a:rPr lang="en-US" sz="2800" dirty="0"/>
              <a:t>extravasation of </a:t>
            </a:r>
            <a:r>
              <a:rPr lang="en-US" sz="2800" dirty="0" smtClean="0"/>
              <a:t>contrast = urethral </a:t>
            </a:r>
            <a:r>
              <a:rPr lang="en-US" sz="2800" dirty="0"/>
              <a:t>contusion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lvl="1"/>
            <a:r>
              <a:rPr lang="en-US" sz="2400" dirty="0" smtClean="0"/>
              <a:t> extravasation </a:t>
            </a:r>
            <a:r>
              <a:rPr lang="en-US" sz="2400" dirty="0"/>
              <a:t>of contrast, with </a:t>
            </a:r>
            <a:r>
              <a:rPr lang="en-US" sz="2400" dirty="0" smtClean="0"/>
              <a:t>contrast also </a:t>
            </a:r>
            <a:r>
              <a:rPr lang="en-US" sz="2400" dirty="0"/>
              <a:t>present in the </a:t>
            </a:r>
            <a:r>
              <a:rPr lang="en-US" sz="2400" dirty="0" smtClean="0"/>
              <a:t>bladder =partial </a:t>
            </a:r>
            <a:r>
              <a:rPr lang="en-US" sz="2400" dirty="0"/>
              <a:t>rupture </a:t>
            </a:r>
            <a:r>
              <a:rPr lang="en-US" sz="2400" dirty="0" smtClean="0"/>
              <a:t>of the </a:t>
            </a:r>
            <a:r>
              <a:rPr lang="en-US" sz="2400" dirty="0"/>
              <a:t>anterior urethra. </a:t>
            </a:r>
            <a:endParaRPr lang="en-US" sz="2400" dirty="0" smtClean="0"/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no filling of </a:t>
            </a:r>
            <a:r>
              <a:rPr lang="en-US" sz="2400" dirty="0" smtClean="0"/>
              <a:t>bladder = complete  </a:t>
            </a:r>
            <a:r>
              <a:rPr lang="en-US" sz="2400" dirty="0"/>
              <a:t>anterior urethral disruption </a:t>
            </a:r>
          </a:p>
        </p:txBody>
      </p:sp>
    </p:spTree>
    <p:extLst>
      <p:ext uri="{BB962C8B-B14F-4D97-AF65-F5344CB8AC3E}">
        <p14:creationId xmlns:p14="http://schemas.microsoft.com/office/powerpoint/2010/main" val="1654333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24" y="228599"/>
            <a:ext cx="8229600" cy="609601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/>
              <a:t>Anterior Urethral </a:t>
            </a:r>
            <a:r>
              <a:rPr lang="en-US" dirty="0" smtClean="0"/>
              <a:t>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624" y="1219200"/>
            <a:ext cx="8679976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Bulbar </a:t>
            </a:r>
            <a:r>
              <a:rPr lang="en-US" b="1" dirty="0"/>
              <a:t>urethral injury</a:t>
            </a:r>
          </a:p>
          <a:p>
            <a:pPr marL="400050" lvl="1" indent="0">
              <a:buNone/>
            </a:pPr>
            <a:r>
              <a:rPr lang="en-US" dirty="0"/>
              <a:t>a. Usually caused by a straddle injury </a:t>
            </a:r>
            <a:r>
              <a:rPr lang="en-US" altLang="en-US" dirty="0"/>
              <a:t>(falling astride onto  a fence ) </a:t>
            </a:r>
            <a:r>
              <a:rPr lang="en-US" altLang="en-US" dirty="0" smtClean="0"/>
              <a:t>,bicycle </a:t>
            </a:r>
            <a:r>
              <a:rPr lang="en-US" altLang="en-US" dirty="0"/>
              <a:t>accidents, kicks to perineum </a:t>
            </a:r>
            <a:r>
              <a:rPr lang="en-US" dirty="0" smtClean="0"/>
              <a:t>or </a:t>
            </a:r>
            <a:r>
              <a:rPr lang="en-US" dirty="0"/>
              <a:t>a direct blow to the perineum </a:t>
            </a:r>
            <a:r>
              <a:rPr lang="en-US" dirty="0" smtClean="0"/>
              <a:t>in which </a:t>
            </a:r>
            <a:r>
              <a:rPr lang="en-US" dirty="0"/>
              <a:t>the urethra is crushed against the pubic bone.</a:t>
            </a:r>
          </a:p>
          <a:p>
            <a:pPr marL="400050" lvl="1" indent="0">
              <a:buNone/>
            </a:pPr>
            <a:r>
              <a:rPr lang="en-US" dirty="0"/>
              <a:t>b. May present with a "butterfly" shaped hematoma on the perineum and </a:t>
            </a:r>
            <a:r>
              <a:rPr lang="en-US" dirty="0" smtClean="0"/>
              <a:t>a scrotal </a:t>
            </a:r>
            <a:r>
              <a:rPr lang="en-US" dirty="0"/>
              <a:t>hematoma (blood confined to </a:t>
            </a:r>
            <a:r>
              <a:rPr lang="en-US" dirty="0" err="1" smtClean="0"/>
              <a:t>Colles</a:t>
            </a:r>
            <a:r>
              <a:rPr lang="en-US" dirty="0"/>
              <a:t>' fascia attachments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08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24835"/>
            <a:ext cx="3962400" cy="5022850"/>
          </a:xfrm>
          <a:noFill/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316922"/>
            <a:ext cx="402907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7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2400"/>
            <a:ext cx="44958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b="1" dirty="0"/>
              <a:t>The male urethra  divided into </a:t>
            </a:r>
          </a:p>
          <a:p>
            <a:pPr marL="857250" lvl="1" indent="-457200"/>
            <a:r>
              <a:rPr lang="en-US" altLang="en-US" dirty="0" smtClean="0"/>
              <a:t>Posterior urethra (</a:t>
            </a:r>
            <a:r>
              <a:rPr lang="en-US" altLang="en-US" sz="2400" dirty="0" smtClean="0"/>
              <a:t>prostatic </a:t>
            </a:r>
            <a:r>
              <a:rPr lang="en-US" altLang="en-US" sz="2400" dirty="0"/>
              <a:t>&amp; membranous </a:t>
            </a:r>
            <a:r>
              <a:rPr lang="en-US" altLang="en-US" sz="2400" dirty="0" smtClean="0"/>
              <a:t>portions</a:t>
            </a:r>
            <a:r>
              <a:rPr lang="en-US" altLang="en-US" dirty="0" smtClean="0"/>
              <a:t>) </a:t>
            </a:r>
            <a:r>
              <a:rPr lang="en-US" dirty="0"/>
              <a:t>is surrounded by the sphincter </a:t>
            </a:r>
            <a:r>
              <a:rPr lang="en-US" dirty="0" smtClean="0"/>
              <a:t>mechanisms &amp; </a:t>
            </a:r>
            <a:r>
              <a:rPr lang="en-US" dirty="0"/>
              <a:t>the prostate.</a:t>
            </a:r>
            <a:endParaRPr lang="en-US" altLang="en-US" dirty="0"/>
          </a:p>
          <a:p>
            <a:pPr marL="857250" lvl="1" indent="-4572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altLang="en-US" dirty="0" smtClean="0"/>
              <a:t> anterior urethra ( </a:t>
            </a:r>
            <a:r>
              <a:rPr lang="en-US" altLang="en-US" dirty="0"/>
              <a:t>Bulbar &amp; penile (pendulous) </a:t>
            </a:r>
            <a:r>
              <a:rPr lang="en-US" altLang="en-US" dirty="0" smtClean="0"/>
              <a:t>segments </a:t>
            </a:r>
            <a:r>
              <a:rPr lang="en-US" dirty="0"/>
              <a:t>, which is surrounded by the corpus </a:t>
            </a:r>
            <a:r>
              <a:rPr lang="en-US" dirty="0" err="1" smtClean="0"/>
              <a:t>spongiosum</a:t>
            </a:r>
            <a:endParaRPr lang="en-US" altLang="en-US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9548" y="1295400"/>
            <a:ext cx="4572000" cy="47244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7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30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7200" y="609600"/>
            <a:ext cx="8228351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40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Treatment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i="1" dirty="0" smtClean="0"/>
              <a:t>Anterior urethral injuries are usually managed by bladder drainage (with</a:t>
            </a:r>
          </a:p>
          <a:p>
            <a:pPr lvl="1" eaLnBrk="1" hangingPunct="1"/>
            <a:r>
              <a:rPr lang="en-US" altLang="en-US" i="1" dirty="0" smtClean="0"/>
              <a:t> trial to pass urethral catheter (single trial) or</a:t>
            </a:r>
          </a:p>
          <a:p>
            <a:pPr lvl="1"/>
            <a:r>
              <a:rPr lang="en-US" dirty="0" smtClean="0"/>
              <a:t>Suprapubic catheterization </a:t>
            </a:r>
            <a:r>
              <a:rPr lang="en-US" dirty="0"/>
              <a:t>should be performed if urethral catheterization is not easily </a:t>
            </a:r>
            <a:r>
              <a:rPr lang="en-US" dirty="0" smtClean="0"/>
              <a:t>accomplished</a:t>
            </a:r>
          </a:p>
          <a:p>
            <a:pPr marL="914400" lvl="2" indent="0">
              <a:buNone/>
            </a:pPr>
            <a:endParaRPr lang="en-US" altLang="en-US" i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63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828800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Initial treatment </a:t>
            </a:r>
            <a:br>
              <a:rPr lang="en-US" sz="2800" i="1" dirty="0" smtClean="0"/>
            </a:br>
            <a:r>
              <a:rPr lang="en-US" sz="2800" i="1" dirty="0" smtClean="0"/>
              <a:t>Anterior </a:t>
            </a:r>
            <a:r>
              <a:rPr lang="en-US" sz="2800" i="1" dirty="0"/>
              <a:t>urethral injuries are usually managed by bladder drainage (with a suprapubic tube or urethral catheter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0" y="2057400"/>
            <a:ext cx="4600498" cy="4303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2995537" cy="42972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14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Treatment </a:t>
            </a:r>
            <a:r>
              <a:rPr lang="en-US" sz="3600" dirty="0"/>
              <a:t>Partial Rupture of Anterior Urethra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antibiotics </a:t>
            </a:r>
            <a:r>
              <a:rPr lang="en-US" sz="2800" dirty="0"/>
              <a:t>are given to prevent infection of </a:t>
            </a:r>
            <a:r>
              <a:rPr lang="en-US" sz="2800" dirty="0" err="1" smtClean="0"/>
              <a:t>extravasated</a:t>
            </a:r>
            <a:r>
              <a:rPr lang="en-US" sz="2800" dirty="0" smtClean="0"/>
              <a:t> urine &amp; </a:t>
            </a:r>
            <a:r>
              <a:rPr lang="en-US" sz="2800" dirty="0"/>
              <a:t>blood.</a:t>
            </a:r>
          </a:p>
          <a:p>
            <a:r>
              <a:rPr lang="en-US" sz="2800" dirty="0"/>
              <a:t> If a voiding </a:t>
            </a:r>
            <a:r>
              <a:rPr lang="en-US" sz="2800" dirty="0" err="1"/>
              <a:t>cystogram</a:t>
            </a:r>
            <a:r>
              <a:rPr lang="en-US" sz="2800" dirty="0"/>
              <a:t> 2 weeks later confirms </a:t>
            </a:r>
            <a:r>
              <a:rPr lang="en-US" sz="2800" dirty="0" smtClean="0"/>
              <a:t>urethral healing</a:t>
            </a:r>
            <a:r>
              <a:rPr lang="en-US" sz="2800" dirty="0"/>
              <a:t>, remove the </a:t>
            </a:r>
            <a:r>
              <a:rPr lang="en-US" sz="2800" dirty="0" smtClean="0"/>
              <a:t>catheter</a:t>
            </a:r>
          </a:p>
          <a:p>
            <a:r>
              <a:rPr lang="en-US" sz="2800" dirty="0"/>
              <a:t>The majority of such injuries will heal without a functionally significant </a:t>
            </a:r>
            <a:r>
              <a:rPr lang="en-US" sz="2800" dirty="0" smtClean="0"/>
              <a:t>stricture.</a:t>
            </a:r>
          </a:p>
          <a:p>
            <a:r>
              <a:rPr lang="en-US" sz="2800" dirty="0" smtClean="0"/>
              <a:t>minority will develop urethral stricture that need subsequent therapy.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4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34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417638"/>
            <a:ext cx="7848600" cy="4708525"/>
          </a:xfrm>
        </p:spPr>
        <p:txBody>
          <a:bodyPr/>
          <a:lstStyle/>
          <a:p>
            <a:r>
              <a:rPr lang="en-US" dirty="0" smtClean="0"/>
              <a:t>Stricture following urethral injury </a:t>
            </a:r>
            <a:r>
              <a:rPr lang="en-US" dirty="0"/>
              <a:t>management depends on location, severity, and extent of the stricture.</a:t>
            </a:r>
          </a:p>
          <a:p>
            <a:r>
              <a:rPr lang="en-US" dirty="0"/>
              <a:t>Options include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 </a:t>
            </a:r>
            <a:r>
              <a:rPr lang="en-US" dirty="0"/>
              <a:t>internal </a:t>
            </a:r>
            <a:r>
              <a:rPr lang="en-US" dirty="0" err="1" smtClean="0"/>
              <a:t>urethrotomy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urethroplasty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t="17147" r="11168"/>
          <a:stretch/>
        </p:blipFill>
        <p:spPr>
          <a:xfrm>
            <a:off x="4866807" y="4512425"/>
            <a:ext cx="4124793" cy="220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2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921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Complete </a:t>
            </a:r>
            <a:r>
              <a:rPr lang="en-US" sz="3600" b="1" dirty="0"/>
              <a:t>Rupture of Anterior Urethra</a:t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/>
              <a:t>the anterior urethra has been completely torn across, </a:t>
            </a:r>
            <a:r>
              <a:rPr lang="en-US" dirty="0" smtClean="0"/>
              <a:t>then if </a:t>
            </a:r>
            <a:r>
              <a:rPr lang="en-US" dirty="0"/>
              <a:t>the patient is unstable, as a consequence of other injuries, </a:t>
            </a:r>
            <a:r>
              <a:rPr lang="en-US" dirty="0" smtClean="0"/>
              <a:t>a suprapubic </a:t>
            </a:r>
            <a:r>
              <a:rPr lang="en-US" dirty="0"/>
              <a:t>catheter can be placed and repair </a:t>
            </a:r>
            <a:r>
              <a:rPr lang="en-US" dirty="0" smtClean="0"/>
              <a:t>delayed (</a:t>
            </a:r>
            <a:r>
              <a:rPr lang="en-US" dirty="0" err="1" smtClean="0"/>
              <a:t>urethroplasty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dirty="0"/>
              <a:t>until </a:t>
            </a:r>
            <a:r>
              <a:rPr lang="en-US" dirty="0" smtClean="0"/>
              <a:t>the patient </a:t>
            </a:r>
            <a:r>
              <a:rPr lang="en-US" dirty="0"/>
              <a:t>has recovered from the other </a:t>
            </a:r>
            <a:r>
              <a:rPr lang="en-US" dirty="0" smtClean="0"/>
              <a:t>injuries </a:t>
            </a:r>
          </a:p>
          <a:p>
            <a:r>
              <a:rPr lang="en-US" dirty="0"/>
              <a:t>excision with primary end-to-end </a:t>
            </a:r>
            <a:r>
              <a:rPr lang="en-US" dirty="0" smtClean="0"/>
              <a:t>anastomosis</a:t>
            </a:r>
          </a:p>
          <a:p>
            <a:r>
              <a:rPr lang="en-US" dirty="0" smtClean="0"/>
              <a:t>Buccal mucosa augmentation </a:t>
            </a:r>
            <a:r>
              <a:rPr lang="en-US" dirty="0" err="1" smtClean="0"/>
              <a:t>urethroplasty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41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Posterior Urethral Injury </a:t>
            </a:r>
            <a:endParaRPr lang="en-US" alt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/>
              <a:t>The posterior urethra consists of the prostatic and membranous </a:t>
            </a:r>
            <a:r>
              <a:rPr lang="en-US" dirty="0" smtClean="0"/>
              <a:t>urethra.</a:t>
            </a:r>
          </a:p>
          <a:p>
            <a:r>
              <a:rPr lang="en-US" altLang="en-US" dirty="0" smtClean="0"/>
              <a:t>Almost all posterior urethral injuries are caused by pelvic fracture from blunt trauma. Urethral injury occurs in 10% of men with pelvic fractures.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4038600"/>
            <a:ext cx="4495800" cy="2732016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58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Pelvic fracture</a:t>
            </a:r>
          </a:p>
        </p:txBody>
      </p:sp>
      <p:pic>
        <p:nvPicPr>
          <p:cNvPr id="25603" name="Picture 2" descr="D:\operative pic\urethroplasty\STA60205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6"/>
          <a:stretch/>
        </p:blipFill>
        <p:spPr>
          <a:xfrm>
            <a:off x="457200" y="2347913"/>
            <a:ext cx="4038600" cy="27228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47875"/>
            <a:ext cx="4038600" cy="3630613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133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diagnosis of posterior urethral injury is suggested by a history of pelvic fracture</a:t>
            </a:r>
            <a:r>
              <a:rPr lang="en-US" dirty="0" smtClean="0"/>
              <a:t>,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Triad of pelvic fracture, blood at the meatus and inability to void are diagnostic of urethral injury</a:t>
            </a:r>
          </a:p>
          <a:p>
            <a:r>
              <a:rPr lang="en-US" dirty="0" smtClean="0"/>
              <a:t>Urethrogram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91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Posterior Urethral Injury 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The prostate and bladder are often pushed cephalad  by hematoma, resulting in a high-riding prostate on rectal exam " pie in the sky" bladder on </a:t>
            </a:r>
            <a:r>
              <a:rPr lang="en-US" dirty="0" err="1" smtClean="0"/>
              <a:t>cystogram</a:t>
            </a:r>
            <a:r>
              <a:rPr lang="en-US" dirty="0" smtClean="0"/>
              <a:t>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The continuity is disrupted by intervening scar tissue.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4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5105400"/>
            <a:ext cx="8229600" cy="14335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4000" b="1" dirty="0" smtClean="0"/>
              <a:t>Imaging </a:t>
            </a:r>
            <a:r>
              <a:rPr lang="en-US" sz="4000" b="1" dirty="0"/>
              <a:t>of urethra </a:t>
            </a:r>
            <a:r>
              <a:rPr lang="en-US" b="1" dirty="0" smtClean="0">
                <a:solidFill>
                  <a:srgbClr val="FF0000"/>
                </a:solidFill>
              </a:rPr>
              <a:t>:Urethrogram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373555"/>
            <a:ext cx="5638800" cy="4542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2831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2133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Acute management of </a:t>
            </a:r>
            <a:r>
              <a:rPr lang="en-US" dirty="0" smtClean="0"/>
              <a:t>these patients </a:t>
            </a:r>
            <a:r>
              <a:rPr lang="en-US" dirty="0"/>
              <a:t>should be directed at hemodynamic </a:t>
            </a:r>
            <a:r>
              <a:rPr lang="en-US" dirty="0" smtClean="0"/>
              <a:t>resuscitation, bony </a:t>
            </a:r>
            <a:r>
              <a:rPr lang="en-US" dirty="0"/>
              <a:t>fixation, &amp;</a:t>
            </a:r>
            <a:endParaRPr lang="en-US" dirty="0" smtClean="0"/>
          </a:p>
          <a:p>
            <a:r>
              <a:rPr lang="en-US" dirty="0" smtClean="0"/>
              <a:t>bladder </a:t>
            </a:r>
            <a:r>
              <a:rPr lang="en-US" dirty="0"/>
              <a:t>drainage via </a:t>
            </a:r>
            <a:r>
              <a:rPr lang="en-US" dirty="0" smtClean="0"/>
              <a:t> suprapubic </a:t>
            </a:r>
            <a:r>
              <a:rPr lang="en-US" dirty="0" err="1"/>
              <a:t>cystostomy</a:t>
            </a:r>
            <a:r>
              <a:rPr lang="en-US" dirty="0"/>
              <a:t> catheter</a:t>
            </a:r>
            <a:r>
              <a:rPr lang="en-US" dirty="0" smtClean="0"/>
              <a:t>.</a:t>
            </a:r>
          </a:p>
          <a:p>
            <a:r>
              <a:rPr lang="en-US" altLang="en-US" dirty="0"/>
              <a:t>these patients almost always develop urethral obliteration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period of urethral rest </a:t>
            </a:r>
            <a:r>
              <a:rPr lang="en-US" altLang="en-US" dirty="0"/>
              <a:t>at least 3 months after injury </a:t>
            </a:r>
            <a:r>
              <a:rPr lang="en-US" dirty="0" smtClean="0"/>
              <a:t>to </a:t>
            </a:r>
            <a:r>
              <a:rPr lang="en-US" dirty="0"/>
              <a:t>allow the edema and hematoma to </a:t>
            </a:r>
            <a:r>
              <a:rPr lang="en-US" dirty="0" smtClean="0"/>
              <a:t>completely </a:t>
            </a:r>
            <a:r>
              <a:rPr lang="en-US" dirty="0"/>
              <a:t>resolve</a:t>
            </a:r>
            <a:r>
              <a:rPr lang="en-US" dirty="0" smtClean="0"/>
              <a:t>.</a:t>
            </a:r>
          </a:p>
          <a:p>
            <a:r>
              <a:rPr lang="en-US" dirty="0"/>
              <a:t>This defect is an </a:t>
            </a:r>
            <a:r>
              <a:rPr lang="en-US" dirty="0" err="1"/>
              <a:t>obliterative</a:t>
            </a:r>
            <a:r>
              <a:rPr lang="en-US" dirty="0"/>
              <a:t> stenosis, not a </a:t>
            </a:r>
            <a:r>
              <a:rPr lang="en-US" dirty="0" smtClean="0"/>
              <a:t>stricture.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309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Delayed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surgical approach is usually a perineal incision with excision of the </a:t>
            </a:r>
            <a:r>
              <a:rPr lang="en-US" dirty="0" smtClean="0"/>
              <a:t>scared area </a:t>
            </a:r>
            <a:r>
              <a:rPr lang="en-US" dirty="0"/>
              <a:t>and end to end anastomosis. (</a:t>
            </a:r>
            <a:r>
              <a:rPr lang="en-US" dirty="0" err="1"/>
              <a:t>urethroplasty</a:t>
            </a:r>
            <a:r>
              <a:rPr lang="en-US" dirty="0"/>
              <a:t>)</a:t>
            </a:r>
            <a:endParaRPr lang="en-US" alt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03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Urethroplasty 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6"/>
          <a:stretch>
            <a:fillRect/>
          </a:stretch>
        </p:blipFill>
        <p:spPr>
          <a:xfrm>
            <a:off x="4495800" y="2057400"/>
            <a:ext cx="4419600" cy="2971800"/>
          </a:xfrm>
        </p:spPr>
      </p:pic>
      <p:pic>
        <p:nvPicPr>
          <p:cNvPr id="2765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752600"/>
            <a:ext cx="4038600" cy="3776663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39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638"/>
            <a:ext cx="8381999" cy="62785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89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Iatrogenic urethral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commonly result from traumatic urethral instrumentation</a:t>
            </a:r>
          </a:p>
          <a:p>
            <a:r>
              <a:rPr lang="en-US" dirty="0" smtClean="0"/>
              <a:t>Traumatic Foley catheter removal without prior balloon deflation.</a:t>
            </a:r>
          </a:p>
          <a:p>
            <a:r>
              <a:rPr lang="en-US" dirty="0" smtClean="0"/>
              <a:t>Theses injuries usually result in minor contusion that heal with few </a:t>
            </a:r>
            <a:r>
              <a:rPr lang="en-US" dirty="0" err="1" smtClean="0"/>
              <a:t>sequalae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Treatment by single trial of catheter insertion if failed suprapubic </a:t>
            </a:r>
            <a:r>
              <a:rPr lang="en-US" dirty="0" err="1" smtClean="0"/>
              <a:t>cystostomy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64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295400"/>
            <a:ext cx="5791200" cy="4754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ar-IQ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penile </a:t>
            </a:r>
            <a:r>
              <a:rPr lang="en-US" dirty="0" smtClean="0"/>
              <a:t>urethra, is surrounded </a:t>
            </a:r>
            <a:r>
              <a:rPr lang="en-US" dirty="0"/>
              <a:t>by the corpus </a:t>
            </a:r>
            <a:r>
              <a:rPr lang="en-US" dirty="0" err="1"/>
              <a:t>spongiosum</a:t>
            </a:r>
            <a:r>
              <a:rPr lang="en-US" dirty="0"/>
              <a:t> juxtaposed to the </a:t>
            </a:r>
            <a:endParaRPr lang="ar-IQ" dirty="0" smtClean="0"/>
          </a:p>
          <a:p>
            <a:pPr marL="0" indent="0">
              <a:buNone/>
            </a:pPr>
            <a:r>
              <a:rPr lang="en-US" dirty="0" smtClean="0"/>
              <a:t>two corpora </a:t>
            </a:r>
            <a:r>
              <a:rPr lang="en-US" dirty="0" err="1" smtClean="0"/>
              <a:t>cavernosa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distal part of the urethra which </a:t>
            </a:r>
            <a:r>
              <a:rPr lang="en-US" dirty="0" smtClean="0"/>
              <a:t>passes through </a:t>
            </a:r>
            <a:r>
              <a:rPr lang="en-US" dirty="0"/>
              <a:t>the glans penis is named the navicular </a:t>
            </a:r>
            <a:r>
              <a:rPr lang="en-US" dirty="0" smtClean="0"/>
              <a:t>fossa. The </a:t>
            </a:r>
            <a:r>
              <a:rPr lang="en-US" dirty="0"/>
              <a:t>penile urethra </a:t>
            </a:r>
            <a:r>
              <a:rPr lang="en-US" dirty="0" smtClean="0"/>
              <a:t>ends, is  the external </a:t>
            </a:r>
            <a:r>
              <a:rPr lang="en-US" dirty="0"/>
              <a:t>urethral meatus.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7" t="1049" r="1506" b="70622"/>
          <a:stretch/>
        </p:blipFill>
        <p:spPr>
          <a:xfrm>
            <a:off x="6553200" y="2667000"/>
            <a:ext cx="2209800" cy="20574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0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" y="76200"/>
            <a:ext cx="9041642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urethral </a:t>
            </a:r>
            <a:r>
              <a:rPr lang="en-US" dirty="0"/>
              <a:t>length is between 17 and 20 </a:t>
            </a:r>
            <a:r>
              <a:rPr lang="en-US" dirty="0" smtClean="0"/>
              <a:t>cm</a:t>
            </a:r>
          </a:p>
          <a:p>
            <a:pPr lvl="1"/>
            <a:r>
              <a:rPr lang="en-US" sz="1400" dirty="0" smtClean="0"/>
              <a:t>the </a:t>
            </a:r>
            <a:r>
              <a:rPr lang="en-US" sz="1400" dirty="0"/>
              <a:t>prostatic urethral length is 2–3 cm, </a:t>
            </a:r>
            <a:endParaRPr lang="en-US" sz="1400" dirty="0" smtClean="0"/>
          </a:p>
          <a:p>
            <a:pPr lvl="1"/>
            <a:r>
              <a:rPr lang="en-US" sz="1400" dirty="0" smtClean="0"/>
              <a:t>the </a:t>
            </a:r>
            <a:r>
              <a:rPr lang="en-US" sz="1400" dirty="0"/>
              <a:t>membranous </a:t>
            </a:r>
            <a:r>
              <a:rPr lang="en-US" sz="1400" dirty="0" smtClean="0"/>
              <a:t>urethra 1.5–2 </a:t>
            </a:r>
            <a:r>
              <a:rPr lang="en-US" sz="1400" dirty="0"/>
              <a:t>cm, </a:t>
            </a:r>
            <a:r>
              <a:rPr lang="en-US" sz="1400" dirty="0" smtClean="0"/>
              <a:t>&amp;</a:t>
            </a:r>
          </a:p>
          <a:p>
            <a:pPr lvl="1"/>
            <a:r>
              <a:rPr lang="en-US" sz="1400" dirty="0" smtClean="0"/>
              <a:t> </a:t>
            </a:r>
            <a:r>
              <a:rPr lang="en-US" sz="1400" dirty="0"/>
              <a:t>the bulbous urethra 3–4 </a:t>
            </a:r>
            <a:r>
              <a:rPr lang="en-US" sz="1400" dirty="0" smtClean="0"/>
              <a:t>cm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n-US" sz="1400" dirty="0"/>
              <a:t>the widest </a:t>
            </a:r>
            <a:r>
              <a:rPr lang="en-US" sz="1400" dirty="0" smtClean="0"/>
              <a:t>part)</a:t>
            </a:r>
            <a:endParaRPr lang="ar-IQ" sz="1400" dirty="0" smtClean="0"/>
          </a:p>
          <a:p>
            <a:pPr lvl="1"/>
            <a:r>
              <a:rPr lang="en-US" sz="1400" dirty="0"/>
              <a:t>Penile urethral length depends on the length of the penis</a:t>
            </a:r>
          </a:p>
          <a:p>
            <a:pPr marL="0" indent="0">
              <a:buNone/>
            </a:pPr>
            <a:endParaRPr lang="en-US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8367"/>
          <a:stretch/>
        </p:blipFill>
        <p:spPr>
          <a:xfrm>
            <a:off x="1397758" y="2908110"/>
            <a:ext cx="6222242" cy="394989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6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i="1" dirty="0"/>
              <a:t>Posterior urethral </a:t>
            </a:r>
            <a:r>
              <a:rPr lang="en-US" i="1" dirty="0" smtClean="0"/>
              <a:t>valves</a:t>
            </a:r>
            <a:endParaRPr lang="en-US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Posterior urethral valves are the commonest </a:t>
            </a:r>
            <a:r>
              <a:rPr lang="en-US" dirty="0" smtClean="0"/>
              <a:t>congenital obstruction </a:t>
            </a:r>
            <a:r>
              <a:rPr lang="en-US" dirty="0"/>
              <a:t>of </a:t>
            </a:r>
            <a:r>
              <a:rPr lang="en-US" u="sng" dirty="0"/>
              <a:t>the lower urinary </a:t>
            </a:r>
            <a:r>
              <a:rPr lang="en-US" u="sng" dirty="0" smtClean="0"/>
              <a:t>tract.</a:t>
            </a:r>
          </a:p>
          <a:p>
            <a:r>
              <a:rPr lang="en-US" dirty="0" smtClean="0"/>
              <a:t> They often </a:t>
            </a:r>
            <a:r>
              <a:rPr lang="en-US" dirty="0"/>
              <a:t>have a poor, intermittent, dribbling urinary </a:t>
            </a:r>
            <a:r>
              <a:rPr lang="en-US" dirty="0" smtClean="0"/>
              <a:t>stream. Urinary </a:t>
            </a:r>
            <a:r>
              <a:rPr lang="en-US" dirty="0"/>
              <a:t>infection and sepsis occur frequently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Posterior urethral valves occur only in males</a:t>
            </a:r>
          </a:p>
          <a:p>
            <a:r>
              <a:rPr lang="en-US" altLang="en-US" b="1" dirty="0" smtClean="0"/>
              <a:t>Male fetus</a:t>
            </a:r>
          </a:p>
          <a:p>
            <a:pPr lvl="1"/>
            <a:r>
              <a:rPr lang="en-US" altLang="en-US" dirty="0" smtClean="0"/>
              <a:t>Bilateral</a:t>
            </a:r>
            <a:r>
              <a:rPr lang="ar-IQ" altLang="en-US" dirty="0" smtClean="0"/>
              <a:t>  </a:t>
            </a:r>
            <a:r>
              <a:rPr lang="en-US" altLang="en-US" dirty="0" err="1" smtClean="0"/>
              <a:t>hydroureteronephrosis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 distended full bladder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90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PUV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8</a:t>
            </a:fld>
            <a:endParaRPr lang="en-US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659388"/>
            <a:ext cx="6019800" cy="506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18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Ultrasound </a:t>
            </a:r>
            <a:endParaRPr lang="en-US" dirty="0" smtClean="0"/>
          </a:p>
          <a:p>
            <a:pPr lvl="1"/>
            <a:r>
              <a:rPr lang="en-US" dirty="0" err="1" smtClean="0"/>
              <a:t>hydroureteronephrosis</a:t>
            </a:r>
            <a:r>
              <a:rPr lang="en-US" dirty="0"/>
              <a:t>, a thick-walled </a:t>
            </a:r>
            <a:r>
              <a:rPr lang="en-US" dirty="0" smtClean="0"/>
              <a:t>bladder </a:t>
            </a:r>
          </a:p>
          <a:p>
            <a:r>
              <a:rPr lang="en-US" dirty="0" err="1" smtClean="0"/>
              <a:t>Micturating</a:t>
            </a:r>
            <a:r>
              <a:rPr lang="en-US" dirty="0" smtClean="0"/>
              <a:t> </a:t>
            </a:r>
            <a:r>
              <a:rPr lang="en-US" dirty="0" err="1" smtClean="0"/>
              <a:t>cystourethrography</a:t>
            </a:r>
            <a:r>
              <a:rPr lang="en-US" dirty="0" smtClean="0"/>
              <a:t> MCUG </a:t>
            </a:r>
            <a:r>
              <a:rPr lang="en-US" dirty="0"/>
              <a:t>provides </a:t>
            </a:r>
            <a:r>
              <a:rPr lang="en-US" dirty="0" smtClean="0"/>
              <a:t>the deﬁnitive </a:t>
            </a:r>
            <a:r>
              <a:rPr lang="en-US" dirty="0"/>
              <a:t>diagnosis,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0395"/>
          <a:stretch/>
        </p:blipFill>
        <p:spPr>
          <a:xfrm>
            <a:off x="1765370" y="3907536"/>
            <a:ext cx="6464230" cy="29032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99F4-BD6C-4943-91DB-7BD91FB597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36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1406</Words>
  <Application>Microsoft Office PowerPoint</Application>
  <PresentationFormat>On-screen Show (4:3)</PresentationFormat>
  <Paragraphs>214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Courier New</vt:lpstr>
      <vt:lpstr>Wingdings</vt:lpstr>
      <vt:lpstr>Office Theme</vt:lpstr>
      <vt:lpstr> Urethra  congenital anomaly &amp; injuries</vt:lpstr>
      <vt:lpstr>Anatomy</vt:lpstr>
      <vt:lpstr>PowerPoint Presentation</vt:lpstr>
      <vt:lpstr> Imaging of urethra :Urethrogram  </vt:lpstr>
      <vt:lpstr>PowerPoint Presentation</vt:lpstr>
      <vt:lpstr>PowerPoint Presentation</vt:lpstr>
      <vt:lpstr>Posterior urethral valves</vt:lpstr>
      <vt:lpstr>PUV</vt:lpstr>
      <vt:lpstr>Imaging</vt:lpstr>
      <vt:lpstr>Treatment </vt:lpstr>
      <vt:lpstr>Hypospadias</vt:lpstr>
      <vt:lpstr>PowerPoint Presentation</vt:lpstr>
      <vt:lpstr>PowerPoint Presentation</vt:lpstr>
      <vt:lpstr>PowerPoint Presentation</vt:lpstr>
      <vt:lpstr>Diagnosis</vt:lpstr>
      <vt:lpstr>Treatment \Hypospadias repair</vt:lpstr>
      <vt:lpstr>TIP (tabularized incised urethral plate)</vt:lpstr>
      <vt:lpstr>Complications of surgery</vt:lpstr>
      <vt:lpstr>urethrocutaneous fistula,</vt:lpstr>
      <vt:lpstr>Epispadias</vt:lpstr>
      <vt:lpstr>PowerPoint Presentation</vt:lpstr>
      <vt:lpstr>Urethral injuries</vt:lpstr>
      <vt:lpstr>Presentation</vt:lpstr>
      <vt:lpstr>PowerPoint Presentation</vt:lpstr>
      <vt:lpstr>Diagnosis of urethral injury</vt:lpstr>
      <vt:lpstr>Classification of Urethral Injury </vt:lpstr>
      <vt:lpstr>PowerPoint Presentation</vt:lpstr>
      <vt:lpstr>Anterior Urethral Injury</vt:lpstr>
      <vt:lpstr>PowerPoint Presentation</vt:lpstr>
      <vt:lpstr>PowerPoint Presentation</vt:lpstr>
      <vt:lpstr>Treatment </vt:lpstr>
      <vt:lpstr>Initial treatment  Anterior urethral injuries are usually managed by bladder drainage (with a suprapubic tube or urethral catheter</vt:lpstr>
      <vt:lpstr> Treatment Partial Rupture of Anterior Urethra </vt:lpstr>
      <vt:lpstr>PowerPoint Presentation</vt:lpstr>
      <vt:lpstr> Complete Rupture of Anterior Urethra </vt:lpstr>
      <vt:lpstr>Posterior Urethral Injury </vt:lpstr>
      <vt:lpstr>Pelvic fracture</vt:lpstr>
      <vt:lpstr>DX</vt:lpstr>
      <vt:lpstr>Posterior Urethral Injury </vt:lpstr>
      <vt:lpstr>Initial treatment</vt:lpstr>
      <vt:lpstr>Delayed treatment</vt:lpstr>
      <vt:lpstr>Urethroplasty </vt:lpstr>
      <vt:lpstr>PowerPoint Presentation</vt:lpstr>
      <vt:lpstr>Iatrogenic urethral injury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Urethra  congenital anomaly &amp; injuries</dc:title>
  <dc:creator>DR.Ahmed Saker 2o1O</dc:creator>
  <cp:lastModifiedBy>Maher</cp:lastModifiedBy>
  <cp:revision>90</cp:revision>
  <dcterms:created xsi:type="dcterms:W3CDTF">2016-03-21T20:11:54Z</dcterms:created>
  <dcterms:modified xsi:type="dcterms:W3CDTF">2020-10-24T06:28:22Z</dcterms:modified>
</cp:coreProperties>
</file>