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7" r:id="rId5"/>
    <p:sldId id="268" r:id="rId6"/>
    <p:sldId id="271" r:id="rId7"/>
    <p:sldId id="272" r:id="rId8"/>
    <p:sldId id="269" r:id="rId9"/>
    <p:sldId id="270" r:id="rId10"/>
    <p:sldId id="273" r:id="rId11"/>
    <p:sldId id="275" r:id="rId12"/>
    <p:sldId id="278" r:id="rId13"/>
    <p:sldId id="279" r:id="rId14"/>
    <p:sldId id="280" r:id="rId15"/>
    <p:sldId id="277"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66"/>
    <p:restoredTop sz="92277"/>
  </p:normalViewPr>
  <p:slideViewPr>
    <p:cSldViewPr snapToGrid="0" snapToObjects="1">
      <p:cViewPr varScale="1">
        <p:scale>
          <a:sx n="69" d="100"/>
          <a:sy n="69" d="100"/>
        </p:scale>
        <p:origin x="72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BABEB5-17DD-364B-A147-F243DE7DA30B}"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494630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BABEB5-17DD-364B-A147-F243DE7DA30B}"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150975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BABEB5-17DD-364B-A147-F243DE7DA30B}"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2056927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BABEB5-17DD-364B-A147-F243DE7DA30B}"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133048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BABEB5-17DD-364B-A147-F243DE7DA30B}" type="datetimeFigureOut">
              <a:rPr lang="en-US" smtClean="0"/>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404120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BABEB5-17DD-364B-A147-F243DE7DA30B}"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354908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BABEB5-17DD-364B-A147-F243DE7DA30B}" type="datetimeFigureOut">
              <a:rPr lang="en-US" smtClean="0"/>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389996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BABEB5-17DD-364B-A147-F243DE7DA30B}" type="datetimeFigureOut">
              <a:rPr lang="en-US" smtClean="0"/>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339559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BABEB5-17DD-364B-A147-F243DE7DA30B}" type="datetimeFigureOut">
              <a:rPr lang="en-US" smtClean="0"/>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899697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BABEB5-17DD-364B-A147-F243DE7DA30B}"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156818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BABEB5-17DD-364B-A147-F243DE7DA30B}" type="datetimeFigureOut">
              <a:rPr lang="en-US" smtClean="0"/>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5675DC-41A2-6647-80E8-CABF3E0D81DA}" type="slidenum">
              <a:rPr lang="en-US" smtClean="0"/>
              <a:t>‹#›</a:t>
            </a:fld>
            <a:endParaRPr lang="en-US"/>
          </a:p>
        </p:txBody>
      </p:sp>
    </p:spTree>
    <p:extLst>
      <p:ext uri="{BB962C8B-B14F-4D97-AF65-F5344CB8AC3E}">
        <p14:creationId xmlns:p14="http://schemas.microsoft.com/office/powerpoint/2010/main" val="386326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ABEB5-17DD-364B-A147-F243DE7DA30B}" type="datetimeFigureOut">
              <a:rPr lang="en-US" smtClean="0"/>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5675DC-41A2-6647-80E8-CABF3E0D81DA}" type="slidenum">
              <a:rPr lang="en-US" smtClean="0"/>
              <a:t>‹#›</a:t>
            </a:fld>
            <a:endParaRPr lang="en-US"/>
          </a:p>
        </p:txBody>
      </p:sp>
    </p:spTree>
    <p:extLst>
      <p:ext uri="{BB962C8B-B14F-4D97-AF65-F5344CB8AC3E}">
        <p14:creationId xmlns:p14="http://schemas.microsoft.com/office/powerpoint/2010/main" val="255251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800" dirty="0" smtClean="0"/>
              <a:t>Second trimester miscarriage</a:t>
            </a:r>
            <a:endParaRPr lang="en-US" sz="8800" dirty="0"/>
          </a:p>
        </p:txBody>
      </p:sp>
      <p:sp>
        <p:nvSpPr>
          <p:cNvPr id="3" name="Subtitle 2"/>
          <p:cNvSpPr>
            <a:spLocks noGrp="1"/>
          </p:cNvSpPr>
          <p:nvPr>
            <p:ph type="subTitle" idx="1"/>
          </p:nvPr>
        </p:nvSpPr>
        <p:spPr/>
        <p:txBody>
          <a:bodyPr>
            <a:normAutofit/>
          </a:bodyPr>
          <a:lstStyle/>
          <a:p>
            <a:r>
              <a:rPr lang="en-US" sz="6600" dirty="0" err="1" smtClean="0">
                <a:solidFill>
                  <a:srgbClr val="FF0000"/>
                </a:solidFill>
              </a:rPr>
              <a:t>Zeena</a:t>
            </a:r>
            <a:r>
              <a:rPr lang="en-US" sz="6600" dirty="0" smtClean="0">
                <a:solidFill>
                  <a:srgbClr val="FF0000"/>
                </a:solidFill>
              </a:rPr>
              <a:t> </a:t>
            </a:r>
            <a:r>
              <a:rPr lang="en-US" sz="6600" dirty="0" err="1" smtClean="0">
                <a:solidFill>
                  <a:srgbClr val="FF0000"/>
                </a:solidFill>
              </a:rPr>
              <a:t>helmi</a:t>
            </a:r>
            <a:endParaRPr lang="en-US" sz="6600" dirty="0">
              <a:solidFill>
                <a:srgbClr val="FF0000"/>
              </a:solidFill>
            </a:endParaRPr>
          </a:p>
        </p:txBody>
      </p:sp>
    </p:spTree>
    <p:extLst>
      <p:ext uri="{BB962C8B-B14F-4D97-AF65-F5344CB8AC3E}">
        <p14:creationId xmlns:p14="http://schemas.microsoft.com/office/powerpoint/2010/main" val="588457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Rhesus status </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a:t>The recommended dose of anti-D immunoglobulin for miscarriage is 250 units before 20 weeks’ gestation and 500 units after 20 weeks. It is further recommended that a </a:t>
            </a:r>
            <a:r>
              <a:rPr lang="en-US" dirty="0" err="1"/>
              <a:t>Kleihauer</a:t>
            </a:r>
            <a:r>
              <a:rPr lang="en-US" dirty="0"/>
              <a:t> test be performed to assess the quantity of </a:t>
            </a:r>
            <a:r>
              <a:rPr lang="en-US" dirty="0" err="1"/>
              <a:t>feto</a:t>
            </a:r>
            <a:r>
              <a:rPr lang="en-US" dirty="0"/>
              <a:t>-maternal </a:t>
            </a:r>
            <a:r>
              <a:rPr lang="en-US" dirty="0" err="1"/>
              <a:t>haemorrhage</a:t>
            </a:r>
            <a:r>
              <a:rPr lang="en-US" dirty="0"/>
              <a:t> after 20 weeks. </a:t>
            </a:r>
            <a:endParaRPr lang="en-US" dirty="0" smtClean="0"/>
          </a:p>
          <a:p>
            <a:endParaRPr lang="en-US" dirty="0"/>
          </a:p>
        </p:txBody>
      </p:sp>
    </p:spTree>
    <p:extLst>
      <p:ext uri="{BB962C8B-B14F-4D97-AF65-F5344CB8AC3E}">
        <p14:creationId xmlns:p14="http://schemas.microsoft.com/office/powerpoint/2010/main" val="1948148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cervical incompetence</a:t>
            </a:r>
            <a:endParaRPr lang="en-US" dirty="0"/>
          </a:p>
        </p:txBody>
      </p:sp>
      <p:sp>
        <p:nvSpPr>
          <p:cNvPr id="3" name="Content Placeholder 2"/>
          <p:cNvSpPr>
            <a:spLocks noGrp="1"/>
          </p:cNvSpPr>
          <p:nvPr>
            <p:ph idx="1"/>
          </p:nvPr>
        </p:nvSpPr>
        <p:spPr/>
        <p:txBody>
          <a:bodyPr>
            <a:normAutofit/>
          </a:bodyPr>
          <a:lstStyle/>
          <a:p>
            <a:r>
              <a:rPr lang="en-US" dirty="0"/>
              <a:t>Definition: – Inability of the uterine cervix to retain a pregnancy in the absence of contractions or </a:t>
            </a:r>
            <a:r>
              <a:rPr lang="en-US" dirty="0" smtClean="0"/>
              <a:t>labor– </a:t>
            </a:r>
            <a:r>
              <a:rPr lang="en-US" dirty="0"/>
              <a:t>“Painless cervical dilation”</a:t>
            </a:r>
            <a:br>
              <a:rPr lang="en-US" dirty="0"/>
            </a:br>
            <a:r>
              <a:rPr lang="en-US" dirty="0" smtClean="0"/>
              <a:t> or Cervical </a:t>
            </a:r>
            <a:r>
              <a:rPr lang="en-US" dirty="0"/>
              <a:t>insufficiency (CI</a:t>
            </a:r>
            <a:r>
              <a:rPr lang="en-US" dirty="0" smtClean="0"/>
              <a:t>), </a:t>
            </a:r>
            <a:r>
              <a:rPr lang="en-US" dirty="0"/>
              <a:t>occurs in 1 in 50 to 1 in 2,000 gestations</a:t>
            </a:r>
            <a:r>
              <a:rPr lang="en-US" dirty="0" smtClean="0"/>
              <a:t>.</a:t>
            </a:r>
            <a:endParaRPr lang="en-US" dirty="0" smtClean="0">
              <a:effectLst/>
            </a:endParaRPr>
          </a:p>
          <a:p>
            <a:endParaRPr lang="en-US" dirty="0"/>
          </a:p>
        </p:txBody>
      </p:sp>
    </p:spTree>
    <p:extLst>
      <p:ext uri="{BB962C8B-B14F-4D97-AF65-F5344CB8AC3E}">
        <p14:creationId xmlns:p14="http://schemas.microsoft.com/office/powerpoint/2010/main" val="546041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1-Congenital </a:t>
            </a:r>
          </a:p>
          <a:p>
            <a:r>
              <a:rPr lang="en-US" dirty="0" smtClean="0"/>
              <a:t>Short cx</a:t>
            </a:r>
          </a:p>
          <a:p>
            <a:r>
              <a:rPr lang="en-US" dirty="0" smtClean="0"/>
              <a:t> </a:t>
            </a:r>
            <a:r>
              <a:rPr lang="en-US" dirty="0" err="1"/>
              <a:t>Mullerian</a:t>
            </a:r>
            <a:r>
              <a:rPr lang="en-US" dirty="0"/>
              <a:t> duct abnormalities (</a:t>
            </a:r>
            <a:r>
              <a:rPr lang="en-US" dirty="0" smtClean="0"/>
              <a:t> </a:t>
            </a:r>
            <a:r>
              <a:rPr lang="en-US" dirty="0" err="1"/>
              <a:t>Bicornuate</a:t>
            </a:r>
            <a:r>
              <a:rPr lang="en-US" dirty="0"/>
              <a:t> or </a:t>
            </a:r>
            <a:r>
              <a:rPr lang="en-US" dirty="0" err="1"/>
              <a:t>unicornuate</a:t>
            </a:r>
            <a:r>
              <a:rPr lang="en-US" dirty="0"/>
              <a:t> uteri </a:t>
            </a:r>
            <a:r>
              <a:rPr lang="en-US" dirty="0" smtClean="0"/>
              <a:t>)</a:t>
            </a:r>
          </a:p>
          <a:p>
            <a:r>
              <a:rPr lang="en-US" dirty="0" smtClean="0"/>
              <a:t> DES </a:t>
            </a:r>
            <a:r>
              <a:rPr lang="en-US" dirty="0"/>
              <a:t>exposure in utero </a:t>
            </a:r>
            <a:endParaRPr lang="en-US" dirty="0" smtClean="0"/>
          </a:p>
          <a:p>
            <a:r>
              <a:rPr lang="en-US" dirty="0" smtClean="0"/>
              <a:t>Connective </a:t>
            </a:r>
            <a:r>
              <a:rPr lang="en-US" dirty="0"/>
              <a:t>tissue </a:t>
            </a:r>
            <a:r>
              <a:rPr lang="en-US" dirty="0" smtClean="0"/>
              <a:t>disorder </a:t>
            </a:r>
            <a:r>
              <a:rPr lang="en-US" dirty="0" err="1" smtClean="0"/>
              <a:t>reg</a:t>
            </a:r>
            <a:r>
              <a:rPr lang="en-US" dirty="0" smtClean="0"/>
              <a:t>: </a:t>
            </a:r>
            <a:r>
              <a:rPr lang="en-US" dirty="0" err="1" smtClean="0"/>
              <a:t>Marfan</a:t>
            </a:r>
            <a:r>
              <a:rPr lang="en-US" dirty="0" smtClean="0"/>
              <a:t> Syndrome</a:t>
            </a:r>
          </a:p>
          <a:p>
            <a:endParaRPr lang="en-US" dirty="0"/>
          </a:p>
          <a:p>
            <a:endParaRPr lang="en-US" dirty="0"/>
          </a:p>
        </p:txBody>
      </p:sp>
    </p:spTree>
    <p:extLst>
      <p:ext uri="{BB962C8B-B14F-4D97-AF65-F5344CB8AC3E}">
        <p14:creationId xmlns:p14="http://schemas.microsoft.com/office/powerpoint/2010/main" val="1674582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2-Aquired </a:t>
            </a:r>
          </a:p>
          <a:p>
            <a:r>
              <a:rPr lang="en-US" dirty="0"/>
              <a:t>Cervical laceration following NSVD </a:t>
            </a:r>
          </a:p>
          <a:p>
            <a:r>
              <a:rPr lang="en-US" dirty="0"/>
              <a:t>Cervical injury at time of CS </a:t>
            </a:r>
          </a:p>
          <a:p>
            <a:r>
              <a:rPr lang="en-US" dirty="0"/>
              <a:t>Cervical </a:t>
            </a:r>
            <a:r>
              <a:rPr lang="en-US" dirty="0" err="1"/>
              <a:t>conization</a:t>
            </a:r>
            <a:r>
              <a:rPr lang="en-US" dirty="0"/>
              <a:t> (LEEP/LLETZ, cold knife cone biopsy) </a:t>
            </a:r>
          </a:p>
          <a:p>
            <a:r>
              <a:rPr lang="en-US" dirty="0"/>
              <a:t>Cervical dilation (D&amp;C; D&amp;E</a:t>
            </a:r>
            <a:r>
              <a:rPr lang="en-US" dirty="0" smtClean="0"/>
              <a:t>)</a:t>
            </a:r>
          </a:p>
          <a:p>
            <a:r>
              <a:rPr lang="en-US" dirty="0" smtClean="0"/>
              <a:t>Uterine </a:t>
            </a:r>
            <a:r>
              <a:rPr lang="en-US" dirty="0" err="1"/>
              <a:t>overdistention</a:t>
            </a:r>
            <a:r>
              <a:rPr lang="en-US" dirty="0"/>
              <a:t> – Multifetal gestations – </a:t>
            </a:r>
            <a:r>
              <a:rPr lang="en-US" dirty="0" smtClean="0"/>
              <a:t>Polyhydramnios</a:t>
            </a:r>
          </a:p>
          <a:p>
            <a:r>
              <a:rPr lang="en-US" dirty="0" smtClean="0"/>
              <a:t>Infection/inflammation</a:t>
            </a:r>
            <a:endParaRPr lang="en-US" dirty="0"/>
          </a:p>
        </p:txBody>
      </p:sp>
    </p:spTree>
    <p:extLst>
      <p:ext uri="{BB962C8B-B14F-4D97-AF65-F5344CB8AC3E}">
        <p14:creationId xmlns:p14="http://schemas.microsoft.com/office/powerpoint/2010/main" val="3281790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Diagnosis</a:t>
            </a:r>
          </a:p>
        </p:txBody>
      </p:sp>
      <p:sp>
        <p:nvSpPr>
          <p:cNvPr id="3" name="Content Placeholder 2"/>
          <p:cNvSpPr>
            <a:spLocks noGrp="1"/>
          </p:cNvSpPr>
          <p:nvPr>
            <p:ph idx="1"/>
          </p:nvPr>
        </p:nvSpPr>
        <p:spPr/>
        <p:txBody>
          <a:bodyPr/>
          <a:lstStyle/>
          <a:p>
            <a:pPr marL="0" indent="0">
              <a:buNone/>
            </a:pPr>
            <a:r>
              <a:rPr lang="en-US" dirty="0" smtClean="0"/>
              <a:t> • </a:t>
            </a:r>
            <a:r>
              <a:rPr lang="en-US" dirty="0"/>
              <a:t>Painless cervical dilation • Transvaginal sonography – Cervical shortening – Cervical funneling</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1491" y="2885642"/>
            <a:ext cx="9656618" cy="3552825"/>
          </a:xfrm>
          <a:prstGeom prst="rect">
            <a:avLst/>
          </a:prstGeom>
        </p:spPr>
      </p:pic>
    </p:spTree>
    <p:extLst>
      <p:ext uri="{BB962C8B-B14F-4D97-AF65-F5344CB8AC3E}">
        <p14:creationId xmlns:p14="http://schemas.microsoft.com/office/powerpoint/2010/main" val="2994851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Pelvic rest, progesterone replacement, and cervical cerclage have been suggested to prevent repeated pregnancy loss from CI, but the evidence for their effectiveness is mixed. </a:t>
            </a:r>
          </a:p>
          <a:p>
            <a:r>
              <a:rPr lang="en-US" dirty="0" smtClean="0">
                <a:solidFill>
                  <a:srgbClr val="FF0000"/>
                </a:solidFill>
              </a:rPr>
              <a:t>McDonald or </a:t>
            </a:r>
            <a:r>
              <a:rPr lang="en-US" dirty="0" err="1" smtClean="0">
                <a:solidFill>
                  <a:srgbClr val="FF0000"/>
                </a:solidFill>
              </a:rPr>
              <a:t>Shirodkar</a:t>
            </a:r>
            <a:r>
              <a:rPr lang="en-US" dirty="0" smtClean="0">
                <a:solidFill>
                  <a:srgbClr val="FF0000"/>
                </a:solidFill>
              </a:rPr>
              <a:t> (prophylactic)</a:t>
            </a:r>
            <a:r>
              <a:rPr lang="en-US" dirty="0" smtClean="0"/>
              <a:t>cerclages are placed vaginally, usually at 12 to 14 weeks’ gestation; selection of technique depends on the available cervical length and surgeon experience/preference. </a:t>
            </a:r>
            <a:r>
              <a:rPr lang="en-US" dirty="0" smtClean="0">
                <a:solidFill>
                  <a:srgbClr val="FF0000"/>
                </a:solidFill>
              </a:rPr>
              <a:t>Rescue cerclage </a:t>
            </a:r>
            <a:r>
              <a:rPr lang="en-US" dirty="0" smtClean="0"/>
              <a:t>for CI</a:t>
            </a:r>
            <a:r>
              <a:rPr lang="en-US" dirty="0" smtClean="0"/>
              <a:t>/ with bulging membranes as  </a:t>
            </a:r>
            <a:r>
              <a:rPr lang="en-US" dirty="0" smtClean="0"/>
              <a:t>is associated with &gt;50% risk of complications. </a:t>
            </a:r>
            <a:endParaRPr lang="en-US" dirty="0" smtClean="0">
              <a:effectLst/>
            </a:endParaRPr>
          </a:p>
          <a:p>
            <a:endParaRPr lang="en-US" dirty="0"/>
          </a:p>
        </p:txBody>
      </p:sp>
    </p:spTree>
    <p:extLst>
      <p:ext uri="{BB962C8B-B14F-4D97-AF65-F5344CB8AC3E}">
        <p14:creationId xmlns:p14="http://schemas.microsoft.com/office/powerpoint/2010/main" val="769887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0000"/>
                </a:solidFill>
              </a:rPr>
              <a:t>Abdominal cerclage </a:t>
            </a:r>
            <a:r>
              <a:rPr lang="en-US" dirty="0"/>
              <a:t>is placed at </a:t>
            </a:r>
            <a:r>
              <a:rPr lang="en-US" dirty="0" smtClean="0"/>
              <a:t>laparoscopy </a:t>
            </a:r>
            <a:r>
              <a:rPr lang="en-US" dirty="0"/>
              <a:t>in rare instances for women who have minimal to no residual cervical length (often due to large cone biopsies or </a:t>
            </a:r>
            <a:r>
              <a:rPr lang="en-US" dirty="0" err="1"/>
              <a:t>trachelectomy</a:t>
            </a:r>
            <a:r>
              <a:rPr lang="en-US" dirty="0"/>
              <a:t>). Subsequent cesarean section is necessary. </a:t>
            </a:r>
            <a:endParaRPr lang="en-US" dirty="0" smtClean="0">
              <a:effectLst/>
            </a:endParaRPr>
          </a:p>
          <a:p>
            <a:r>
              <a:rPr lang="en-US" dirty="0"/>
              <a:t>Cerclage is removed when the patient begins to labor, when membranes rupture, if there is evidence of uterine infection, or if the patient reaches </a:t>
            </a:r>
            <a:r>
              <a:rPr lang="en-US" dirty="0" smtClean="0"/>
              <a:t>37 </a:t>
            </a:r>
            <a:r>
              <a:rPr lang="en-US" dirty="0"/>
              <a:t>weeks’ gestation. </a:t>
            </a:r>
            <a:endParaRPr lang="en-US" dirty="0" smtClean="0">
              <a:effectLst/>
            </a:endParaRPr>
          </a:p>
          <a:p>
            <a:endParaRPr lang="en-US" dirty="0"/>
          </a:p>
        </p:txBody>
      </p:sp>
    </p:spTree>
    <p:extLst>
      <p:ext uri="{BB962C8B-B14F-4D97-AF65-F5344CB8AC3E}">
        <p14:creationId xmlns:p14="http://schemas.microsoft.com/office/powerpoint/2010/main" val="1113597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Definition </a:t>
            </a:r>
            <a:endParaRPr lang="en-US" dirty="0" smtClean="0"/>
          </a:p>
          <a:p>
            <a:r>
              <a:rPr lang="en-US" dirty="0" smtClean="0"/>
              <a:t>is </a:t>
            </a:r>
            <a:r>
              <a:rPr lang="en-US" dirty="0"/>
              <a:t>defined as the </a:t>
            </a:r>
            <a:r>
              <a:rPr lang="en-US" dirty="0" smtClean="0"/>
              <a:t>loss </a:t>
            </a:r>
            <a:r>
              <a:rPr lang="en-US" dirty="0"/>
              <a:t>of a pregnancy prior to viability, taken legally in the </a:t>
            </a:r>
            <a:r>
              <a:rPr lang="en-US" dirty="0" smtClean="0"/>
              <a:t>UK </a:t>
            </a:r>
            <a:r>
              <a:rPr lang="en-US" dirty="0"/>
              <a:t>as a gestation date of 23 weeks 6 days. Beyond this, fetal demise is classified as stillbirth. </a:t>
            </a:r>
            <a:r>
              <a:rPr lang="en-US" dirty="0" smtClean="0"/>
              <a:t>second-trimester </a:t>
            </a:r>
            <a:r>
              <a:rPr lang="en-US" dirty="0" err="1"/>
              <a:t>mis</a:t>
            </a:r>
            <a:r>
              <a:rPr lang="en-US" dirty="0"/>
              <a:t>- carriage occurs </a:t>
            </a:r>
            <a:r>
              <a:rPr lang="en-US" dirty="0" smtClean="0"/>
              <a:t>after </a:t>
            </a:r>
            <a:r>
              <a:rPr lang="en-US" dirty="0"/>
              <a:t>12 weeks’ gestation and </a:t>
            </a:r>
            <a:r>
              <a:rPr lang="en-US" dirty="0" smtClean="0"/>
              <a:t>accounting </a:t>
            </a:r>
            <a:r>
              <a:rPr lang="en-US" dirty="0"/>
              <a:t>for 1–4% of all miscarriages </a:t>
            </a:r>
            <a:endParaRPr lang="en-US" dirty="0" smtClean="0"/>
          </a:p>
          <a:p>
            <a:endParaRPr lang="en-US" dirty="0"/>
          </a:p>
        </p:txBody>
      </p:sp>
    </p:spTree>
    <p:extLst>
      <p:ext uri="{BB962C8B-B14F-4D97-AF65-F5344CB8AC3E}">
        <p14:creationId xmlns:p14="http://schemas.microsoft.com/office/powerpoint/2010/main" val="1040907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lstStyle/>
          <a:p>
            <a:r>
              <a:rPr lang="en-US" dirty="0" smtClean="0"/>
              <a:t>• </a:t>
            </a:r>
            <a:r>
              <a:rPr lang="en-US" dirty="0"/>
              <a:t>Cervix: cervical injury from surgery, cone biopsy and large loop excision of the transformation zone </a:t>
            </a:r>
            <a:endParaRPr lang="en-US" dirty="0" smtClean="0"/>
          </a:p>
          <a:p>
            <a:r>
              <a:rPr lang="en-US" dirty="0"/>
              <a:t>• Infection: may occur with or without ruptured mem- branes. May be local to the genital tract or systemic.</a:t>
            </a:r>
            <a:br>
              <a:rPr lang="en-US" dirty="0"/>
            </a:br>
            <a:r>
              <a:rPr lang="en-US" dirty="0"/>
              <a:t>• </a:t>
            </a:r>
            <a:r>
              <a:rPr lang="en-US" dirty="0" err="1"/>
              <a:t>Thrombophilias</a:t>
            </a:r>
            <a:r>
              <a:rPr lang="en-US" dirty="0"/>
              <a:t>.</a:t>
            </a:r>
            <a:br>
              <a:rPr lang="en-US" dirty="0"/>
            </a:br>
            <a:r>
              <a:rPr lang="en-US" dirty="0"/>
              <a:t>• Uterine abnormalities: </a:t>
            </a:r>
            <a:r>
              <a:rPr lang="en-US" dirty="0" err="1"/>
              <a:t>submucous</a:t>
            </a:r>
            <a:r>
              <a:rPr lang="en-US" dirty="0"/>
              <a:t> fibroids and con- genital distortion of the cavity (uterine </a:t>
            </a:r>
            <a:r>
              <a:rPr lang="en-US" dirty="0" err="1"/>
              <a:t>septae</a:t>
            </a:r>
            <a:r>
              <a:rPr lang="en-US" dirty="0"/>
              <a:t>) may be implicated. </a:t>
            </a:r>
            <a:endParaRPr lang="en-US" dirty="0" smtClean="0"/>
          </a:p>
          <a:p>
            <a:r>
              <a:rPr lang="en-US" dirty="0"/>
              <a:t>• Chromosomal abnormalities: these too may not become apparent until the second trimester. </a:t>
            </a:r>
            <a:endParaRPr lang="en-US" dirty="0" smtClean="0"/>
          </a:p>
          <a:p>
            <a:endParaRPr lang="en-US" dirty="0" smtClean="0"/>
          </a:p>
          <a:p>
            <a:endParaRPr lang="en-US" dirty="0"/>
          </a:p>
        </p:txBody>
      </p:sp>
    </p:spTree>
    <p:extLst>
      <p:ext uri="{BB962C8B-B14F-4D97-AF65-F5344CB8AC3E}">
        <p14:creationId xmlns:p14="http://schemas.microsoft.com/office/powerpoint/2010/main" val="411977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Management </a:t>
            </a:r>
            <a:r>
              <a:rPr lang="en-US" dirty="0"/>
              <a:t>options fall into three groups: medical, sur- </a:t>
            </a:r>
            <a:r>
              <a:rPr lang="en-US" dirty="0" err="1"/>
              <a:t>gical</a:t>
            </a:r>
            <a:r>
              <a:rPr lang="en-US" dirty="0"/>
              <a:t> or expectant. Factors to be taken into account when discussing these options with patients include the following. </a:t>
            </a:r>
            <a:endParaRPr lang="en-US" dirty="0" smtClean="0"/>
          </a:p>
          <a:p>
            <a:pPr marL="0" indent="0">
              <a:buNone/>
            </a:pPr>
            <a:r>
              <a:rPr lang="en-US" dirty="0"/>
              <a:t>• Type of </a:t>
            </a:r>
            <a:r>
              <a:rPr lang="en-US" dirty="0" smtClean="0"/>
              <a:t>miscarriage</a:t>
            </a:r>
            <a:r>
              <a:rPr lang="en-US" dirty="0" smtClean="0">
                <a:sym typeface="Wingdings" panose="05000000000000000000" pitchFamily="2" charset="2"/>
              </a:rPr>
              <a:t>(same as classification for first trimester miscarriages)</a:t>
            </a:r>
            <a:r>
              <a:rPr lang="en-US" dirty="0" smtClean="0"/>
              <a:t> </a:t>
            </a:r>
          </a:p>
          <a:p>
            <a:pPr marL="0" indent="0">
              <a:buNone/>
            </a:pPr>
            <a:r>
              <a:rPr lang="en-US" dirty="0" smtClean="0"/>
              <a:t>• </a:t>
            </a:r>
            <a:r>
              <a:rPr lang="en-US" dirty="0"/>
              <a:t>Gestation at which miscarriage is </a:t>
            </a:r>
            <a:r>
              <a:rPr lang="en-US" dirty="0" smtClean="0"/>
              <a:t>diagnosed</a:t>
            </a:r>
          </a:p>
          <a:p>
            <a:pPr marL="0" indent="0">
              <a:buNone/>
            </a:pPr>
            <a:r>
              <a:rPr lang="en-US" dirty="0"/>
              <a:t>• Facilities available at individual units: </a:t>
            </a:r>
            <a:endParaRPr lang="en-US" dirty="0" smtClean="0"/>
          </a:p>
          <a:p>
            <a:pPr marL="0" indent="0">
              <a:buNone/>
            </a:pPr>
            <a:r>
              <a:rPr lang="en-US" dirty="0" smtClean="0"/>
              <a:t>• </a:t>
            </a:r>
            <a:r>
              <a:rPr lang="en-US" dirty="0"/>
              <a:t>Medical history: cardiac disease and sickle cell </a:t>
            </a:r>
            <a:r>
              <a:rPr lang="en-US" dirty="0" err="1"/>
              <a:t>anaemia</a:t>
            </a:r>
            <a:r>
              <a:rPr lang="en-US" dirty="0"/>
              <a:t> for example. The risks are increased in the presence of </a:t>
            </a:r>
            <a:r>
              <a:rPr lang="en-US" dirty="0" err="1"/>
              <a:t>haemorrhage</a:t>
            </a:r>
            <a:r>
              <a:rPr lang="en-US" dirty="0"/>
              <a:t> and so generally among these patients sur- </a:t>
            </a:r>
            <a:r>
              <a:rPr lang="en-US" dirty="0" err="1"/>
              <a:t>gical</a:t>
            </a:r>
            <a:r>
              <a:rPr lang="en-US" dirty="0"/>
              <a:t> evacuation, being associated with less blood loss, is the most appropriate choice. </a:t>
            </a:r>
            <a:endParaRPr lang="en-US" dirty="0" smtClean="0"/>
          </a:p>
          <a:p>
            <a:pPr marL="0" indent="0">
              <a:buNone/>
            </a:pPr>
            <a:r>
              <a:rPr lang="en-US" dirty="0"/>
              <a:t>• Patient choice</a:t>
            </a:r>
            <a:r>
              <a:rPr lang="en-US" dirty="0" smtClean="0"/>
              <a:t>.</a:t>
            </a:r>
          </a:p>
          <a:p>
            <a:pPr marL="0" indent="0">
              <a:buNone/>
            </a:pPr>
            <a:r>
              <a:rPr lang="en-US" dirty="0" smtClean="0"/>
              <a:t> </a:t>
            </a:r>
            <a:r>
              <a:rPr lang="en-US" dirty="0"/>
              <a:t>• Cost. </a:t>
            </a:r>
            <a:endParaRPr lang="en-US" dirty="0" smtClean="0"/>
          </a:p>
          <a:p>
            <a:endParaRPr lang="en-US" dirty="0" smtClean="0"/>
          </a:p>
          <a:p>
            <a:endParaRPr lang="en-US" dirty="0"/>
          </a:p>
        </p:txBody>
      </p:sp>
    </p:spTree>
    <p:extLst>
      <p:ext uri="{BB962C8B-B14F-4D97-AF65-F5344CB8AC3E}">
        <p14:creationId xmlns:p14="http://schemas.microsoft.com/office/powerpoint/2010/main" val="4263012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Expectant management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Up </a:t>
            </a:r>
            <a:r>
              <a:rPr lang="en-US" dirty="0"/>
              <a:t>to 85% of miscarriages will resolve spontaneously within 3 weeks of the diagnosis. </a:t>
            </a:r>
            <a:endParaRPr lang="en-US" dirty="0" smtClean="0"/>
          </a:p>
          <a:p>
            <a:r>
              <a:rPr lang="en-US" dirty="0" smtClean="0"/>
              <a:t>Patient </a:t>
            </a:r>
            <a:r>
              <a:rPr lang="en-US" dirty="0"/>
              <a:t>satisfaction with expectant management depends on appropriate patient selection (earlier </a:t>
            </a:r>
            <a:r>
              <a:rPr lang="en-US" dirty="0" err="1"/>
              <a:t>gesta</a:t>
            </a:r>
            <a:r>
              <a:rPr lang="en-US" dirty="0"/>
              <a:t>- </a:t>
            </a:r>
            <a:r>
              <a:rPr lang="en-US" dirty="0" err="1"/>
              <a:t>tion</a:t>
            </a:r>
            <a:r>
              <a:rPr lang="en-US" dirty="0"/>
              <a:t>, singleton pregnancy, social circumstances) and counselling. Patients should be made aware of what to anticipate (pain and bleeding), be given advice regarding analgesia and what to do with the tissue passed. The advice should be backed up with written information and contact details in case of concern or complications. </a:t>
            </a:r>
            <a:endParaRPr lang="en-US" dirty="0" smtClean="0"/>
          </a:p>
          <a:p>
            <a:endParaRPr lang="en-US" dirty="0"/>
          </a:p>
        </p:txBody>
      </p:sp>
    </p:spTree>
    <p:extLst>
      <p:ext uri="{BB962C8B-B14F-4D97-AF65-F5344CB8AC3E}">
        <p14:creationId xmlns:p14="http://schemas.microsoft.com/office/powerpoint/2010/main" val="55828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management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Following Mifepristone(pretreatment </a:t>
            </a:r>
            <a:r>
              <a:rPr lang="en-US" dirty="0"/>
              <a:t>the patient is admitted </a:t>
            </a:r>
            <a:r>
              <a:rPr lang="en-US" dirty="0" smtClean="0"/>
              <a:t>for Misoprostol </a:t>
            </a:r>
            <a:r>
              <a:rPr lang="en-US" dirty="0"/>
              <a:t>regimen </a:t>
            </a:r>
          </a:p>
          <a:p>
            <a:pPr marL="0" indent="0">
              <a:buNone/>
            </a:pPr>
            <a:r>
              <a:rPr lang="en-US" dirty="0" smtClean="0"/>
              <a:t> </a:t>
            </a:r>
            <a:r>
              <a:rPr lang="en-US" dirty="0"/>
              <a:t>Vaginal Misoprostol 200 micrograms should be given in the posterior fornix every three hours x 5 doses. (New 2019) </a:t>
            </a:r>
          </a:p>
          <a:p>
            <a:r>
              <a:rPr lang="en-US" dirty="0" smtClean="0"/>
              <a:t>The </a:t>
            </a:r>
            <a:r>
              <a:rPr lang="en-US" dirty="0"/>
              <a:t>risk of uterine rupture with </a:t>
            </a:r>
            <a:r>
              <a:rPr lang="en-US" dirty="0" err="1"/>
              <a:t>misoprostal</a:t>
            </a:r>
            <a:r>
              <a:rPr lang="en-US" dirty="0"/>
              <a:t>, although small, is increased in women with a second trimester loss with a uterine scar. Staff should be vigilant to clinical features that may suggest uterine scar dehiscence or rupture e.g. maternal tachycardia, atypical </a:t>
            </a:r>
            <a:r>
              <a:rPr lang="en-US" dirty="0" smtClean="0"/>
              <a:t>pain</a:t>
            </a:r>
          </a:p>
          <a:p>
            <a:r>
              <a:rPr lang="en-US" dirty="0" smtClean="0"/>
              <a:t>Side </a:t>
            </a:r>
            <a:r>
              <a:rPr lang="en-US" dirty="0"/>
              <a:t>effects include nausea, vomiting and </a:t>
            </a:r>
            <a:r>
              <a:rPr lang="en-US" dirty="0" smtClean="0"/>
              <a:t>diarrhea</a:t>
            </a:r>
            <a:r>
              <a:rPr lang="en-US" dirty="0"/>
              <a:t>.</a:t>
            </a:r>
            <a:endParaRPr lang="en-US" dirty="0" smtClean="0"/>
          </a:p>
        </p:txBody>
      </p:sp>
    </p:spTree>
    <p:extLst>
      <p:ext uri="{BB962C8B-B14F-4D97-AF65-F5344CB8AC3E}">
        <p14:creationId xmlns:p14="http://schemas.microsoft.com/office/powerpoint/2010/main" val="1684702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Overall, the success rate of medical management (72– 93%) is similar to that of expectant management (75–85%) but </a:t>
            </a:r>
            <a:r>
              <a:rPr lang="en-US" dirty="0" smtClean="0">
                <a:solidFill>
                  <a:srgbClr val="FF0000"/>
                </a:solidFill>
              </a:rPr>
              <a:t>medical management has the advantage that patients can control the course of events by timing </a:t>
            </a:r>
            <a:r>
              <a:rPr lang="en-US" dirty="0" err="1" smtClean="0">
                <a:solidFill>
                  <a:srgbClr val="FF0000"/>
                </a:solidFill>
              </a:rPr>
              <a:t>medi</a:t>
            </a:r>
            <a:r>
              <a:rPr lang="en-US" dirty="0" smtClean="0">
                <a:solidFill>
                  <a:srgbClr val="FF0000"/>
                </a:solidFill>
              </a:rPr>
              <a:t>- cation to allow the miscarriage to take </a:t>
            </a:r>
            <a:r>
              <a:rPr lang="en-US" dirty="0" err="1" smtClean="0">
                <a:solidFill>
                  <a:srgbClr val="FF0000"/>
                </a:solidFill>
              </a:rPr>
              <a:t>place.</a:t>
            </a:r>
            <a:r>
              <a:rPr lang="en-US" dirty="0" err="1" smtClean="0"/>
              <a:t>Compared</a:t>
            </a:r>
            <a:r>
              <a:rPr lang="en-US" dirty="0" smtClean="0"/>
              <a:t> with surgical man- </a:t>
            </a:r>
            <a:r>
              <a:rPr lang="en-US" dirty="0" err="1" smtClean="0"/>
              <a:t>agement</a:t>
            </a:r>
            <a:r>
              <a:rPr lang="en-US" dirty="0" smtClean="0"/>
              <a:t>, there is significantly more associated blood loss but no increased requirement for blood transfusion. Reassuringly, rates of </a:t>
            </a:r>
            <a:r>
              <a:rPr lang="en-US" dirty="0" smtClean="0">
                <a:solidFill>
                  <a:srgbClr val="FF0000"/>
                </a:solidFill>
              </a:rPr>
              <a:t>infection</a:t>
            </a:r>
            <a:r>
              <a:rPr lang="en-US" dirty="0" smtClean="0"/>
              <a:t> between the three options are similar </a:t>
            </a:r>
          </a:p>
          <a:p>
            <a:endParaRPr lang="en-US" dirty="0" smtClean="0"/>
          </a:p>
          <a:p>
            <a:endParaRPr lang="en-US" dirty="0"/>
          </a:p>
        </p:txBody>
      </p:sp>
    </p:spTree>
    <p:extLst>
      <p:ext uri="{BB962C8B-B14F-4D97-AF65-F5344CB8AC3E}">
        <p14:creationId xmlns:p14="http://schemas.microsoft.com/office/powerpoint/2010/main" val="224645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Surgical management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Surgical </a:t>
            </a:r>
            <a:r>
              <a:rPr lang="en-US" dirty="0"/>
              <a:t>management involves evacuation of the uterus by dilatation and </a:t>
            </a:r>
            <a:r>
              <a:rPr lang="en-US" dirty="0" smtClean="0"/>
              <a:t>evacuation The </a:t>
            </a:r>
            <a:r>
              <a:rPr lang="en-US" dirty="0"/>
              <a:t>procedure can be performed under general or local </a:t>
            </a:r>
            <a:r>
              <a:rPr lang="en-US" dirty="0" err="1"/>
              <a:t>anaesthesia</a:t>
            </a:r>
            <a:r>
              <a:rPr lang="en-US" dirty="0"/>
              <a:t> depending on local </a:t>
            </a:r>
            <a:r>
              <a:rPr lang="en-US" dirty="0" smtClean="0"/>
              <a:t>experience</a:t>
            </a:r>
            <a:r>
              <a:rPr lang="en-US" dirty="0"/>
              <a:t>. Cervical dilatation can be assisted by cervical </a:t>
            </a:r>
            <a:r>
              <a:rPr lang="en-US" dirty="0" smtClean="0"/>
              <a:t>priming </a:t>
            </a:r>
            <a:r>
              <a:rPr lang="en-US" dirty="0"/>
              <a:t>with a prostaglandin (e.g. misoprostol) a minimum of 1 hour prior to </a:t>
            </a:r>
            <a:r>
              <a:rPr lang="en-US" dirty="0" smtClean="0"/>
              <a:t>the procedure</a:t>
            </a:r>
            <a:endParaRPr lang="en-US" dirty="0"/>
          </a:p>
        </p:txBody>
      </p:sp>
    </p:spTree>
    <p:extLst>
      <p:ext uri="{BB962C8B-B14F-4D97-AF65-F5344CB8AC3E}">
        <p14:creationId xmlns:p14="http://schemas.microsoft.com/office/powerpoint/2010/main" val="1754761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Surgical management is usually safe but it is important to counsel women about the associated risks. These include the risk of </a:t>
            </a:r>
            <a:r>
              <a:rPr lang="en-US" dirty="0" smtClean="0">
                <a:solidFill>
                  <a:srgbClr val="FF0000"/>
                </a:solidFill>
              </a:rPr>
              <a:t>general </a:t>
            </a:r>
            <a:r>
              <a:rPr lang="en-US" dirty="0" err="1" smtClean="0">
                <a:solidFill>
                  <a:srgbClr val="FF0000"/>
                </a:solidFill>
              </a:rPr>
              <a:t>anaesthesia</a:t>
            </a:r>
            <a:r>
              <a:rPr lang="en-US" dirty="0" smtClean="0">
                <a:solidFill>
                  <a:srgbClr val="FF0000"/>
                </a:solidFill>
              </a:rPr>
              <a:t> </a:t>
            </a:r>
            <a:r>
              <a:rPr lang="en-US" dirty="0" smtClean="0"/>
              <a:t>, the risk of </a:t>
            </a:r>
            <a:r>
              <a:rPr lang="en-US" dirty="0" smtClean="0">
                <a:solidFill>
                  <a:srgbClr val="FF0000"/>
                </a:solidFill>
              </a:rPr>
              <a:t>infection</a:t>
            </a:r>
            <a:r>
              <a:rPr lang="en-US" dirty="0" smtClean="0"/>
              <a:t> or </a:t>
            </a:r>
            <a:r>
              <a:rPr lang="en-US" dirty="0" smtClean="0">
                <a:solidFill>
                  <a:srgbClr val="FF0000"/>
                </a:solidFill>
              </a:rPr>
              <a:t>retained products </a:t>
            </a:r>
            <a:r>
              <a:rPr lang="en-US" dirty="0" smtClean="0"/>
              <a:t>(3–5%) and potential </a:t>
            </a:r>
            <a:r>
              <a:rPr lang="en-US" dirty="0" smtClean="0">
                <a:solidFill>
                  <a:srgbClr val="FF0000"/>
                </a:solidFill>
              </a:rPr>
              <a:t>bleeding</a:t>
            </a:r>
            <a:r>
              <a:rPr lang="en-US" dirty="0" smtClean="0"/>
              <a:t> in association with this and the 0.5% risk of </a:t>
            </a:r>
            <a:r>
              <a:rPr lang="en-US" dirty="0" smtClean="0">
                <a:solidFill>
                  <a:srgbClr val="FF0000"/>
                </a:solidFill>
              </a:rPr>
              <a:t>uterine perforation</a:t>
            </a:r>
            <a:r>
              <a:rPr lang="en-US" dirty="0" smtClean="0"/>
              <a:t>. </a:t>
            </a:r>
            <a:r>
              <a:rPr lang="en-US" dirty="0" err="1" smtClean="0">
                <a:solidFill>
                  <a:srgbClr val="FF0000"/>
                </a:solidFill>
              </a:rPr>
              <a:t>Asherman’s</a:t>
            </a:r>
            <a:r>
              <a:rPr lang="en-US" dirty="0" smtClean="0">
                <a:solidFill>
                  <a:srgbClr val="FF0000"/>
                </a:solidFill>
              </a:rPr>
              <a:t> syndrome</a:t>
            </a:r>
            <a:r>
              <a:rPr lang="en-US" dirty="0" smtClean="0"/>
              <a:t>, due to over-vigorous curettage</a:t>
            </a:r>
            <a:endParaRPr lang="en-US" dirty="0"/>
          </a:p>
        </p:txBody>
      </p:sp>
    </p:spTree>
    <p:extLst>
      <p:ext uri="{BB962C8B-B14F-4D97-AF65-F5344CB8AC3E}">
        <p14:creationId xmlns:p14="http://schemas.microsoft.com/office/powerpoint/2010/main" val="1482874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876</Words>
  <Application>Microsoft Office PowerPoint</Application>
  <PresentationFormat>Widescreen</PresentationFormat>
  <Paragraphs>51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Second trimester miscarriage</vt:lpstr>
      <vt:lpstr>PowerPoint Presentation</vt:lpstr>
      <vt:lpstr>causes</vt:lpstr>
      <vt:lpstr>Management  </vt:lpstr>
      <vt:lpstr>Expectant management  </vt:lpstr>
      <vt:lpstr>Medical management  </vt:lpstr>
      <vt:lpstr>PowerPoint Presentation</vt:lpstr>
      <vt:lpstr>Surgical management  </vt:lpstr>
      <vt:lpstr>PowerPoint Presentation</vt:lpstr>
      <vt:lpstr>Rhesus status  </vt:lpstr>
      <vt:lpstr>cervical incompetence</vt:lpstr>
      <vt:lpstr>Risk factor</vt:lpstr>
      <vt:lpstr>PowerPoint Presentation</vt:lpstr>
      <vt:lpstr>Diagnosis</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Windows User</cp:lastModifiedBy>
  <cp:revision>24</cp:revision>
  <dcterms:created xsi:type="dcterms:W3CDTF">2019-12-29T07:20:49Z</dcterms:created>
  <dcterms:modified xsi:type="dcterms:W3CDTF">2020-04-14T08:02:39Z</dcterms:modified>
</cp:coreProperties>
</file>