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701" r:id="rId2"/>
    <p:sldMasterId id="2147484039" r:id="rId3"/>
  </p:sldMasterIdLst>
  <p:notesMasterIdLst>
    <p:notesMasterId r:id="rId13"/>
  </p:notesMasterIdLst>
  <p:sldIdLst>
    <p:sldId id="421" r:id="rId4"/>
    <p:sldId id="413" r:id="rId5"/>
    <p:sldId id="414" r:id="rId6"/>
    <p:sldId id="416" r:id="rId7"/>
    <p:sldId id="415" r:id="rId8"/>
    <p:sldId id="417" r:id="rId9"/>
    <p:sldId id="418" r:id="rId10"/>
    <p:sldId id="419" r:id="rId11"/>
    <p:sldId id="420" r:id="rId1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33"/>
    <a:srgbClr val="462F00"/>
    <a:srgbClr val="FFFFCC"/>
    <a:srgbClr val="0C1D32"/>
    <a:srgbClr val="990000"/>
    <a:srgbClr val="00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AFC6F3-A16B-4201-A85B-2F58767D28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0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B34AA-1B7F-4DED-9565-62E0A95AD6FA}" type="slidenum">
              <a:rPr lang="ar-SA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3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8624D6-D5CA-46E2-95F5-1FD35D57E8EF}" type="slidenum">
              <a:rPr lang="ar-SA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4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</p:grpSp>
      <p:sp>
        <p:nvSpPr>
          <p:cNvPr id="8514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9E5233D1-F92B-4017-9E78-349CE45216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EFA4C-1771-4B41-9FD6-150619ED3C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8AB2-430D-45A4-B9CA-AB505BA6A3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B90E-42E2-45AD-AA87-15B909D660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49F85-FBE3-433D-8ED6-D522EFAFBF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A9A6C-D939-497B-A8C7-63B85C2D71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77322-77EF-431A-BF1B-EE216584D5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88D06-2830-4F6C-ABAE-945A74EF03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A86A-F910-4F62-8AA4-097B545BFC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A6EDC-EC1B-4C00-9A28-3F35FD5D73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D256C-93EB-42F1-8F8B-FF5278107D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98B29-53EF-468F-AD6B-D1088D673BE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42F5-9AB8-4121-B27F-14F4B30353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C536-B6C0-483D-8D52-93BF24BA13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B6BC-9DA6-4C27-9135-D4654BBBA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5842E-39DD-416B-879A-AC35765F6F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2BA0-F06B-4F9F-B1BA-9A61B929FC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CF16-6939-4D72-842C-ACB3D6DA67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BC09-B1DC-4DF1-943C-415AB47112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C0EB-341B-44E9-BEAC-40A9237EC4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ADF3-5446-4FFC-B3F8-34A2C17506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E423-689A-4DD3-88C5-FEDF1A9C26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1F1C7-EDCE-4510-9F10-9E4F0D61B1A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EA4E-3A1D-4210-ABF5-D39ACC1F38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61A9-E922-474B-926D-D384A97C0F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0D7B-E245-4C2F-8131-EBE8CF1402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112E-A17D-428C-A97B-66E91E9333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D2ED-8422-40E5-A604-3865023C8D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39189-21CA-4AC3-ACB0-F5EC1DED5E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B65AC-D96B-4194-83E1-A1237EF6C2B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596C7-A1DC-4F00-BFD2-44E7956B68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AF0D6-5DA5-4645-B126-8F640D787A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8096E-A1BC-4FF0-A78D-D8113A14AB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248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8397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7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grpSp>
          <p:nvGrpSpPr>
            <p:cNvPr id="1024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8398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8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399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0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1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2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3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4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5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6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7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8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09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0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1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8412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</p:grpSp>
      <p:sp>
        <p:nvSpPr>
          <p:cNvPr id="8412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2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12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12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0DC4309-0D6F-4CD3-AC2B-A3A4729965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8412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02" r:id="rId1"/>
    <p:sldLayoutId id="2147485151" r:id="rId2"/>
    <p:sldLayoutId id="2147485152" r:id="rId3"/>
    <p:sldLayoutId id="2147485153" r:id="rId4"/>
    <p:sldLayoutId id="2147485154" r:id="rId5"/>
    <p:sldLayoutId id="2147485155" r:id="rId6"/>
    <p:sldLayoutId id="2147485156" r:id="rId7"/>
    <p:sldLayoutId id="2147485157" r:id="rId8"/>
    <p:sldLayoutId id="2147485158" r:id="rId9"/>
    <p:sldLayoutId id="2147485159" r:id="rId10"/>
    <p:sldLayoutId id="214748516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6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EE713B70-A3C1-4F9A-850C-D7D40F48CA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3" r:id="rId1"/>
    <p:sldLayoutId id="2147485204" r:id="rId2"/>
    <p:sldLayoutId id="2147485205" r:id="rId3"/>
    <p:sldLayoutId id="2147485161" r:id="rId4"/>
    <p:sldLayoutId id="2147485206" r:id="rId5"/>
    <p:sldLayoutId id="2147485162" r:id="rId6"/>
    <p:sldLayoutId id="2147485207" r:id="rId7"/>
    <p:sldLayoutId id="2147485208" r:id="rId8"/>
    <p:sldLayoutId id="2147485209" r:id="rId9"/>
    <p:sldLayoutId id="2147485163" r:id="rId10"/>
    <p:sldLayoutId id="21474852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E849C7-AD78-4B7C-B344-8497C109B4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76" r:id="rId2"/>
    <p:sldLayoutId id="2147485177" r:id="rId3"/>
    <p:sldLayoutId id="2147485178" r:id="rId4"/>
    <p:sldLayoutId id="2147485179" r:id="rId5"/>
    <p:sldLayoutId id="2147485180" r:id="rId6"/>
    <p:sldLayoutId id="2147485181" r:id="rId7"/>
    <p:sldLayoutId id="2147485182" r:id="rId8"/>
    <p:sldLayoutId id="2147485183" r:id="rId9"/>
    <p:sldLayoutId id="2147485184" r:id="rId10"/>
    <p:sldLayoutId id="214748518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447800"/>
            <a:ext cx="9144000" cy="42672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Lab. </a:t>
            </a:r>
            <a:b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800" b="1" dirty="0" smtClean="0">
                <a:cs typeface="+mn-cs"/>
              </a:rPr>
              <a:t>Sand-fly</a:t>
            </a:r>
            <a:br>
              <a:rPr lang="en-US" sz="8800" b="1" dirty="0" smtClean="0">
                <a:cs typeface="+mn-cs"/>
              </a:rPr>
            </a:br>
            <a:r>
              <a:rPr lang="en-US" sz="6600" b="1" dirty="0">
                <a:ln w="9000" cmpd="sng">
                  <a:solidFill>
                    <a:srgbClr val="DADAD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/>
                <a:ea typeface="+mn-ea"/>
                <a:cs typeface="Arial"/>
              </a:rPr>
              <a:t>(Al-</a:t>
            </a:r>
            <a:r>
              <a:rPr lang="en-US" sz="6600" b="1" dirty="0" err="1">
                <a:ln w="9000" cmpd="sng">
                  <a:solidFill>
                    <a:srgbClr val="DADAD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/>
                <a:ea typeface="+mn-ea"/>
                <a:cs typeface="Arial"/>
              </a:rPr>
              <a:t>Hermis</a:t>
            </a:r>
            <a:r>
              <a:rPr lang="en-US" sz="6600" b="1" dirty="0">
                <a:ln w="9000" cmpd="sng">
                  <a:solidFill>
                    <a:srgbClr val="DADADA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/>
                <a:ea typeface="+mn-ea"/>
                <a:cs typeface="Arial"/>
              </a:rPr>
              <a:t>)</a:t>
            </a:r>
            <a:endPara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4067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457200"/>
            <a:ext cx="7467600" cy="424731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 rtl="0">
              <a:defRPr/>
            </a:pPr>
            <a:r>
              <a:rPr lang="en-US" sz="5400" b="1" dirty="0"/>
              <a:t>Phylum: </a:t>
            </a:r>
            <a:r>
              <a:rPr lang="en-US" sz="5400" b="1" dirty="0" err="1"/>
              <a:t>Arthropoda</a:t>
            </a:r>
            <a:r>
              <a:rPr lang="en-US" sz="5400" b="1" dirty="0"/>
              <a:t>  </a:t>
            </a:r>
          </a:p>
          <a:p>
            <a:pPr algn="l" rtl="0">
              <a:defRPr/>
            </a:pPr>
            <a:r>
              <a:rPr lang="en-US" sz="5400" b="1" dirty="0"/>
              <a:t>Class:  </a:t>
            </a:r>
            <a:r>
              <a:rPr lang="en-US" sz="5400" b="1" dirty="0" err="1"/>
              <a:t>Insecta</a:t>
            </a:r>
            <a:r>
              <a:rPr lang="en-US" sz="5400" b="1" dirty="0"/>
              <a:t>  </a:t>
            </a:r>
          </a:p>
          <a:p>
            <a:pPr algn="l" rtl="0">
              <a:defRPr/>
            </a:pPr>
            <a:r>
              <a:rPr lang="en-US" sz="5400" b="1" dirty="0"/>
              <a:t>Order: </a:t>
            </a:r>
            <a:r>
              <a:rPr lang="en-US" sz="5400" b="1" dirty="0" err="1"/>
              <a:t>Diptera</a:t>
            </a:r>
            <a:r>
              <a:rPr lang="en-US" sz="5400" b="1" dirty="0"/>
              <a:t> </a:t>
            </a:r>
          </a:p>
          <a:p>
            <a:pPr algn="l" rtl="0">
              <a:defRPr/>
            </a:pPr>
            <a:r>
              <a:rPr lang="en-US" sz="5400" b="1" dirty="0"/>
              <a:t>Family: </a:t>
            </a:r>
            <a:r>
              <a:rPr lang="en-US" sz="5400" b="1" dirty="0" err="1"/>
              <a:t>Phlebotomidae</a:t>
            </a:r>
            <a:endParaRPr lang="en-US" sz="5400" b="1" dirty="0"/>
          </a:p>
          <a:p>
            <a:pPr algn="l" rtl="0">
              <a:defRPr/>
            </a:pPr>
            <a:r>
              <a:rPr lang="en-US" sz="5400" b="1" dirty="0"/>
              <a:t> 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23719451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5" name="Rectangle 1"/>
          <p:cNvSpPr>
            <a:spLocks noChangeArrowheads="1"/>
          </p:cNvSpPr>
          <p:nvPr/>
        </p:nvSpPr>
        <p:spPr bwMode="auto">
          <a:xfrm>
            <a:off x="152400" y="228600"/>
            <a:ext cx="88392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 eaLnBrk="0" hangingPunct="0">
              <a:defRPr/>
            </a:pPr>
            <a:r>
              <a:rPr lang="en-US" sz="3600" b="1" i="1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Phlebotomus</a:t>
            </a:r>
            <a:r>
              <a:rPr lang="en-US" sz="3600" b="1" i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papatasi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: it is the most dominant species.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pPr algn="l" rtl="0" eaLnBrk="0" hangingPunct="0">
              <a:defRPr/>
            </a:pPr>
            <a:r>
              <a:rPr lang="en-US" sz="3600" b="1" i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P. </a:t>
            </a:r>
            <a:r>
              <a:rPr lang="en-US" sz="3600" b="1" i="1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sergenti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: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 an important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species.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pPr algn="l" rtl="0" eaLnBrk="0" hangingPunct="0">
              <a:defRPr/>
            </a:pPr>
            <a:r>
              <a:rPr lang="en-US" sz="3600" b="1" i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P.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</a:rPr>
              <a:t>Alexandri</a:t>
            </a:r>
            <a:endParaRPr lang="en-US" sz="3600" b="1" i="1" dirty="0">
              <a:solidFill>
                <a:schemeClr val="accent2">
                  <a:lumMod val="50000"/>
                </a:schemeClr>
              </a:solidFill>
              <a:ea typeface="Times New Roman" pitchFamily="18" charset="0"/>
            </a:endParaRPr>
          </a:p>
          <a:p>
            <a:pPr algn="l" rtl="0" eaLnBrk="0" hangingPunct="0">
              <a:defRPr/>
            </a:pPr>
            <a:endParaRPr lang="en-US" sz="3600" dirty="0"/>
          </a:p>
          <a:p>
            <a:pPr algn="l" rtl="0" eaLnBrk="0" hangingPunct="0">
              <a:defRPr/>
            </a:pPr>
            <a:r>
              <a:rPr lang="en-US" sz="3600" b="1" i="1" dirty="0" err="1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Sergentomyia</a:t>
            </a:r>
            <a:r>
              <a:rPr lang="en-US" sz="3600" b="1" i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bagdadi</a:t>
            </a:r>
            <a:r>
              <a:rPr lang="en-US" sz="3600" b="1" i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&amp;</a:t>
            </a:r>
            <a:r>
              <a:rPr lang="en-US" sz="3600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 </a:t>
            </a:r>
            <a:r>
              <a:rPr lang="en-US" sz="3600" b="1" i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S. </a:t>
            </a:r>
            <a:r>
              <a:rPr lang="en-US" sz="3600" b="1" i="1" dirty="0" err="1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dentata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  <a:p>
            <a:pPr algn="l" rtl="0" eaLnBrk="0" hangingPunct="0">
              <a:defRPr/>
            </a:pPr>
            <a:r>
              <a:rPr lang="en-US" sz="3600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</a:rPr>
              <a:t>They are important spp. to keep the infection among rodents.</a:t>
            </a:r>
          </a:p>
          <a:p>
            <a:pPr algn="l" rtl="0" eaLnBrk="0" hangingPunct="0">
              <a:defRPr/>
            </a:pPr>
            <a:endParaRPr lang="en-US" sz="3600" dirty="0"/>
          </a:p>
          <a:p>
            <a:pPr algn="l" rtl="0" eaLnBrk="0" hangingPunct="0">
              <a:defRPr/>
            </a:pPr>
            <a:r>
              <a:rPr lang="en-US" sz="3600" b="1" i="1" dirty="0" err="1">
                <a:solidFill>
                  <a:schemeClr val="accent4">
                    <a:lumMod val="50000"/>
                  </a:schemeClr>
                </a:solidFill>
                <a:ea typeface="Times New Roman" pitchFamily="18" charset="0"/>
              </a:rPr>
              <a:t>Lutzomayia</a:t>
            </a:r>
            <a:r>
              <a:rPr lang="en-US" sz="3600" dirty="0">
                <a:solidFill>
                  <a:schemeClr val="accent4">
                    <a:lumMod val="50000"/>
                  </a:schemeClr>
                </a:solidFill>
                <a:ea typeface="Times New Roman" pitchFamily="18" charset="0"/>
              </a:rPr>
              <a:t>  it is important in the New World, not Old World.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68264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228600"/>
            <a:ext cx="8991600" cy="6019800"/>
          </a:xfrm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b="1" i="1" smtClean="0">
                <a:solidFill>
                  <a:srgbClr val="462F00"/>
                </a:solidFill>
              </a:rPr>
              <a:t>Phlebotomus  </a:t>
            </a:r>
            <a:r>
              <a:rPr lang="en-US" b="1" smtClean="0">
                <a:solidFill>
                  <a:srgbClr val="462F00"/>
                </a:solidFill>
              </a:rPr>
              <a:t>(Sandfly)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b="1" smtClean="0">
                <a:solidFill>
                  <a:srgbClr val="462F00"/>
                </a:solidFill>
              </a:rPr>
              <a:t> adult Female &amp; male</a:t>
            </a:r>
          </a:p>
          <a:p>
            <a:pPr algn="l" rtl="0" eaLnBrk="1" hangingPunct="1">
              <a:buFont typeface="Wingdings" pitchFamily="2" charset="2"/>
              <a:buChar char="v"/>
              <a:defRPr/>
            </a:pPr>
            <a:r>
              <a:rPr lang="en-US" sz="2800" b="1" smtClean="0">
                <a:solidFill>
                  <a:srgbClr val="3C00B3"/>
                </a:solidFill>
              </a:rPr>
              <a:t>with dark colored hair.</a:t>
            </a:r>
            <a:endParaRPr lang="en-US" sz="2800" b="1" smtClean="0">
              <a:solidFill>
                <a:srgbClr val="462F00"/>
              </a:solidFill>
            </a:endParaRPr>
          </a:p>
          <a:p>
            <a:pPr algn="l" rtl="0" eaLnBrk="1" hangingPunct="1">
              <a:buFont typeface="Wingdings" pitchFamily="2" charset="2"/>
              <a:buChar char="v"/>
              <a:defRPr/>
            </a:pPr>
            <a:r>
              <a:rPr lang="en-US" sz="2800" b="1" smtClean="0">
                <a:solidFill>
                  <a:srgbClr val="5A2C64"/>
                </a:solidFill>
                <a:cs typeface="Times New Roman" pitchFamily="18" charset="0"/>
              </a:rPr>
              <a:t>Sandy colored.</a:t>
            </a:r>
          </a:p>
          <a:p>
            <a:pPr algn="l" rtl="0">
              <a:buFont typeface="Wingdings" pitchFamily="2" charset="2"/>
              <a:buChar char="Ü"/>
              <a:defRPr/>
            </a:pPr>
            <a:r>
              <a:rPr lang="en-US" sz="2800" b="1" smtClean="0">
                <a:solidFill>
                  <a:srgbClr val="00B050"/>
                </a:solidFill>
                <a:cs typeface="Times New Roman" pitchFamily="18" charset="0"/>
              </a:rPr>
              <a:t>Have piercing- sucking mouth parts.</a:t>
            </a:r>
            <a:endParaRPr lang="en-US" sz="2800" b="1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Ü"/>
              <a:defRPr/>
            </a:pPr>
            <a:r>
              <a:rPr lang="en-US" sz="2800" b="1" smtClean="0">
                <a:solidFill>
                  <a:srgbClr val="772754"/>
                </a:solidFill>
                <a:cs typeface="Times New Roman" pitchFamily="18" charset="0"/>
              </a:rPr>
              <a:t>Eyes are large and filling the head.</a:t>
            </a:r>
          </a:p>
          <a:p>
            <a:pPr algn="l" rtl="0">
              <a:buFont typeface="Wingdings" pitchFamily="2" charset="2"/>
              <a:buChar char="Ü"/>
              <a:defRPr/>
            </a:pPr>
            <a:r>
              <a:rPr lang="en-US" sz="2800" b="1" smtClean="0">
                <a:solidFill>
                  <a:srgbClr val="984204"/>
                </a:solidFill>
                <a:cs typeface="Times New Roman" pitchFamily="18" charset="0"/>
              </a:rPr>
              <a:t>Fragile insects, weak fliers, hump (jump).</a:t>
            </a:r>
            <a:r>
              <a:rPr lang="en-US" sz="2800" b="1" smtClean="0">
                <a:cs typeface="Times New Roman" pitchFamily="18" charset="0"/>
              </a:rPr>
              <a:t> </a:t>
            </a:r>
          </a:p>
          <a:p>
            <a:pPr algn="l" rtl="0">
              <a:buFont typeface="Wingdings" pitchFamily="2" charset="2"/>
              <a:buChar char=""/>
              <a:defRPr/>
            </a:pPr>
            <a:r>
              <a:rPr lang="en-US" sz="2800" b="1" smtClean="0">
                <a:solidFill>
                  <a:srgbClr val="7030A0"/>
                </a:solidFill>
                <a:cs typeface="Times New Roman" pitchFamily="18" charset="0"/>
              </a:rPr>
              <a:t>Long legs, wings stand up and never  </a:t>
            </a:r>
          </a:p>
          <a:p>
            <a:pPr algn="l" rtl="0">
              <a:buFont typeface="Arial" pitchFamily="34" charset="0"/>
              <a:buNone/>
              <a:defRPr/>
            </a:pPr>
            <a:r>
              <a:rPr lang="en-US" sz="2800" b="1" smtClean="0">
                <a:solidFill>
                  <a:srgbClr val="7030A0"/>
                </a:solidFill>
                <a:cs typeface="Times New Roman" pitchFamily="18" charset="0"/>
              </a:rPr>
              <a:t>   fold on abdomen.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smtClean="0">
                <a:solidFill>
                  <a:srgbClr val="660033"/>
                </a:solidFill>
                <a:cs typeface="Times New Roman" pitchFamily="18" charset="0"/>
              </a:rPr>
              <a:t>Adult </a:t>
            </a:r>
            <a:r>
              <a:rPr lang="en-US" sz="2800" b="1" i="1" smtClean="0">
                <a:solidFill>
                  <a:srgbClr val="660033"/>
                </a:solidFill>
                <a:cs typeface="Times New Roman" pitchFamily="18" charset="0"/>
              </a:rPr>
              <a:t>Phlebotomus papatasi</a:t>
            </a:r>
            <a:r>
              <a:rPr lang="en-US" sz="2800" b="1" smtClean="0">
                <a:solidFill>
                  <a:srgbClr val="660033"/>
                </a:solidFill>
                <a:cs typeface="Times New Roman" pitchFamily="18" charset="0"/>
              </a:rPr>
              <a:t> ♀: with hair, dark colored may be the most important vector for </a:t>
            </a:r>
            <a:r>
              <a:rPr lang="en-US" sz="2800" b="1" i="1" smtClean="0">
                <a:solidFill>
                  <a:srgbClr val="660033"/>
                </a:solidFill>
                <a:cs typeface="Times New Roman" pitchFamily="18" charset="0"/>
              </a:rPr>
              <a:t>Leishmania</a:t>
            </a:r>
            <a:r>
              <a:rPr lang="en-US" sz="2800" b="1" smtClean="0">
                <a:solidFill>
                  <a:srgbClr val="660033"/>
                </a:solidFill>
                <a:cs typeface="Times New Roman" pitchFamily="18" charset="0"/>
              </a:rPr>
              <a:t> and papatasi fever.</a:t>
            </a:r>
            <a:endParaRPr lang="en-US" sz="2800" b="1" smtClean="0">
              <a:solidFill>
                <a:srgbClr val="660033"/>
              </a:solidFill>
            </a:endParaRPr>
          </a:p>
          <a:p>
            <a:pPr algn="l" rtl="0">
              <a:buFont typeface="Arial" pitchFamily="34" charset="0"/>
              <a:buNone/>
              <a:defRPr/>
            </a:pPr>
            <a:endParaRPr lang="en-US" sz="2800" b="1" smtClean="0">
              <a:solidFill>
                <a:srgbClr val="7030A0"/>
              </a:solidFill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Ü"/>
              <a:defRPr/>
            </a:pPr>
            <a:endParaRPr lang="en-US" sz="2800" b="1" smtClean="0">
              <a:solidFill>
                <a:srgbClr val="772754"/>
              </a:solidFill>
            </a:endParaRPr>
          </a:p>
          <a:p>
            <a:pPr algn="l" rtl="0" eaLnBrk="1" hangingPunct="1">
              <a:buFont typeface="Wingdings" pitchFamily="2" charset="2"/>
              <a:buChar char="v"/>
              <a:defRPr/>
            </a:pPr>
            <a:endParaRPr lang="en-US" sz="2800" b="1" smtClean="0">
              <a:solidFill>
                <a:srgbClr val="462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9032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E:\Entomology 8.10.2009\Sand fly Life Cycle &amp; Habitats_files\life-cycle-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787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105400" y="1295400"/>
            <a:ext cx="914400" cy="369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+mn-cs"/>
              </a:rPr>
              <a:t>Adult </a:t>
            </a:r>
            <a:endParaRPr lang="ar-IQ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2743200"/>
            <a:ext cx="990600" cy="369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+mn-cs"/>
              </a:rPr>
              <a:t>Egg </a:t>
            </a:r>
            <a:endParaRPr lang="ar-IQ" b="1" dirty="0">
              <a:solidFill>
                <a:schemeClr val="accent3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4114800"/>
            <a:ext cx="457200" cy="369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+mn-cs"/>
              </a:rPr>
              <a:t>1</a:t>
            </a:r>
            <a:endParaRPr lang="ar-IQ" b="1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5105400"/>
            <a:ext cx="609600" cy="369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+mn-cs"/>
              </a:rPr>
              <a:t>2</a:t>
            </a:r>
            <a:endParaRPr lang="ar-IQ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94215" name="TextBox 6"/>
          <p:cNvSpPr txBox="1">
            <a:spLocks noChangeArrowheads="1"/>
          </p:cNvSpPr>
          <p:nvPr/>
        </p:nvSpPr>
        <p:spPr bwMode="auto">
          <a:xfrm>
            <a:off x="5181600" y="61722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>
                <a:solidFill>
                  <a:srgbClr val="7030A0"/>
                </a:solidFill>
                <a:latin typeface="Arial Black" pitchFamily="34" charset="0"/>
              </a:rPr>
              <a:t>3</a:t>
            </a:r>
            <a:endParaRPr lang="ar-IQ" b="1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94216" name="TextBox 7"/>
          <p:cNvSpPr txBox="1">
            <a:spLocks noChangeArrowheads="1"/>
          </p:cNvSpPr>
          <p:nvPr/>
        </p:nvSpPr>
        <p:spPr bwMode="auto">
          <a:xfrm>
            <a:off x="304800" y="45720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>
                <a:latin typeface="Arial Black" pitchFamily="34" charset="0"/>
              </a:rPr>
              <a:t>4</a:t>
            </a:r>
            <a:endParaRPr lang="ar-IQ" b="1">
              <a:latin typeface="Arial Black" pitchFamily="34" charset="0"/>
            </a:endParaRPr>
          </a:p>
        </p:txBody>
      </p:sp>
      <p:sp>
        <p:nvSpPr>
          <p:cNvPr id="94217" name="TextBox 8"/>
          <p:cNvSpPr txBox="1">
            <a:spLocks noChangeArrowheads="1"/>
          </p:cNvSpPr>
          <p:nvPr/>
        </p:nvSpPr>
        <p:spPr bwMode="auto">
          <a:xfrm>
            <a:off x="609600" y="2514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>
                <a:solidFill>
                  <a:srgbClr val="002060"/>
                </a:solidFill>
                <a:latin typeface="Arial Black" pitchFamily="34" charset="0"/>
              </a:rPr>
              <a:t>Pupa </a:t>
            </a:r>
            <a:endParaRPr lang="ar-IQ" b="1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5791200"/>
            <a:ext cx="2286000" cy="369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+mn-cs"/>
              </a:rPr>
              <a:t>4 Larval Instars </a:t>
            </a:r>
            <a:endParaRPr lang="ar-IQ" b="1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94219" name="TextBox 10"/>
          <p:cNvSpPr txBox="1">
            <a:spLocks noChangeArrowheads="1"/>
          </p:cNvSpPr>
          <p:nvPr/>
        </p:nvSpPr>
        <p:spPr bwMode="auto">
          <a:xfrm>
            <a:off x="6705600" y="1524000"/>
            <a:ext cx="220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/>
              <a:t>sausage shape, mosaic, yellow color, never found in nature </a:t>
            </a:r>
            <a:endParaRPr lang="ar-IQ" b="1"/>
          </a:p>
        </p:txBody>
      </p:sp>
      <p:sp>
        <p:nvSpPr>
          <p:cNvPr id="12" name="Rectangle 11"/>
          <p:cNvSpPr/>
          <p:nvPr/>
        </p:nvSpPr>
        <p:spPr>
          <a:xfrm>
            <a:off x="304800" y="4953000"/>
            <a:ext cx="2286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 eaLnBrk="0" hangingPunct="0">
              <a:tabLst>
                <a:tab pos="457200" algn="l"/>
              </a:tabLs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</a:rPr>
              <a:t>4rth stage larvae, with black capsule-like head and spins on body &amp; 2 or 4 hairs at the end.</a:t>
            </a:r>
          </a:p>
        </p:txBody>
      </p:sp>
    </p:spTree>
    <p:extLst>
      <p:ext uri="{BB962C8B-B14F-4D97-AF65-F5344CB8AC3E}">
        <p14:creationId xmlns:p14="http://schemas.microsoft.com/office/powerpoint/2010/main" val="31851447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2611" y="2667000"/>
            <a:ext cx="603395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" y="228600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3600" b="1" dirty="0" smtClean="0">
                <a:solidFill>
                  <a:srgbClr val="660033"/>
                </a:solidFill>
                <a:cs typeface="Times New Roman" pitchFamily="18" charset="0"/>
              </a:rPr>
              <a:t>Adult </a:t>
            </a:r>
            <a:r>
              <a:rPr lang="en-US" sz="3600" b="1" i="1" dirty="0" err="1" smtClean="0">
                <a:solidFill>
                  <a:srgbClr val="660033"/>
                </a:solidFill>
                <a:cs typeface="Times New Roman" pitchFamily="18" charset="0"/>
              </a:rPr>
              <a:t>Phlebotomus</a:t>
            </a:r>
            <a:r>
              <a:rPr lang="en-US" sz="3600" b="1" i="1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660033"/>
                </a:solidFill>
                <a:cs typeface="Times New Roman" pitchFamily="18" charset="0"/>
              </a:rPr>
              <a:t>papatasi</a:t>
            </a:r>
            <a:r>
              <a:rPr lang="en-US" sz="3600" b="1" i="1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660033"/>
                </a:solidFill>
                <a:cs typeface="Times New Roman" pitchFamily="18" charset="0"/>
              </a:rPr>
              <a:t>♂: with outer genitalia, was seen at the end of body…with lower claspers and </a:t>
            </a:r>
            <a:r>
              <a:rPr lang="en-US" sz="3600" b="1" dirty="0" err="1" smtClean="0">
                <a:solidFill>
                  <a:srgbClr val="660033"/>
                </a:solidFill>
                <a:cs typeface="Times New Roman" pitchFamily="18" charset="0"/>
              </a:rPr>
              <a:t>aedigus</a:t>
            </a:r>
            <a:r>
              <a:rPr lang="en-US" sz="3600" b="1" dirty="0" smtClean="0">
                <a:solidFill>
                  <a:srgbClr val="660033"/>
                </a:solidFill>
                <a:cs typeface="Times New Roman" pitchFamily="18" charset="0"/>
              </a:rPr>
              <a:t>. </a:t>
            </a:r>
            <a:endParaRPr lang="en-US" sz="3600" b="1" dirty="0">
              <a:solidFill>
                <a:srgbClr val="660033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4706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ChangeArrowheads="1"/>
          </p:cNvSpPr>
          <p:nvPr/>
        </p:nvSpPr>
        <p:spPr bwMode="auto">
          <a:xfrm>
            <a:off x="228600" y="152400"/>
            <a:ext cx="8686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en-US" sz="3200" dirty="0"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3200" b="1" dirty="0">
                <a:solidFill>
                  <a:srgbClr val="0C1D32"/>
                </a:solidFill>
                <a:cs typeface="Times New Roman" pitchFamily="18" charset="0"/>
              </a:rPr>
              <a:t>Egg of sand fly: sausage shape, mosaic, yellow color, never found in nature…7-10 days.</a:t>
            </a:r>
          </a:p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en-US" sz="3200" dirty="0"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3200" b="1" dirty="0">
                <a:solidFill>
                  <a:srgbClr val="4F6228"/>
                </a:solidFill>
                <a:cs typeface="Times New Roman" pitchFamily="18" charset="0"/>
              </a:rPr>
              <a:t>4rth stage larvae, with black capsule-like head and spins on body &amp; 2 or 4 hairs at the end.</a:t>
            </a:r>
          </a:p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endParaRPr lang="en-US" sz="3200" dirty="0"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Pupa with old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exuvae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at end.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917345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3" descr="sandfly-370_11803_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3" name="Picture 6" descr="sandfly_pic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24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4" name="Picture 7" descr="SANDFLY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352800"/>
            <a:ext cx="662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TextBox 8"/>
          <p:cNvSpPr txBox="1">
            <a:spLocks noChangeArrowheads="1"/>
          </p:cNvSpPr>
          <p:nvPr/>
        </p:nvSpPr>
        <p:spPr bwMode="auto">
          <a:xfrm>
            <a:off x="2362200" y="2819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/>
              <a:t>Feeding female</a:t>
            </a:r>
            <a:endParaRPr lang="ar-IQ" b="1"/>
          </a:p>
        </p:txBody>
      </p:sp>
      <p:sp>
        <p:nvSpPr>
          <p:cNvPr id="97286" name="TextBox 9"/>
          <p:cNvSpPr txBox="1">
            <a:spLocks noChangeArrowheads="1"/>
          </p:cNvSpPr>
          <p:nvPr/>
        </p:nvSpPr>
        <p:spPr bwMode="auto">
          <a:xfrm>
            <a:off x="4953000" y="2286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>
                <a:solidFill>
                  <a:schemeClr val="bg1"/>
                </a:solidFill>
              </a:rPr>
              <a:t>Resting position</a:t>
            </a:r>
            <a:endParaRPr lang="ar-IQ" sz="2000" b="1">
              <a:solidFill>
                <a:schemeClr val="bg1"/>
              </a:solidFill>
            </a:endParaRPr>
          </a:p>
        </p:txBody>
      </p:sp>
      <p:sp>
        <p:nvSpPr>
          <p:cNvPr id="97287" name="TextBox 10"/>
          <p:cNvSpPr txBox="1">
            <a:spLocks noChangeArrowheads="1"/>
          </p:cNvSpPr>
          <p:nvPr/>
        </p:nvSpPr>
        <p:spPr bwMode="auto">
          <a:xfrm>
            <a:off x="4038600" y="62484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/>
              <a:t>Female </a:t>
            </a:r>
            <a:endParaRPr lang="ar-IQ" b="1"/>
          </a:p>
        </p:txBody>
      </p:sp>
      <p:sp>
        <p:nvSpPr>
          <p:cNvPr id="97288" name="TextBox 11"/>
          <p:cNvSpPr txBox="1">
            <a:spLocks noChangeArrowheads="1"/>
          </p:cNvSpPr>
          <p:nvPr/>
        </p:nvSpPr>
        <p:spPr bwMode="auto">
          <a:xfrm>
            <a:off x="7620000" y="62484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b="1" dirty="0"/>
              <a:t>Male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87259973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730625" y="762000"/>
            <a:ext cx="5413375" cy="6096000"/>
          </a:xfrm>
        </p:spPr>
      </p:pic>
      <p:sp>
        <p:nvSpPr>
          <p:cNvPr id="972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304800"/>
            <a:ext cx="3733800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462F00"/>
                </a:solidFill>
              </a:rPr>
              <a:t>Sand fly</a:t>
            </a:r>
            <a:br>
              <a:rPr lang="en-US" sz="4000" b="1" dirty="0" smtClean="0">
                <a:solidFill>
                  <a:srgbClr val="462F00"/>
                </a:solidFill>
              </a:rPr>
            </a:br>
            <a:r>
              <a:rPr lang="en-US" sz="4000" b="1" dirty="0" smtClean="0">
                <a:solidFill>
                  <a:srgbClr val="462F00"/>
                </a:solidFill>
              </a:rPr>
              <a:t> larva </a:t>
            </a:r>
            <a:br>
              <a:rPr lang="en-US" sz="4000" b="1" dirty="0" smtClean="0">
                <a:solidFill>
                  <a:srgbClr val="462F00"/>
                </a:solidFill>
              </a:rPr>
            </a:br>
            <a:endParaRPr lang="en-US" sz="3200" b="1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981200"/>
            <a:ext cx="35814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buFont typeface="Wingdings" pitchFamily="2" charset="2"/>
              <a:buChar char="v"/>
              <a:defRPr/>
            </a:pPr>
            <a:r>
              <a:rPr lang="en-US" sz="3200" b="1" dirty="0">
                <a:solidFill>
                  <a:srgbClr val="002060"/>
                </a:solidFill>
              </a:rPr>
              <a:t>black capsule- </a:t>
            </a:r>
          </a:p>
          <a:p>
            <a:pPr algn="l" rtl="0">
              <a:defRPr/>
            </a:pPr>
            <a:r>
              <a:rPr lang="en-US" sz="3200" b="1" dirty="0">
                <a:solidFill>
                  <a:srgbClr val="002060"/>
                </a:solidFill>
              </a:rPr>
              <a:t>   like head </a:t>
            </a:r>
          </a:p>
          <a:p>
            <a:pPr algn="l" rtl="0">
              <a:defRPr/>
            </a:pPr>
            <a:endParaRPr lang="en-US" sz="3200" b="1" dirty="0">
              <a:solidFill>
                <a:schemeClr val="bg2">
                  <a:lumMod val="50000"/>
                </a:schemeClr>
              </a:solidFill>
            </a:endParaRP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3200" b="1" dirty="0">
                <a:solidFill>
                  <a:srgbClr val="660033"/>
                </a:solidFill>
              </a:rPr>
              <a:t>spins on body</a:t>
            </a:r>
          </a:p>
          <a:p>
            <a:pPr algn="l" rtl="0">
              <a:defRPr/>
            </a:pPr>
            <a:endParaRPr lang="en-US" sz="3200" b="1" dirty="0">
              <a:solidFill>
                <a:schemeClr val="bg2">
                  <a:lumMod val="50000"/>
                </a:schemeClr>
              </a:solidFill>
            </a:endParaRP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3200" b="1" dirty="0">
                <a:solidFill>
                  <a:srgbClr val="7030A0"/>
                </a:solidFill>
              </a:rPr>
              <a:t>2 or 4 hairs at  </a:t>
            </a:r>
          </a:p>
          <a:p>
            <a:pPr algn="l" rtl="0">
              <a:defRPr/>
            </a:pPr>
            <a:r>
              <a:rPr lang="en-US" sz="3200" b="1" dirty="0">
                <a:solidFill>
                  <a:srgbClr val="7030A0"/>
                </a:solidFill>
              </a:rPr>
              <a:t>    the end</a:t>
            </a:r>
            <a:endParaRPr lang="ar-IQ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3778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3076</TotalTime>
  <Words>280</Words>
  <Application>Microsoft Office PowerPoint</Application>
  <PresentationFormat>عرض على الشاشة (3:4)‏</PresentationFormat>
  <Paragraphs>56</Paragraphs>
  <Slides>9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Compass</vt:lpstr>
      <vt:lpstr>Trek</vt:lpstr>
      <vt:lpstr>Office Theme</vt:lpstr>
      <vt:lpstr>Lab.  Sand-fly (Al-Hermis)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Sand fly  larva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Owner</cp:lastModifiedBy>
  <cp:revision>304</cp:revision>
  <cp:lastPrinted>1601-01-01T00:00:00Z</cp:lastPrinted>
  <dcterms:created xsi:type="dcterms:W3CDTF">1601-01-01T00:00:00Z</dcterms:created>
  <dcterms:modified xsi:type="dcterms:W3CDTF">2020-03-16T10:41:44Z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