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3713" r:id="rId3"/>
    <p:sldMasterId id="2147483771" r:id="rId4"/>
  </p:sldMasterIdLst>
  <p:notesMasterIdLst>
    <p:notesMasterId r:id="rId23"/>
  </p:notesMasterIdLst>
  <p:sldIdLst>
    <p:sldId id="384" r:id="rId5"/>
    <p:sldId id="350" r:id="rId6"/>
    <p:sldId id="398" r:id="rId7"/>
    <p:sldId id="312" r:id="rId8"/>
    <p:sldId id="264" r:id="rId9"/>
    <p:sldId id="311" r:id="rId10"/>
    <p:sldId id="294" r:id="rId11"/>
    <p:sldId id="406" r:id="rId12"/>
    <p:sldId id="408" r:id="rId13"/>
    <p:sldId id="305" r:id="rId14"/>
    <p:sldId id="352" r:id="rId15"/>
    <p:sldId id="353" r:id="rId16"/>
    <p:sldId id="313" r:id="rId17"/>
    <p:sldId id="309" r:id="rId18"/>
    <p:sldId id="361" r:id="rId19"/>
    <p:sldId id="358" r:id="rId20"/>
    <p:sldId id="307" r:id="rId21"/>
    <p:sldId id="360" r:id="rId2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462F00"/>
    <a:srgbClr val="FFFFCC"/>
    <a:srgbClr val="0C1D32"/>
    <a:srgbClr val="9900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FC6F3-A16B-4201-A85B-2F58767D28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74AF0-54DE-4BAB-9D2A-B0171250DC1D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01812-A51E-4701-83F7-6D354DB74B18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51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5233D1-F92B-4017-9E78-349CE45216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FA4C-1771-4B41-9FD6-150619ED3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8AB2-430D-45A4-B9CA-AB505BA6A3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B90E-42E2-45AD-AA87-15B909D66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9F85-FBE3-433D-8ED6-D522EFAFB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9A6C-D939-497B-A8C7-63B85C2D71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7322-77EF-431A-BF1B-EE216584D5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8D06-2830-4F6C-ABAE-945A74EF0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A86A-F910-4F62-8AA4-097B545BFC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EDC-EC1B-4C00-9A28-3F35FD5D73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56C-93EB-42F1-8F8B-FF5278107D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8B29-53EF-468F-AD6B-D1088D673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42F5-9AB8-4121-B27F-14F4B3035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C536-B6C0-483D-8D52-93BF24BA13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B6BC-9DA6-4C27-9135-D4654BBBA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4CDEC9-2E9E-4C4B-8A05-8251A3637D53}" type="slidenum">
              <a:rPr lang="ar-SA"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AF7-F125-4740-B8C0-93D59B884C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10E4B2-0396-4BAD-BD88-8C2CA0449F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8666-0C12-4557-8B44-24D7FA66C1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3501-D288-4576-A83E-9961B8C3A5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ABD2-42CF-4717-AC5C-2E92DBEAD4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1F1F-4C0F-46F5-9CFE-7059082724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F1C7-EDCE-4510-9F10-9E4F0D61B1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F723-3971-4070-B70E-BE13284CFA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0E21A-8903-4DB9-9B85-C15C28FB6C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608C-3C3E-4E9E-B804-857DE55456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42979D-3A96-4299-8B36-D591DE871F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4E68E5-756D-4D43-BDD9-A74C4275F4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A56B-DE7E-4B4E-B90B-414DE98AAC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15D014-3979-4101-991C-14B5C9EBE5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D8A4E8-A070-4CA0-AC63-3D41EBD8A3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ADDC88-A250-4428-88B5-343D51B9B5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A7D4-B4D9-478E-B843-A05E8B4DC1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D2ED-8422-40E5-A604-3865023C8D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FB7A36-927A-4CC6-BCA9-21B039E0A1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064-D436-4ED5-B0F6-C6972849D9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E28998-9C3A-4F0C-9AFC-30D1E89622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BD44-CA76-4C96-ADC7-B36354B459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73EF-060B-4300-BB16-4914AA222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9189-21CA-4AC3-ACB0-F5EC1DED5E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65AC-D96B-4194-83E1-A1237EF6C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6C7-A1DC-4F00-BFD2-44E7956B6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0D6-5DA5-4645-B126-8F640D787A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096E-A1BC-4FF0-A78D-D8113A14AB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9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2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39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41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1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C4309-0D6F-4CD3-AC2B-A3A4729965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1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713B70-A3C1-4F9A-850C-D7D40F48CA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161" r:id="rId4"/>
    <p:sldLayoutId id="2147485206" r:id="rId5"/>
    <p:sldLayoutId id="2147485162" r:id="rId6"/>
    <p:sldLayoutId id="2147485207" r:id="rId7"/>
    <p:sldLayoutId id="2147485208" r:id="rId8"/>
    <p:sldLayoutId id="2147485209" r:id="rId9"/>
    <p:sldLayoutId id="2147485163" r:id="rId10"/>
    <p:sldLayoutId id="2147485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69158232-0B5F-4AC0-B8AB-B26B7358D7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164" r:id="rId2"/>
    <p:sldLayoutId id="2147485212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213" r:id="rId9"/>
    <p:sldLayoutId id="2147485170" r:id="rId10"/>
    <p:sldLayoutId id="21474852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Tahoma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0E0B5602-9A1A-4FB4-9969-2A140FB534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171" r:id="rId2"/>
    <p:sldLayoutId id="2147485216" r:id="rId3"/>
    <p:sldLayoutId id="2147485217" r:id="rId4"/>
    <p:sldLayoutId id="2147485218" r:id="rId5"/>
    <p:sldLayoutId id="2147485172" r:id="rId6"/>
    <p:sldLayoutId id="2147485219" r:id="rId7"/>
    <p:sldLayoutId id="2147485173" r:id="rId8"/>
    <p:sldLayoutId id="2147485220" r:id="rId9"/>
    <p:sldLayoutId id="2147485174" r:id="rId10"/>
    <p:sldLayoutId id="21474852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Chrysomya_megacephala_male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686800" cy="1527048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 smtClean="0"/>
              <a:t>Lab</a:t>
            </a:r>
            <a:r>
              <a:rPr lang="en-US" sz="6600" cap="none" dirty="0" smtClean="0"/>
              <a:t/>
            </a:r>
            <a:br>
              <a:rPr lang="en-US" sz="6600" cap="none" dirty="0" smtClean="0"/>
            </a:br>
            <a:r>
              <a:rPr lang="en-US" sz="6600" b="1" dirty="0" smtClean="0"/>
              <a:t>Common </a:t>
            </a:r>
            <a:r>
              <a:rPr lang="en-US" sz="6600" b="1" dirty="0" smtClean="0"/>
              <a:t>flies 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&amp; </a:t>
            </a:r>
            <a:r>
              <a:rPr lang="en-US" sz="6600" b="1" dirty="0" err="1" smtClean="0"/>
              <a:t>myiasis</a:t>
            </a:r>
            <a:r>
              <a:rPr lang="en-US" sz="6600" b="1" dirty="0" smtClean="0"/>
              <a:t> </a:t>
            </a:r>
            <a:endParaRPr lang="ar-IQ" sz="6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1828800" y="2667000"/>
            <a:ext cx="508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Myiasis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228600" y="762000"/>
            <a:ext cx="8686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sz="6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Myiasis: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>
              <a:buFont typeface="Wingdings" pitchFamily="2" charset="2"/>
              <a:buChar char="q"/>
            </a:pPr>
            <a:r>
              <a:rPr lang="en-US" sz="36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Invasion of living tissues &amp; organs by </a:t>
            </a:r>
          </a:p>
          <a:p>
            <a:pPr algn="l" rtl="0" eaLnBrk="0" hangingPunct="0"/>
            <a:r>
              <a:rPr lang="en-US" sz="36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larva of advanced flies</a:t>
            </a:r>
            <a:r>
              <a:rPr lang="en-US" sz="3600" b="1">
                <a:solidFill>
                  <a:srgbClr val="660033"/>
                </a:solidFill>
                <a:cs typeface="Times New Roman" pitchFamily="18" charset="0"/>
              </a:rPr>
              <a:t>…</a:t>
            </a:r>
            <a:r>
              <a:rPr lang="en-US" sz="36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0" hangingPunct="0">
              <a:buFont typeface="Wingdings" pitchFamily="2" charset="2"/>
              <a:buChar char="q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Larvae live on host, pupa in soil, </a:t>
            </a:r>
          </a:p>
          <a:p>
            <a:pPr algn="l" rtl="0" eaLnBrk="0" hangingPunct="0">
              <a:buFont typeface="Wingdings" pitchFamily="2" charset="2"/>
              <a:buChar char="q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many of them are viviparous (give birth </a:t>
            </a:r>
          </a:p>
          <a:p>
            <a:pPr algn="l" rtl="0"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to larvae). </a:t>
            </a:r>
          </a:p>
          <a:p>
            <a:pPr algn="l" rtl="0" eaLnBrk="0" hangingPunct="0">
              <a:buFont typeface="Wingdings" pitchFamily="2" charset="2"/>
              <a:buChar char="q"/>
            </a:pP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Larvae are maggot or bot which stubby, </a:t>
            </a:r>
          </a:p>
          <a:p>
            <a:pPr algn="l" rtl="0" eaLnBrk="0" hangingPunct="0"/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two ends are recusal.</a:t>
            </a:r>
            <a:endParaRPr lang="en-US" sz="36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Content Placeholder 4" descr="house_fly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228600" y="152400"/>
            <a:ext cx="8915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5400" b="1" dirty="0" err="1">
                <a:latin typeface="Times New Roman" pitchFamily="18" charset="0"/>
                <a:ea typeface="Times New Roman" pitchFamily="18" charset="0"/>
              </a:rPr>
              <a:t>Myiasis</a:t>
            </a:r>
            <a:r>
              <a:rPr lang="en-US" sz="5400" b="1" dirty="0">
                <a:latin typeface="Times New Roman" pitchFamily="18" charset="0"/>
                <a:ea typeface="Times New Roman" pitchFamily="18" charset="0"/>
              </a:rPr>
              <a:t> producing families: </a:t>
            </a:r>
            <a:endParaRPr lang="en-US" sz="5400" b="1" dirty="0"/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4000" b="1" dirty="0" err="1">
                <a:latin typeface="Times New Roman" pitchFamily="18" charset="0"/>
                <a:ea typeface="Times New Roman" pitchFamily="18" charset="0"/>
              </a:rPr>
              <a:t>Family:Muscidae</a:t>
            </a:r>
            <a:r>
              <a:rPr lang="en-US" sz="4000" b="1" dirty="0">
                <a:latin typeface="Tahoma"/>
                <a:ea typeface="Times New Roman" pitchFamily="18" charset="0"/>
              </a:rPr>
              <a:t>……</a:t>
            </a:r>
            <a:r>
              <a:rPr lang="en-US" sz="4000" b="1" dirty="0">
                <a:latin typeface="Times New Roman" pitchFamily="18" charset="0"/>
                <a:ea typeface="Times New Roman" pitchFamily="18" charset="0"/>
              </a:rPr>
              <a:t>.common house flies</a:t>
            </a:r>
          </a:p>
          <a:p>
            <a:pPr marL="742950" indent="-742950" algn="l" rtl="0" eaLnBrk="0" hangingPunct="0">
              <a:defRPr/>
            </a:pPr>
            <a:r>
              <a:rPr lang="en-US" sz="4000" b="1" dirty="0" smtClean="0"/>
              <a:t>False </a:t>
            </a:r>
            <a:r>
              <a:rPr lang="en-US" sz="4000" b="1" dirty="0"/>
              <a:t>Intestinal </a:t>
            </a:r>
            <a:r>
              <a:rPr lang="en-US" sz="4000" b="1" dirty="0" err="1"/>
              <a:t>myiasis</a:t>
            </a:r>
            <a:r>
              <a:rPr lang="en-US" sz="4000" b="1" dirty="0">
                <a:latin typeface="Times New Roman" pitchFamily="18" charset="0"/>
              </a:rPr>
              <a:t>.</a:t>
            </a:r>
            <a:endParaRPr lang="en-US" sz="4000" b="1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045075" y="5715000"/>
            <a:ext cx="232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990000"/>
                </a:solidFill>
                <a:latin typeface="Arial" pitchFamily="34" charset="0"/>
              </a:rPr>
              <a:t>Musca domestica</a:t>
            </a:r>
            <a:endParaRPr lang="ar-IQ" sz="20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5486400"/>
          </a:xfrm>
        </p:spPr>
        <p:txBody>
          <a:bodyPr/>
          <a:lstStyle/>
          <a:p>
            <a:pPr algn="l" rtl="0"/>
            <a:r>
              <a:rPr lang="en-US" sz="3600" b="1" smtClean="0">
                <a:solidFill>
                  <a:srgbClr val="0C1D32"/>
                </a:solidFill>
                <a:effectLst/>
              </a:rPr>
              <a:t>2. Family: Sarcophagidae (flesh fly)</a:t>
            </a:r>
            <a:br>
              <a:rPr lang="en-US" sz="3600" b="1" smtClean="0">
                <a:solidFill>
                  <a:srgbClr val="0C1D32"/>
                </a:solidFill>
                <a:effectLst/>
              </a:rPr>
            </a:br>
            <a:r>
              <a:rPr lang="en-US" sz="3600" b="1" smtClean="0">
                <a:solidFill>
                  <a:srgbClr val="0C1D32"/>
                </a:solidFill>
                <a:effectLst/>
              </a:rPr>
              <a:t>    True Intestinal myiasis. </a:t>
            </a:r>
            <a:r>
              <a:rPr lang="en-US" sz="4000" b="1" smtClean="0">
                <a:solidFill>
                  <a:srgbClr val="0C1D32"/>
                </a:solidFill>
                <a:effectLst/>
              </a:rPr>
              <a:t/>
            </a:r>
            <a:br>
              <a:rPr lang="en-US" sz="4000" b="1" smtClean="0">
                <a:solidFill>
                  <a:srgbClr val="0C1D32"/>
                </a:solidFill>
                <a:effectLst/>
              </a:rPr>
            </a:br>
            <a:r>
              <a:rPr lang="en-US" sz="3200" smtClean="0">
                <a:solidFill>
                  <a:srgbClr val="0C1D32"/>
                </a:solidFill>
                <a:effectLst/>
              </a:rPr>
              <a:t>Large, </a:t>
            </a:r>
            <a:br>
              <a:rPr lang="en-US" sz="3200" smtClean="0">
                <a:solidFill>
                  <a:srgbClr val="0C1D32"/>
                </a:solidFill>
                <a:effectLst/>
              </a:rPr>
            </a:br>
            <a:r>
              <a:rPr lang="en-US" sz="3200" smtClean="0">
                <a:solidFill>
                  <a:srgbClr val="0C1D32"/>
                </a:solidFill>
                <a:effectLst/>
              </a:rPr>
              <a:t>less board like, </a:t>
            </a:r>
            <a:br>
              <a:rPr lang="en-US" sz="3200" smtClean="0">
                <a:solidFill>
                  <a:srgbClr val="0C1D32"/>
                </a:solidFill>
                <a:effectLst/>
              </a:rPr>
            </a:br>
            <a:r>
              <a:rPr lang="en-US" sz="3200" smtClean="0">
                <a:solidFill>
                  <a:srgbClr val="0C1D32"/>
                </a:solidFill>
                <a:effectLst/>
              </a:rPr>
              <a:t>gray in color. </a:t>
            </a:r>
            <a:br>
              <a:rPr lang="en-US" sz="3200" smtClean="0">
                <a:solidFill>
                  <a:srgbClr val="0C1D32"/>
                </a:solidFill>
                <a:effectLst/>
              </a:rPr>
            </a:br>
            <a:r>
              <a:rPr lang="en-US" sz="3200" smtClean="0">
                <a:solidFill>
                  <a:srgbClr val="0C1D32"/>
                </a:solidFill>
                <a:effectLst/>
              </a:rPr>
              <a:t/>
            </a:r>
            <a:br>
              <a:rPr lang="en-US" sz="3200" smtClean="0">
                <a:solidFill>
                  <a:srgbClr val="0C1D32"/>
                </a:solidFill>
                <a:effectLst/>
              </a:rPr>
            </a:br>
            <a:r>
              <a:rPr lang="ar-IQ" sz="4000" smtClean="0">
                <a:solidFill>
                  <a:srgbClr val="0C1D32"/>
                </a:solidFill>
                <a:effectLst/>
              </a:rPr>
              <a:t/>
            </a:r>
            <a:br>
              <a:rPr lang="ar-IQ" sz="4000" smtClean="0">
                <a:solidFill>
                  <a:srgbClr val="0C1D32"/>
                </a:solidFill>
                <a:effectLst/>
              </a:rPr>
            </a:br>
            <a:r>
              <a:rPr lang="en-US" sz="4000" b="1" smtClean="0">
                <a:solidFill>
                  <a:srgbClr val="0C1D32"/>
                </a:solidFill>
                <a:effectLst/>
              </a:rPr>
              <a:t/>
            </a:r>
            <a:br>
              <a:rPr lang="en-US" sz="4000" b="1" smtClean="0">
                <a:solidFill>
                  <a:srgbClr val="0C1D32"/>
                </a:solidFill>
                <a:effectLst/>
              </a:rPr>
            </a:br>
            <a:r>
              <a:rPr lang="en-US" sz="4000" b="1" smtClean="0">
                <a:solidFill>
                  <a:srgbClr val="0C1D32"/>
                </a:solidFill>
                <a:effectLst/>
              </a:rPr>
              <a:t> </a:t>
            </a:r>
          </a:p>
        </p:txBody>
      </p:sp>
      <p:pic>
        <p:nvPicPr>
          <p:cNvPr id="108547" name="Content Placeholder 3" descr="flesh fl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36725"/>
            <a:ext cx="4572000" cy="5121275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ermatobia hominis ad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52400" y="304800"/>
            <a:ext cx="6553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r>
              <a:rPr lang="en-US" sz="36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3. Family: </a:t>
            </a:r>
            <a:r>
              <a:rPr lang="en-US" sz="3600" b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Calliphoridae</a:t>
            </a:r>
            <a:r>
              <a:rPr lang="en-US" sz="3600" b="1" dirty="0">
                <a:solidFill>
                  <a:srgbClr val="0C1D32"/>
                </a:solidFill>
                <a:latin typeface="Tahoma"/>
                <a:ea typeface="Times New Roman" pitchFamily="18" charset="0"/>
              </a:rPr>
              <a:t>.</a:t>
            </a:r>
            <a:endParaRPr lang="en-US" sz="3600" b="1" dirty="0">
              <a:solidFill>
                <a:srgbClr val="0C1D32"/>
              </a:solidFill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defRPr/>
            </a:pPr>
            <a:r>
              <a:rPr lang="en-US" sz="36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shining colors. Ex: </a:t>
            </a:r>
          </a:p>
          <a:p>
            <a:pPr algn="l" rtl="0" eaLnBrk="0" hangingPunct="0">
              <a:defRPr/>
            </a:pPr>
            <a:endParaRPr lang="en-US" sz="3600" b="1" dirty="0">
              <a:solidFill>
                <a:srgbClr val="0C1D32"/>
              </a:solidFill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Hypoderma</a:t>
            </a:r>
            <a:r>
              <a:rPr lang="en-US" sz="2800" b="1" i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ovinus</a:t>
            </a:r>
            <a:r>
              <a:rPr lang="en-US" sz="2800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,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endParaRPr lang="en-US" sz="2800" dirty="0">
              <a:solidFill>
                <a:srgbClr val="0C1D32"/>
              </a:solidFill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dirty="0">
                <a:solidFill>
                  <a:srgbClr val="0C1D3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cs typeface="Times New Roman" pitchFamily="18" charset="0"/>
              </a:rPr>
              <a:t>Dermatobia</a:t>
            </a:r>
            <a:r>
              <a:rPr lang="en-US" sz="2800" b="1" i="1" dirty="0">
                <a:solidFill>
                  <a:srgbClr val="0C1D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n-US" sz="28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l" rtl="0" eaLnBrk="0" hangingPunct="0">
              <a:defRPr/>
            </a:pPr>
            <a:endParaRPr lang="en-US" sz="2800" b="1" dirty="0">
              <a:solidFill>
                <a:srgbClr val="0C1D3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Cordylobia</a:t>
            </a:r>
            <a:r>
              <a:rPr lang="en-US" sz="2800" b="1" i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antheropophaga</a:t>
            </a:r>
            <a:endParaRPr lang="en-US" sz="2800" b="1" i="1" dirty="0">
              <a:solidFill>
                <a:srgbClr val="0C1D32"/>
              </a:solidFill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i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Tumbu</a:t>
            </a:r>
            <a:r>
              <a:rPr lang="en-US" sz="28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 fly </a:t>
            </a:r>
          </a:p>
          <a:p>
            <a:pPr marL="742950" indent="-742950" algn="l" rtl="0" eaLnBrk="0" hangingPunct="0">
              <a:defRPr/>
            </a:pPr>
            <a:r>
              <a:rPr lang="en-US" sz="2800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marL="742950" indent="-742950" algn="l" rtl="0" eaLnBrk="0" hangingPunct="0">
              <a:defRPr/>
            </a:pPr>
            <a:r>
              <a:rPr lang="en-US" sz="2800" b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4.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Chrysomyia</a:t>
            </a:r>
            <a:r>
              <a:rPr lang="en-US" sz="2800" b="1" i="1" dirty="0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C1D32"/>
                </a:solidFill>
                <a:latin typeface="Times New Roman" pitchFamily="18" charset="0"/>
                <a:ea typeface="Times New Roman" pitchFamily="18" charset="0"/>
              </a:rPr>
              <a:t>bezziani</a:t>
            </a:r>
            <a:endParaRPr lang="en-US" sz="2800" dirty="0">
              <a:solidFill>
                <a:srgbClr val="0C1D32"/>
              </a:solidFill>
            </a:endParaRP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5638800" y="6172200"/>
            <a:ext cx="252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Dermatobia hominis</a:t>
            </a:r>
            <a:endParaRPr lang="ar-IQ" b="1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5257800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b="1" dirty="0">
                <a:solidFill>
                  <a:schemeClr val="tx1"/>
                </a:solidFill>
              </a:rPr>
              <a:t>Dermal </a:t>
            </a:r>
            <a:r>
              <a:rPr lang="en-US" b="1" dirty="0" err="1">
                <a:solidFill>
                  <a:schemeClr val="tx1"/>
                </a:solidFill>
              </a:rPr>
              <a:t>myiasis</a:t>
            </a:r>
            <a:r>
              <a:rPr lang="en-US" b="1" dirty="0">
                <a:solidFill>
                  <a:schemeClr val="tx1"/>
                </a:solidFill>
              </a:rPr>
              <a:t>:   a.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Creeping </a:t>
            </a:r>
            <a:r>
              <a:rPr lang="en-US" b="1" dirty="0" err="1">
                <a:solidFill>
                  <a:schemeClr val="tx1"/>
                </a:solidFill>
              </a:rPr>
              <a:t>irretation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i="1" dirty="0" err="1">
                <a:solidFill>
                  <a:schemeClr val="tx1"/>
                </a:solidFill>
              </a:rPr>
              <a:t>Hypoderma</a:t>
            </a:r>
            <a:r>
              <a:rPr lang="en-US" dirty="0">
                <a:solidFill>
                  <a:schemeClr val="tx1"/>
                </a:solidFill>
              </a:rPr>
              <a:t> spp. </a:t>
            </a:r>
            <a:r>
              <a:rPr lang="en-US" b="1" dirty="0" err="1">
                <a:solidFill>
                  <a:schemeClr val="tx1"/>
                </a:solidFill>
              </a:rPr>
              <a:t>D</a:t>
            </a:r>
            <a:r>
              <a:rPr lang="en-US" b="1" i="1" dirty="0" err="1">
                <a:solidFill>
                  <a:schemeClr val="tx1"/>
                </a:solidFill>
              </a:rPr>
              <a:t>ermatobia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hominis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ar-IQ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E:\medical entomology\FLIES\MYIASIS\Calliphoridae - Wikipedia, the free encyclopedia_files\250px-Chrysomya_megacephala_m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38" y="1500188"/>
            <a:ext cx="5110162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52400" y="304800"/>
            <a:ext cx="6553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r>
              <a:rPr lang="en-US" sz="3600" b="1" dirty="0">
                <a:latin typeface="Times New Roman" pitchFamily="18" charset="0"/>
                <a:ea typeface="Times New Roman" pitchFamily="18" charset="0"/>
              </a:rPr>
              <a:t>3. Family: </a:t>
            </a:r>
            <a:r>
              <a:rPr lang="en-US" sz="3600" b="1" dirty="0" err="1">
                <a:latin typeface="Times New Roman" pitchFamily="18" charset="0"/>
                <a:ea typeface="Times New Roman" pitchFamily="18" charset="0"/>
              </a:rPr>
              <a:t>Calliphoridae</a:t>
            </a:r>
            <a:r>
              <a:rPr lang="en-US" sz="3600" b="1" dirty="0">
                <a:latin typeface="Tahoma"/>
                <a:ea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defRPr/>
            </a:pPr>
            <a:r>
              <a:rPr lang="en-US" sz="3600" b="1" dirty="0">
                <a:latin typeface="Times New Roman" pitchFamily="18" charset="0"/>
                <a:ea typeface="Times New Roman" pitchFamily="18" charset="0"/>
              </a:rPr>
              <a:t>shining colors. Ex: </a:t>
            </a:r>
          </a:p>
          <a:p>
            <a:pPr algn="l" rtl="0" eaLnBrk="0" hangingPunct="0">
              <a:defRPr/>
            </a:pPr>
            <a:endParaRPr lang="en-US" sz="3600" b="1" dirty="0"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buFontTx/>
              <a:buAutoNum type="arabicPeriod"/>
              <a:defRPr/>
            </a:pP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Hypoderma</a:t>
            </a:r>
            <a:r>
              <a:rPr lang="en-US" sz="2800" b="1" i="1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ovinus</a:t>
            </a:r>
            <a:r>
              <a:rPr lang="en-US" sz="2800" dirty="0">
                <a:latin typeface="Times New Roman" pitchFamily="18" charset="0"/>
                <a:ea typeface="Times New Roman" pitchFamily="18" charset="0"/>
              </a:rPr>
              <a:t>,</a:t>
            </a:r>
          </a:p>
          <a:p>
            <a:pPr marL="742950" indent="-742950" algn="l" rtl="0" eaLnBrk="0" hangingPunct="0">
              <a:buFontTx/>
              <a:buAutoNum type="arabicPeriod"/>
              <a:defRPr/>
            </a:pPr>
            <a:endParaRPr lang="en-US" sz="2800" dirty="0"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Dermatobia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l" rtl="0" eaLnBrk="0" hangingPunct="0">
              <a:defRPr/>
            </a:pP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dirty="0">
                <a:latin typeface="Times New Roman" pitchFamily="18" charset="0"/>
                <a:ea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Cordylobia</a:t>
            </a:r>
            <a:r>
              <a:rPr lang="en-US" sz="2800" b="1" i="1" dirty="0"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marL="742950" indent="-742950" algn="l" rtl="0" eaLnBrk="0" hangingPunct="0">
              <a:defRPr/>
            </a:pPr>
            <a:r>
              <a:rPr lang="en-US" sz="2800" b="1" i="1" dirty="0">
                <a:latin typeface="Times New Roman" pitchFamily="18" charset="0"/>
                <a:ea typeface="Times New Roman" pitchFamily="18" charset="0"/>
              </a:rPr>
              <a:t>    </a:t>
            </a: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antheropophaga</a:t>
            </a:r>
            <a:endParaRPr lang="en-US" sz="2800" b="1" i="1" dirty="0">
              <a:latin typeface="Times New Roman" pitchFamily="18" charset="0"/>
              <a:ea typeface="Times New Roman" pitchFamily="18" charset="0"/>
            </a:endParaRPr>
          </a:p>
          <a:p>
            <a:pPr marL="742950" indent="-742950" algn="l" rtl="0" eaLnBrk="0" hangingPunct="0">
              <a:defRPr/>
            </a:pPr>
            <a:r>
              <a:rPr lang="en-US" sz="2800" b="1" i="1" dirty="0">
                <a:latin typeface="Times New Roman" pitchFamily="18" charset="0"/>
                <a:ea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ea typeface="Times New Roman" pitchFamily="18" charset="0"/>
              </a:rPr>
              <a:t>Tumbu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</a:rPr>
              <a:t>  fly </a:t>
            </a:r>
          </a:p>
          <a:p>
            <a:pPr marL="742950" indent="-742950" algn="l" rtl="0" eaLnBrk="0" hangingPunct="0">
              <a:defRPr/>
            </a:pPr>
            <a:r>
              <a:rPr lang="en-US" sz="2800" dirty="0"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marL="742950" indent="-742950" algn="l" rtl="0" eaLnBrk="0" hangingPunct="0">
              <a:defRPr/>
            </a:pPr>
            <a:r>
              <a:rPr lang="en-US" sz="2800" b="1" dirty="0">
                <a:latin typeface="Times New Roman" pitchFamily="18" charset="0"/>
                <a:ea typeface="Times New Roman" pitchFamily="18" charset="0"/>
              </a:rPr>
              <a:t>4. </a:t>
            </a: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Chrysomyia</a:t>
            </a:r>
            <a:r>
              <a:rPr lang="en-US" sz="2800" b="1" i="1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ea typeface="Times New Roman" pitchFamily="18" charset="0"/>
              </a:rPr>
              <a:t>bezziani</a:t>
            </a:r>
            <a:endParaRPr lang="en-US" sz="2800" dirty="0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4572000" y="1600200"/>
            <a:ext cx="2255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Chrysomyia bezziani</a:t>
            </a:r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2286000" y="6019800"/>
            <a:ext cx="66294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660033"/>
                </a:solidFill>
              </a:rPr>
              <a:t>Traumatic </a:t>
            </a:r>
            <a:r>
              <a:rPr lang="en-US" sz="2400" b="1" dirty="0" err="1">
                <a:solidFill>
                  <a:srgbClr val="660033"/>
                </a:solidFill>
              </a:rPr>
              <a:t>myiasis</a:t>
            </a:r>
            <a:r>
              <a:rPr lang="en-US" sz="2400" dirty="0">
                <a:solidFill>
                  <a:srgbClr val="660033"/>
                </a:solidFill>
              </a:rPr>
              <a:t>: </a:t>
            </a:r>
            <a:r>
              <a:rPr lang="en-US" sz="2400" b="1" i="1" dirty="0" err="1">
                <a:solidFill>
                  <a:srgbClr val="660033"/>
                </a:solidFill>
              </a:rPr>
              <a:t>Chrysomyia</a:t>
            </a:r>
            <a:r>
              <a:rPr lang="en-US" sz="2400" b="1" i="1" dirty="0">
                <a:solidFill>
                  <a:srgbClr val="660033"/>
                </a:solidFill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</a:rPr>
              <a:t>bezziana</a:t>
            </a:r>
            <a:endParaRPr lang="ar-IQ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609600" y="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/>
              <a:t>4. Family: Oesteridae. </a:t>
            </a:r>
          </a:p>
          <a:p>
            <a:pPr algn="l" rtl="0"/>
            <a:r>
              <a:rPr lang="en-US" sz="4000"/>
              <a:t> naghaf flies. Ex: </a:t>
            </a:r>
            <a:r>
              <a:rPr lang="en-US" sz="4000" b="1" i="1"/>
              <a:t>Oesterus ovis</a:t>
            </a:r>
            <a:endParaRPr lang="ar-IQ" sz="4000"/>
          </a:p>
        </p:txBody>
      </p:sp>
      <p:pic>
        <p:nvPicPr>
          <p:cNvPr id="112643" name="Picture 2" descr="OESTE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858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304800" y="5867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/>
              <a:t>Nasophayngeal myiasis</a:t>
            </a:r>
            <a:r>
              <a:rPr lang="en-US" sz="2000"/>
              <a:t>: </a:t>
            </a:r>
            <a:r>
              <a:rPr lang="en-US" sz="2800" b="1" i="1"/>
              <a:t>Oesteris ovis</a:t>
            </a:r>
            <a:r>
              <a:rPr lang="en-US" sz="2000"/>
              <a:t>, nasopharynx in sheep, ophthalmomyiasis in man .</a:t>
            </a:r>
            <a:endParaRPr lang="ar-IQ" sz="200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Dermatobia homin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0" y="1524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5400" b="1">
                <a:solidFill>
                  <a:srgbClr val="000000"/>
                </a:solidFill>
              </a:rPr>
              <a:t> Bot  larvae </a:t>
            </a:r>
          </a:p>
        </p:txBody>
      </p:sp>
      <p:pic>
        <p:nvPicPr>
          <p:cNvPr id="113668" name="Content Placeholder 7" descr="180px-D._hominis_larva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0"/>
            <a:ext cx="4800600" cy="2522538"/>
          </a:xfrm>
        </p:spPr>
      </p:pic>
      <p:pic>
        <p:nvPicPr>
          <p:cNvPr id="113669" name="Picture 5" descr="BOT FL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89200"/>
            <a:ext cx="609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2057400" y="9144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000" b="1">
                <a:solidFill>
                  <a:srgbClr val="000000"/>
                </a:solidFill>
              </a:rPr>
              <a:t>Maggot larva </a:t>
            </a:r>
            <a:endParaRPr lang="ar-IQ" sz="4000" b="1">
              <a:solidFill>
                <a:srgbClr val="000000"/>
              </a:solidFill>
            </a:endParaRPr>
          </a:p>
        </p:txBody>
      </p:sp>
      <p:pic>
        <p:nvPicPr>
          <p:cNvPr id="115715" name="Picture 2" descr="Maggo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752600"/>
            <a:ext cx="7486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467600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sz="5400" b="1" dirty="0"/>
              <a:t>Phylum: </a:t>
            </a:r>
            <a:r>
              <a:rPr lang="en-US" sz="5400" b="1" dirty="0" err="1"/>
              <a:t>Arthropoda</a:t>
            </a:r>
            <a:r>
              <a:rPr lang="en-US" sz="5400" b="1" dirty="0"/>
              <a:t>  </a:t>
            </a:r>
          </a:p>
          <a:p>
            <a:pPr algn="l" rtl="0">
              <a:defRPr/>
            </a:pPr>
            <a:r>
              <a:rPr lang="en-US" sz="5400" b="1" dirty="0"/>
              <a:t>Class:  </a:t>
            </a:r>
            <a:r>
              <a:rPr lang="en-US" sz="5400" b="1" dirty="0" err="1"/>
              <a:t>Insecta</a:t>
            </a:r>
            <a:r>
              <a:rPr lang="en-US" sz="5400" b="1" dirty="0"/>
              <a:t>  </a:t>
            </a:r>
          </a:p>
          <a:p>
            <a:pPr algn="l" rtl="0">
              <a:defRPr/>
            </a:pPr>
            <a:r>
              <a:rPr lang="en-US" sz="5400" b="1" dirty="0"/>
              <a:t>Order: </a:t>
            </a:r>
            <a:r>
              <a:rPr lang="en-US" sz="5400" b="1" dirty="0" err="1"/>
              <a:t>Diptera</a:t>
            </a:r>
            <a:r>
              <a:rPr lang="en-US" sz="5400" b="1" dirty="0"/>
              <a:t> </a:t>
            </a:r>
          </a:p>
          <a:p>
            <a:pPr algn="l" rtl="0">
              <a:defRPr/>
            </a:pPr>
            <a:r>
              <a:rPr lang="en-US" sz="5400" b="1" dirty="0"/>
              <a:t>Suborder: </a:t>
            </a:r>
            <a:r>
              <a:rPr lang="en-US" sz="5400" b="1" dirty="0" err="1"/>
              <a:t>Cyclorhapha</a:t>
            </a:r>
            <a:r>
              <a:rPr lang="en-US" sz="5400" b="1" dirty="0"/>
              <a:t> </a:t>
            </a:r>
            <a:endParaRPr lang="ar-IQ" sz="5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Complete metamorphosis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5-6 days from eggs to egg-lying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ouse_fly01"/>
          <p:cNvPicPr>
            <a:picLocks noChangeAspect="1" noChangeArrowheads="1"/>
          </p:cNvPicPr>
          <p:nvPr/>
        </p:nvPicPr>
        <p:blipFill>
          <a:blip r:embed="rId2"/>
          <a:srcRect l="2174" t="5350" r="2174" b="11230"/>
          <a:stretch>
            <a:fillRect/>
          </a:stretch>
        </p:blipFill>
        <p:spPr bwMode="auto">
          <a:xfrm>
            <a:off x="-46892" y="1371600"/>
            <a:ext cx="92846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572000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Eggs </a:t>
            </a:r>
            <a:endParaRPr lang="ar-IQ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895600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Larva </a:t>
            </a:r>
            <a:endParaRPr lang="ar-IQ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518160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Pupa </a:t>
            </a:r>
            <a:endParaRPr lang="ar-IQ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715000"/>
            <a:ext cx="2895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Adult</a:t>
            </a:r>
          </a:p>
          <a:p>
            <a:r>
              <a:rPr lang="en-US" sz="2800" b="1" dirty="0" smtClean="0"/>
              <a:t>25-30 days </a:t>
            </a:r>
            <a:endParaRPr lang="ar-IQ" sz="2800" b="1" dirty="0"/>
          </a:p>
        </p:txBody>
      </p:sp>
      <p:sp>
        <p:nvSpPr>
          <p:cNvPr id="14" name="Right Arrow 13"/>
          <p:cNvSpPr/>
          <p:nvPr/>
        </p:nvSpPr>
        <p:spPr>
          <a:xfrm rot="20660622">
            <a:off x="1485317" y="2456183"/>
            <a:ext cx="748891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 rot="9657297">
            <a:off x="6505496" y="5143269"/>
            <a:ext cx="1230093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ight Arrow 15"/>
          <p:cNvSpPr/>
          <p:nvPr/>
        </p:nvSpPr>
        <p:spPr>
          <a:xfrm rot="1534011">
            <a:off x="6674949" y="2886143"/>
            <a:ext cx="748891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Right Arrow 16"/>
          <p:cNvSpPr/>
          <p:nvPr/>
        </p:nvSpPr>
        <p:spPr>
          <a:xfrm rot="13714458">
            <a:off x="1292818" y="4541476"/>
            <a:ext cx="131001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991600" cy="640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cs typeface="+mn-cs"/>
              </a:rPr>
              <a:t/>
            </a:r>
            <a:br>
              <a:rPr lang="en-US" sz="3600" b="1" dirty="0" smtClean="0">
                <a:cs typeface="+mn-cs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Family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Muscidae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housefly family, </a:t>
            </a:r>
            <a:r>
              <a:rPr lang="en-US" sz="3200" b="1" dirty="0" smtClean="0">
                <a:solidFill>
                  <a:srgbClr val="660033"/>
                </a:solidFill>
                <a:cs typeface="+mn-cs"/>
              </a:rPr>
              <a:t/>
            </a:r>
            <a:br>
              <a:rPr lang="en-US" sz="3200" b="1" dirty="0" smtClean="0">
                <a:solidFill>
                  <a:srgbClr val="660033"/>
                </a:solidFill>
                <a:cs typeface="+mn-cs"/>
              </a:rPr>
            </a:br>
            <a:r>
              <a:rPr lang="en-US" sz="3200" b="1" dirty="0" smtClean="0">
                <a:solidFill>
                  <a:srgbClr val="660033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Medium to small size. </a:t>
            </a:r>
            <a:b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Gray to shiny colors. </a:t>
            </a:r>
            <a:b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Wings broad reduced veins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subfamily: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Muscinae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(House fly)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Gray color,</a:t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Lapping mouth parts.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Lower lip modified with spongy wide tip. </a:t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 not bit.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Lived on filthy, decayed, semi fluid. Ex: houseflies;  </a:t>
            </a:r>
            <a:b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Musca</a:t>
            </a:r>
            <a:r>
              <a:rPr lang="en-US" sz="28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domestica</a:t>
            </a: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  annoying, mechanical  </a:t>
            </a:r>
            <a:b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transmission.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Larvae are maggot type (pointed front &amp; wide end).</a:t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cs typeface="+mn-cs"/>
              </a:rPr>
              <a:t/>
            </a:r>
            <a:br>
              <a:rPr lang="en-US" sz="3600" b="1" dirty="0" smtClean="0">
                <a:cs typeface="+mn-cs"/>
              </a:rPr>
            </a:br>
            <a:endParaRPr lang="en-US" sz="3600" b="1" dirty="0">
              <a:cs typeface="+mn-cs"/>
            </a:endParaRPr>
          </a:p>
        </p:txBody>
      </p:sp>
      <p:pic>
        <p:nvPicPr>
          <p:cNvPr id="101379" name="Content Placeholder 4" descr="house_fly2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43475" y="0"/>
            <a:ext cx="4200525" cy="4114800"/>
          </a:xfrm>
        </p:spPr>
      </p:pic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6172200" y="34290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90000"/>
                </a:solidFill>
                <a:latin typeface="Arial" pitchFamily="34" charset="0"/>
              </a:rPr>
              <a:t>Musca domestica</a:t>
            </a:r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304800"/>
            <a:ext cx="8540750" cy="137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4000" b="1" smtClean="0">
                <a:cs typeface="Tahoma" pitchFamily="34" charset="0"/>
              </a:rPr>
              <a:t>Spongy mouth part of House fly</a:t>
            </a:r>
          </a:p>
        </p:txBody>
      </p:sp>
      <p:pic>
        <p:nvPicPr>
          <p:cNvPr id="102403" name="Picture 4" descr="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06638"/>
            <a:ext cx="55626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tomoxys niger bilineatus 14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050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990600" y="533400"/>
            <a:ext cx="7138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b="1"/>
              <a:t> 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0"/>
            <a:ext cx="8534400" cy="144780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Family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Muscidae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: 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ahoma" pitchFamily="34" charset="0"/>
              </a:rPr>
              <a:t>Subfamily: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Stomoxyinae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1. Stable fly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Stomoxis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calcitrans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w Cen MT Condensed Extra Bold" pitchFamily="34" charset="0"/>
                <a:cs typeface="Arial" charset="0"/>
              </a:rPr>
              <a:t>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660033"/>
                </a:solidFill>
                <a:latin typeface="+mj-lt"/>
                <a:ea typeface="+mj-ea"/>
                <a:cs typeface="Tahoma" pitchFamily="34" charset="0"/>
              </a:rPr>
              <a:t/>
            </a:r>
            <a:br>
              <a:rPr lang="en-US" sz="3600" b="1" dirty="0">
                <a:solidFill>
                  <a:srgbClr val="660033"/>
                </a:solidFill>
                <a:latin typeface="+mj-lt"/>
                <a:ea typeface="+mj-ea"/>
                <a:cs typeface="Tahoma" pitchFamily="34" charset="0"/>
              </a:rPr>
            </a:br>
            <a:endParaRPr lang="en-US" sz="3600" dirty="0">
              <a:solidFill>
                <a:srgbClr val="66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228600" y="1752600"/>
            <a:ext cx="5029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b="1"/>
              <a:t>Medium size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>
                <a:solidFill>
                  <a:srgbClr val="990000"/>
                </a:solidFill>
              </a:rPr>
              <a:t>modified mouthparts for   </a:t>
            </a:r>
          </a:p>
          <a:p>
            <a:pPr algn="l" rtl="0"/>
            <a:r>
              <a:rPr lang="en-US" sz="2800" b="1">
                <a:solidFill>
                  <a:srgbClr val="990000"/>
                </a:solidFill>
              </a:rPr>
              <a:t>   biting and blood sucking.</a:t>
            </a:r>
            <a:r>
              <a:rPr lang="en-US" sz="2800" b="1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/>
              <a:t>Live in houses, gardens, </a:t>
            </a:r>
          </a:p>
          <a:p>
            <a:pPr algn="l" rtl="0"/>
            <a:r>
              <a:rPr lang="en-US" sz="2800" b="1"/>
              <a:t>   parks.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>
                <a:solidFill>
                  <a:srgbClr val="006600"/>
                </a:solidFill>
              </a:rPr>
              <a:t>Vector of  surra disease </a:t>
            </a:r>
          </a:p>
          <a:p>
            <a:pPr algn="l" rtl="0"/>
            <a:r>
              <a:rPr lang="en-US" sz="2800" b="1" i="1">
                <a:solidFill>
                  <a:srgbClr val="006600"/>
                </a:solidFill>
              </a:rPr>
              <a:t>  Trypanosoma eyeansi</a:t>
            </a:r>
            <a:r>
              <a:rPr lang="en-US" sz="2800" b="1">
                <a:solidFill>
                  <a:srgbClr val="006600"/>
                </a:solidFill>
              </a:rPr>
              <a:t> on  </a:t>
            </a:r>
          </a:p>
          <a:p>
            <a:pPr algn="l" rtl="0"/>
            <a:r>
              <a:rPr lang="en-US" sz="2800" b="1">
                <a:solidFill>
                  <a:srgbClr val="006600"/>
                </a:solidFill>
              </a:rPr>
              <a:t>   animals…</a:t>
            </a:r>
            <a:r>
              <a:rPr lang="en-US" sz="2800" b="1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b="1"/>
              <a:t>Reproduction by </a:t>
            </a:r>
          </a:p>
          <a:p>
            <a:pPr algn="l" rtl="0"/>
            <a:r>
              <a:rPr lang="en-US" sz="2800" b="1"/>
              <a:t>   oviparous larvae like  </a:t>
            </a:r>
          </a:p>
          <a:p>
            <a:pPr algn="l" rtl="0"/>
            <a:r>
              <a:rPr lang="en-US" sz="2800" b="1"/>
              <a:t>   these of house flies.</a:t>
            </a:r>
            <a:endParaRPr lang="ar-IQ" sz="2800" b="1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867400" y="624840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 i="1" dirty="0" err="1">
                <a:latin typeface="Tw Cen MT Condensed Extra Bold" pitchFamily="34" charset="0"/>
              </a:rPr>
              <a:t>Stomoxis</a:t>
            </a:r>
            <a:r>
              <a:rPr lang="en-US" sz="2000" b="1" i="1" dirty="0">
                <a:latin typeface="Tw Cen MT Condensed Extra Bold" pitchFamily="34" charset="0"/>
              </a:rPr>
              <a:t> </a:t>
            </a:r>
            <a:r>
              <a:rPr lang="en-US" sz="2000" b="1" i="1" dirty="0" err="1">
                <a:latin typeface="Tw Cen MT Condensed Extra Bold" pitchFamily="34" charset="0"/>
              </a:rPr>
              <a:t>calcitrans</a:t>
            </a:r>
            <a:r>
              <a:rPr lang="en-US" sz="2000" b="1" i="1" dirty="0">
                <a:latin typeface="Tw Cen MT Condensed Extra Bold" pitchFamily="34" charset="0"/>
              </a:rPr>
              <a:t> </a:t>
            </a:r>
            <a:endParaRPr lang="ar-IQ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248025"/>
            <a:ext cx="4114800" cy="3609975"/>
          </a:xfrm>
        </p:spPr>
      </p:pic>
      <p:pic>
        <p:nvPicPr>
          <p:cNvPr id="104451" name="Picture 6" descr="Gf_M_We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0" y="0"/>
            <a:ext cx="5562600" cy="167640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  <a:t>Family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  <a:t>Muscidae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  <a:t>: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  <a:t>Subfamily: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Stomoxyinae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 :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2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.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Glossina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 (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tse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tse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  <a:cs typeface="Arial" charset="0"/>
              </a:rPr>
              <a:t> fly)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w Cen MT Condensed Extra Bold" pitchFamily="34" charset="0"/>
                <a:cs typeface="Arial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  <a:t/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ahoma" pitchFamily="34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228600" y="1752600"/>
            <a:ext cx="5257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>
              <a:buFont typeface="Wingdings" pitchFamily="2" charset="2"/>
              <a:buChar char="Ø"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 only in Africa, </a:t>
            </a:r>
          </a:p>
          <a:p>
            <a:pPr algn="l" rtl="0" eaLnBrk="0" hangingPunct="0">
              <a:buFont typeface="Wingdings" pitchFamily="2" charset="2"/>
              <a:buChar char="Ø"/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Vector of African sleeping  </a:t>
            </a:r>
          </a:p>
          <a:p>
            <a:pPr algn="l" rtl="0" eaLnBrk="0" hangingPunct="0"/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sickness. </a:t>
            </a:r>
          </a:p>
          <a:p>
            <a:pPr algn="l" rtl="0" eaLnBrk="0" hangingPunct="0">
              <a:buFont typeface="Wingdings" pitchFamily="2" charset="2"/>
              <a:buChar char="Ø"/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Reproduce by viviparous</a:t>
            </a:r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give birth to larvae very </a:t>
            </a:r>
          </a:p>
          <a:p>
            <a:pPr algn="l" rtl="0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mature soon become pupa   </a:t>
            </a:r>
          </a:p>
          <a:p>
            <a:pPr algn="l" rtl="0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in soil. </a:t>
            </a:r>
          </a:p>
          <a:p>
            <a:pPr algn="l" rtl="0" eaLnBrk="0" hangingPunct="0">
              <a:buFont typeface="Wingdings" pitchFamily="2" charset="2"/>
              <a:buChar char="Ø"/>
            </a:pP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Parasitic on blood</a:t>
            </a:r>
            <a:r>
              <a:rPr lang="en-US" sz="3200" b="1">
                <a:solidFill>
                  <a:srgbClr val="006600"/>
                </a:solidFill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give </a:t>
            </a:r>
          </a:p>
          <a:p>
            <a:pPr algn="l" rtl="0" eaLnBrk="0" hangingPunct="0"/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birth to one larva at time, </a:t>
            </a:r>
          </a:p>
          <a:p>
            <a:pPr algn="l" rtl="0" eaLnBrk="0" hangingPunct="0"/>
            <a:r>
              <a:rPr 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every needs or so.</a:t>
            </a:r>
            <a:endParaRPr lang="en-US" sz="32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3048000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Family: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Simuliidae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Black fly (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Simulium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Onchocerca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causes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onchocerciasis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or "river blindness" </a:t>
            </a:r>
            <a:endParaRPr lang="ar-IQ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6466" name="Picture 2" descr="C:\Users\HP\Desktop\New folder\blackf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4572000" cy="3886200"/>
          </a:xfrm>
          <a:prstGeom prst="rect">
            <a:avLst/>
          </a:prstGeom>
          <a:noFill/>
        </p:spPr>
      </p:pic>
      <p:pic>
        <p:nvPicPr>
          <p:cNvPr id="446467" name="Picture 3" descr="C:\Users\HP\Desktop\New folder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971800"/>
            <a:ext cx="3581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39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Black fly (</a:t>
            </a:r>
            <a:r>
              <a:rPr lang="en-US" sz="5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Simulium</a:t>
            </a:r>
            <a:r>
              <a:rPr lang="en-US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3076</TotalTime>
  <Words>339</Words>
  <Application>Microsoft Office PowerPoint</Application>
  <PresentationFormat>عرض على الشاشة (3:4)‏</PresentationFormat>
  <Paragraphs>93</Paragraphs>
  <Slides>18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Compass</vt:lpstr>
      <vt:lpstr>Trek</vt:lpstr>
      <vt:lpstr>Opulent</vt:lpstr>
      <vt:lpstr>Median</vt:lpstr>
      <vt:lpstr>Lab Common flies  &amp; myiasis </vt:lpstr>
      <vt:lpstr>عرض تقديمي في PowerPoint</vt:lpstr>
      <vt:lpstr>عرض تقديمي في PowerPoint</vt:lpstr>
      <vt:lpstr> Family Muscidae:   The housefly family,   Medium to small size.   Gray to shiny colors.   Wings broad reduced veins.  subfamily: Muscinae  (House fly)   Gray color,  Lapping mouth parts.   Lower lip modified with spongy wide tip.   Do not bit.  Lived on filthy, decayed, semi fluid. Ex: houseflies;    Musca domestica:  annoying, mechanical    transmission.   Larvae are maggot type (pointed front &amp; wide end).   </vt:lpstr>
      <vt:lpstr>عرض تقديمي في PowerPoint</vt:lpstr>
      <vt:lpstr>عرض تقديمي في PowerPoint</vt:lpstr>
      <vt:lpstr>عرض تقديمي في PowerPoint</vt:lpstr>
      <vt:lpstr>Order: Diptera  Family: Simuliidae Black fly (Simulium) Onchocerca volvulus causes onchocerciasis or "river blindness" </vt:lpstr>
      <vt:lpstr>Black fly (Simulium)</vt:lpstr>
      <vt:lpstr>عرض تقديمي في PowerPoint</vt:lpstr>
      <vt:lpstr>عرض تقديمي في PowerPoint</vt:lpstr>
      <vt:lpstr>عرض تقديمي في PowerPoint</vt:lpstr>
      <vt:lpstr>2. Family: Sarcophagidae (flesh fly)     True Intestinal myiasis.  Large,  less board like,  gray in color.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Owner</cp:lastModifiedBy>
  <cp:revision>304</cp:revision>
  <cp:lastPrinted>1601-01-01T00:00:00Z</cp:lastPrinted>
  <dcterms:created xsi:type="dcterms:W3CDTF">1601-01-01T00:00:00Z</dcterms:created>
  <dcterms:modified xsi:type="dcterms:W3CDTF">2020-03-16T10:42:53Z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