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5228" r:id="rId3"/>
    <p:sldMasterId id="2147485240" r:id="rId4"/>
  </p:sldMasterIdLst>
  <p:notesMasterIdLst>
    <p:notesMasterId r:id="rId25"/>
  </p:notesMasterIdLst>
  <p:sldIdLst>
    <p:sldId id="421" r:id="rId5"/>
    <p:sldId id="300" r:id="rId6"/>
    <p:sldId id="290" r:id="rId7"/>
    <p:sldId id="291" r:id="rId8"/>
    <p:sldId id="279" r:id="rId9"/>
    <p:sldId id="340" r:id="rId10"/>
    <p:sldId id="298" r:id="rId11"/>
    <p:sldId id="277" r:id="rId12"/>
    <p:sldId id="282" r:id="rId13"/>
    <p:sldId id="283" r:id="rId14"/>
    <p:sldId id="341" r:id="rId15"/>
    <p:sldId id="281" r:id="rId16"/>
    <p:sldId id="292" r:id="rId17"/>
    <p:sldId id="343" r:id="rId18"/>
    <p:sldId id="344" r:id="rId19"/>
    <p:sldId id="345" r:id="rId20"/>
    <p:sldId id="346" r:id="rId21"/>
    <p:sldId id="389" r:id="rId22"/>
    <p:sldId id="301" r:id="rId23"/>
    <p:sldId id="342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462F00"/>
    <a:srgbClr val="FFFFCC"/>
    <a:srgbClr val="0C1D32"/>
    <a:srgbClr val="9900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FC6F3-A16B-4201-A85B-2F58767D28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E8F89-6BDA-4780-AEBE-04A5E634B8DF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9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8C330-7A12-4DC9-8AFC-9D1D40416EB9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7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F1935-7BB0-4EB8-883B-004047A4C5D4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93493-340D-4500-BE6C-91BB2D5460B3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3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7CB6B-1D75-40A5-BD10-3E89EF6A14E0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4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AC41E-E8C5-4A53-8273-0E49F5C0EDFD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8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8F770-8541-4D55-8196-EE96E1B3CCB0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0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61D54-ABC8-4D57-96D6-E0D86041504F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3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51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5233D1-F92B-4017-9E78-349CE45216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FA4C-1771-4B41-9FD6-150619ED3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8AB2-430D-45A4-B9CA-AB505BA6A3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B90E-42E2-45AD-AA87-15B909D66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9F85-FBE3-433D-8ED6-D522EFAFB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9A6C-D939-497B-A8C7-63B85C2D71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7322-77EF-431A-BF1B-EE216584D5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8D06-2830-4F6C-ABAE-945A74EF0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A86A-F910-4F62-8AA4-097B545BFC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EDC-EC1B-4C00-9A28-3F35FD5D73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56C-93EB-42F1-8F8B-FF5278107D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8B29-53EF-468F-AD6B-D1088D673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42F5-9AB8-4121-B27F-14F4B3035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C536-B6C0-483D-8D52-93BF24BA13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B6BC-9DA6-4C27-9135-D4654BBBA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4E68E5-756D-4D43-BDD9-A74C4275F41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27A56B-DE7E-4B4E-B90B-414DE98AAC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5D014-3979-4101-991C-14B5C9EBE5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D8A4E8-A070-4CA0-AC63-3D41EBD8A3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ADDC88-A250-4428-88B5-343D51B9B5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FA7D4-B4D9-478E-B843-A05E8B4DC1C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FB7A36-927A-4CC6-BCA9-21B039E0A1E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F1C7-EDCE-4510-9F10-9E4F0D61B1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158064-D436-4ED5-B0F6-C6972849D9D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6E28998-9C3A-4F0C-9AFC-30D1E896220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58BD44-CA76-4C96-ADC7-B36354B4597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7873EF-060B-4300-BB16-4914AA22246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233D1-F92B-4017-9E78-349CE452169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8B29-53EF-468F-AD6B-D1088D673BE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F1C7-EDCE-4510-9F10-9E4F0D61B1A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2ED-8422-40E5-A604-3865023C8D3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39189-21CA-4AC3-ACB0-F5EC1DED5E6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B65AC-D96B-4194-83E1-A1237EF6C2B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D2ED-8422-40E5-A604-3865023C8D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596C7-A1DC-4F00-BFD2-44E7956B68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AF0D6-5DA5-4645-B126-8F640D787AD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8096E-A1BC-4FF0-A78D-D8113A14ABC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EFA4C-1771-4B41-9FD6-150619ED3C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18AB2-430D-45A4-B9CA-AB505BA6A33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9189-21CA-4AC3-ACB0-F5EC1DED5E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65AC-D96B-4194-83E1-A1237EF6C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6C7-A1DC-4F00-BFD2-44E7956B6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0D6-5DA5-4645-B126-8F640D787A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096E-A1BC-4FF0-A78D-D8113A14AB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9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2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39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41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1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C4309-0D6F-4CD3-AC2B-A3A4729965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1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713B70-A3C1-4F9A-850C-D7D40F48CA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161" r:id="rId4"/>
    <p:sldLayoutId id="2147485206" r:id="rId5"/>
    <p:sldLayoutId id="2147485162" r:id="rId6"/>
    <p:sldLayoutId id="2147485207" r:id="rId7"/>
    <p:sldLayoutId id="2147485208" r:id="rId8"/>
    <p:sldLayoutId id="2147485209" r:id="rId9"/>
    <p:sldLayoutId id="2147485163" r:id="rId10"/>
    <p:sldLayoutId id="2147485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DC4309-0D6F-4CD3-AC2B-A3A4729965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DC4309-0D6F-4CD3-AC2B-A3A4729965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540750" cy="3581400"/>
          </a:xfrm>
        </p:spPr>
        <p:txBody>
          <a:bodyPr>
            <a:noAutofit/>
          </a:bodyPr>
          <a:lstStyle/>
          <a:p>
            <a:pPr algn="ctr" rtl="0" eaLnBrk="1" hangingPunct="1"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 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Mosquitoes</a:t>
            </a:r>
            <a:endParaRPr lang="en-US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4067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0"/>
            <a:ext cx="3124200" cy="45720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Culex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5400" dirty="0" smtClean="0"/>
          </a:p>
          <a:p>
            <a:pPr marL="411480" lvl="0" algn="l" rt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None/>
              <a:defRPr/>
            </a:pPr>
            <a:r>
              <a:rPr lang="en-US" sz="4000" b="1" kern="1200" dirty="0" err="1" smtClean="0">
                <a:solidFill>
                  <a:schemeClr val="bg1"/>
                </a:solidFill>
                <a:effectLst/>
                <a:latin typeface="Corbel"/>
              </a:rPr>
              <a:t>Palpi</a:t>
            </a:r>
            <a:r>
              <a:rPr lang="en-US" sz="4000" b="1" kern="1200" dirty="0" smtClean="0">
                <a:solidFill>
                  <a:schemeClr val="bg1"/>
                </a:solidFill>
                <a:effectLst/>
                <a:latin typeface="Corbel"/>
              </a:rPr>
              <a:t>  as </a:t>
            </a:r>
            <a:r>
              <a:rPr lang="en-US" sz="4000" b="1" kern="1200" dirty="0">
                <a:solidFill>
                  <a:schemeClr val="bg1"/>
                </a:solidFill>
                <a:effectLst/>
                <a:latin typeface="Corbel"/>
              </a:rPr>
              <a:t>long as the proboscis</a:t>
            </a:r>
            <a:endParaRPr lang="en-US" sz="40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660033"/>
                </a:solidFill>
                <a:effectLst/>
              </a:rPr>
              <a:t>with bushy antennae</a:t>
            </a:r>
            <a:endParaRPr lang="en-US" sz="4000" b="1" dirty="0" smtClean="0"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endParaRPr lang="en-US" sz="5400" dirty="0" smtClean="0"/>
          </a:p>
        </p:txBody>
      </p:sp>
      <p:pic>
        <p:nvPicPr>
          <p:cNvPr id="79875" name="Picture 4" descr="CULEX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-1588"/>
            <a:ext cx="5791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ulex m 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24000"/>
            <a:ext cx="9137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990600" y="0"/>
            <a:ext cx="6629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buFont typeface="Arial" pitchFamily="34" charset="0"/>
              <a:buNone/>
            </a:pPr>
            <a:r>
              <a:rPr lang="en-US" sz="6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</a:p>
          <a:p>
            <a:pPr algn="ctr" rtl="0">
              <a:buFont typeface="Arial" pitchFamily="34" charset="0"/>
              <a:buNone/>
            </a:pP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Female      &amp;          Male</a:t>
            </a:r>
            <a:endParaRPr lang="ar-IQ" sz="48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0"/>
            <a:ext cx="4114800" cy="37338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Egg raft</a:t>
            </a:r>
          </a:p>
          <a:p>
            <a:pPr algn="l" rtl="0" eaLnBrk="1" hangingPunct="1">
              <a:buFont typeface="Arial" charset="0"/>
              <a:buChar char="►"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without float </a:t>
            </a:r>
          </a:p>
          <a:p>
            <a:pPr algn="l" rtl="0" eaLnBrk="1" hangingPunct="1">
              <a:buFont typeface="Arial" charset="0"/>
              <a:buChar char="►"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laid in mass</a:t>
            </a:r>
            <a:endParaRPr lang="en-US" sz="4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3" name="Picture 4" descr="CULEXEG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0"/>
            <a:ext cx="4848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6" descr="mhtml:file://D:\The%20Life%20Cycle%20of%20the%20Mosquito.mht!http://www.mosquitoes.org/images/eggraf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0"/>
            <a:ext cx="4575175" cy="40386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Larva</a:t>
            </a:r>
          </a:p>
          <a:p>
            <a:pPr algn="l" rtl="0" eaLnBrk="1" hangingPunct="1">
              <a:buFont typeface="Wingdings" pitchFamily="2" charset="2"/>
              <a:buChar char="ü"/>
              <a:defRPr/>
            </a:pPr>
            <a:r>
              <a:rPr lang="en-US" sz="4000" b="1" dirty="0" smtClean="0">
                <a:solidFill>
                  <a:srgbClr val="660033"/>
                </a:solidFill>
                <a:effectLst/>
              </a:rPr>
              <a:t>with breathing siphon</a:t>
            </a:r>
          </a:p>
          <a:p>
            <a:pPr algn="l" rtl="0" eaLnBrk="1" hangingPunct="1">
              <a:buFont typeface="Wingdings" pitchFamily="2" charset="2"/>
              <a:buChar char="ü"/>
              <a:defRPr/>
            </a:pPr>
            <a:endParaRPr lang="en-US" sz="4000" b="1" dirty="0" smtClean="0"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Char char="►"/>
              <a:defRPr/>
            </a:pPr>
            <a:endParaRPr lang="en-US" dirty="0" smtClean="0"/>
          </a:p>
        </p:txBody>
      </p:sp>
      <p:pic>
        <p:nvPicPr>
          <p:cNvPr id="82947" name="Picture 4" descr="CULEXEG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3235325"/>
            <a:ext cx="231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CULEXEG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7" descr="mhtml:file://D:\The%20Life%20Cycle%20of%20the%20Mosquito.mht!http://www.mosquitoes.org/images/larva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5562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304800"/>
          <a:ext cx="8762999" cy="38720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5219"/>
                <a:gridCol w="3143817"/>
                <a:gridCol w="1913963"/>
              </a:tblGrid>
              <a:tr h="928580">
                <a:tc>
                  <a:txBody>
                    <a:bodyPr/>
                    <a:lstStyle/>
                    <a:p>
                      <a:pPr rtl="1"/>
                      <a:r>
                        <a:rPr lang="en-US" sz="2800" b="1" u="sng" dirty="0" err="1" smtClean="0">
                          <a:solidFill>
                            <a:schemeClr val="bg1"/>
                          </a:solidFill>
                        </a:rPr>
                        <a:t>Culicinae</a:t>
                      </a:r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u="sng" dirty="0" err="1" smtClean="0">
                          <a:solidFill>
                            <a:schemeClr val="bg1"/>
                          </a:solidFill>
                        </a:rPr>
                        <a:t>Anophelinae</a:t>
                      </a:r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The stage</a:t>
                      </a:r>
                    </a:p>
                    <a:p>
                      <a:pPr rtl="1"/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0042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Eggs laid either singly (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Aedes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or in Rafts, without  floats.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IQ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laid singly, form mosaic designs, Boat-shaped and with floats.</a:t>
                      </a: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</a:t>
                      </a:r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Eggs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IQ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3984" name="Content Placeholder 10" descr="anopheles_farauti_eg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91000"/>
            <a:ext cx="4110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5" name="Picture 6" descr="mhtml:file://D:\The%20Life%20Cycle%20of%20the%20Mosquito.mht!http://www.mosquitoes.org/images/eggraf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0"/>
          <a:ext cx="8762999" cy="48768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705219"/>
                <a:gridCol w="3143817"/>
                <a:gridCol w="1913963"/>
              </a:tblGrid>
              <a:tr h="1264444"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/>
                        <a:t>Culicinae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/>
                        <a:t>Anophelinae</a:t>
                      </a:r>
                      <a:r>
                        <a:rPr lang="en-US" sz="2800" u="sng" dirty="0" smtClean="0"/>
                        <a:t> 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 smtClean="0"/>
                        <a:t>The stage</a:t>
                      </a:r>
                    </a:p>
                    <a:p>
                      <a:pPr rtl="1"/>
                      <a:endParaRPr lang="ar-IQ" sz="2800" dirty="0"/>
                    </a:p>
                  </a:txBody>
                  <a:tcPr/>
                </a:tc>
              </a:tr>
              <a:tr h="3231356">
                <a:tc>
                  <a:txBody>
                    <a:bodyPr/>
                    <a:lstStyle/>
                    <a:p>
                      <a:pPr algn="l" rtl="0"/>
                      <a:r>
                        <a:rPr lang="en-US" sz="2800" kern="1200" dirty="0" smtClean="0"/>
                        <a:t>with siphon, spiracles on tip of</a:t>
                      </a:r>
                      <a:r>
                        <a:rPr lang="ar-IQ" sz="2800" kern="1200" dirty="0" smtClean="0"/>
                        <a:t> </a:t>
                      </a:r>
                      <a:r>
                        <a:rPr lang="en-US" sz="2800" kern="1200" dirty="0" smtClean="0"/>
                        <a:t> siphon, a raw of teeth, comb on sides of segment 8, hang from surface of water by its siphon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/>
                        <a:t>No siphon, with palmate hairs,               </a:t>
                      </a:r>
                    </a:p>
                    <a:p>
                      <a:r>
                        <a:rPr lang="en-US" sz="2800" kern="1200" dirty="0" smtClean="0"/>
                        <a:t>                  spiracles on 8th segment, parallel</a:t>
                      </a:r>
                    </a:p>
                    <a:p>
                      <a:r>
                        <a:rPr lang="en-US" sz="2800" kern="1200" dirty="0" smtClean="0"/>
                        <a:t> to surface of water.                                  </a:t>
                      </a:r>
                    </a:p>
                    <a:p>
                      <a:r>
                        <a:rPr lang="en-US" sz="2800" kern="1200" dirty="0" smtClean="0"/>
                        <a:t>                                                                                         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Larvae </a:t>
                      </a:r>
                      <a:endParaRPr lang="ar-IQ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5008" name="Picture 7" descr="mhtml:file://D:\The%20Life%20Cycle%20of%20the%20Mosquito.mht!http://www.mosquitoes.org/images/larv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9" name="Picture 2" descr="Graph of larva of Anopheles, floating parallel to water surface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76800"/>
            <a:ext cx="3516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304800"/>
          <a:ext cx="8991599" cy="39014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801877"/>
                <a:gridCol w="3748747"/>
                <a:gridCol w="1440975"/>
              </a:tblGrid>
              <a:tr h="1143000"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/>
                        <a:t>Culicinae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/>
                        <a:t>Anophelinae</a:t>
                      </a:r>
                      <a:r>
                        <a:rPr lang="en-US" sz="2800" u="sng" dirty="0" smtClean="0"/>
                        <a:t> 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 smtClean="0"/>
                        <a:t>The stage</a:t>
                      </a:r>
                    </a:p>
                    <a:p>
                      <a:pPr rtl="1"/>
                      <a:endParaRPr lang="ar-IQ" sz="2800" dirty="0"/>
                    </a:p>
                  </a:txBody>
                  <a:tcPr/>
                </a:tc>
              </a:tr>
              <a:tr h="2500420">
                <a:tc>
                  <a:txBody>
                    <a:bodyPr/>
                    <a:lstStyle/>
                    <a:p>
                      <a:pPr algn="l" rtl="0"/>
                      <a:r>
                        <a:rPr lang="en-US" sz="3200" kern="1200" dirty="0" smtClean="0">
                          <a:solidFill>
                            <a:srgbClr val="462F00"/>
                          </a:solidFill>
                        </a:rPr>
                        <a:t>trumpet long and narrow in lateral view, no accessory hair in paddle. </a:t>
                      </a:r>
                      <a:endParaRPr lang="ar-IQ" sz="3200" dirty="0">
                        <a:solidFill>
                          <a:srgbClr val="462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462F00"/>
                          </a:solidFill>
                        </a:rPr>
                        <a:t> Breathing trumpet short, and broad in lateral view, accessory paddle hair present</a:t>
                      </a:r>
                      <a:endParaRPr lang="ar-IQ" sz="3200" dirty="0">
                        <a:solidFill>
                          <a:srgbClr val="462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rgbClr val="462F00"/>
                          </a:solidFill>
                        </a:rPr>
                        <a:t>Pupae</a:t>
                      </a:r>
                      <a:r>
                        <a:rPr lang="en-US" sz="2800" baseline="0" dirty="0" smtClean="0">
                          <a:solidFill>
                            <a:srgbClr val="462F0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462F00"/>
                          </a:solidFill>
                        </a:rPr>
                        <a:t> </a:t>
                      </a:r>
                      <a:endParaRPr lang="ar-IQ" sz="2800" dirty="0">
                        <a:solidFill>
                          <a:srgbClr val="462F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7056" name="Picture 4" descr="CULEXP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1910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6" descr="anopheles_farauti_pu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06875"/>
            <a:ext cx="4038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152400"/>
          <a:ext cx="8991599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801877"/>
                <a:gridCol w="3316822"/>
                <a:gridCol w="1872900"/>
              </a:tblGrid>
              <a:tr h="870284"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>
                          <a:solidFill>
                            <a:srgbClr val="660033"/>
                          </a:solidFill>
                        </a:rPr>
                        <a:t>Culicinae</a:t>
                      </a:r>
                      <a:endParaRPr lang="ar-IQ" sz="280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u="sng" dirty="0" err="1" smtClean="0">
                          <a:solidFill>
                            <a:srgbClr val="660033"/>
                          </a:solidFill>
                        </a:rPr>
                        <a:t>Anophelinae</a:t>
                      </a:r>
                      <a:r>
                        <a:rPr lang="en-US" sz="2800" u="sng" dirty="0" smtClean="0">
                          <a:solidFill>
                            <a:srgbClr val="660033"/>
                          </a:solidFill>
                        </a:rPr>
                        <a:t> </a:t>
                      </a:r>
                      <a:endParaRPr lang="ar-IQ" sz="280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 smtClean="0">
                          <a:solidFill>
                            <a:srgbClr val="660033"/>
                          </a:solidFill>
                        </a:rPr>
                        <a:t>The stage</a:t>
                      </a:r>
                    </a:p>
                    <a:p>
                      <a:pPr rtl="1"/>
                      <a:endParaRPr lang="ar-IQ" sz="280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</a:tr>
              <a:tr h="2330116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rgbClr val="660033"/>
                          </a:solidFill>
                        </a:rPr>
                        <a:t>male </a:t>
                      </a:r>
                      <a:r>
                        <a:rPr lang="en-US" sz="2000" kern="1200" dirty="0" err="1" smtClean="0">
                          <a:solidFill>
                            <a:srgbClr val="660033"/>
                          </a:solidFill>
                        </a:rPr>
                        <a:t>palpi</a:t>
                      </a:r>
                      <a:r>
                        <a:rPr lang="en-US" sz="2000" kern="1200" dirty="0" smtClean="0">
                          <a:solidFill>
                            <a:srgbClr val="660033"/>
                          </a:solidFill>
                        </a:rPr>
                        <a:t> not clubbed, as long as proboscis or longer, pointed. Female </a:t>
                      </a:r>
                      <a:r>
                        <a:rPr lang="en-US" sz="2000" kern="1200" dirty="0" err="1" smtClean="0">
                          <a:solidFill>
                            <a:srgbClr val="660033"/>
                          </a:solidFill>
                        </a:rPr>
                        <a:t>palpi</a:t>
                      </a:r>
                      <a:r>
                        <a:rPr lang="en-US" sz="2000" kern="1200" dirty="0" smtClean="0">
                          <a:solidFill>
                            <a:srgbClr val="660033"/>
                          </a:solidFill>
                        </a:rPr>
                        <a:t> very short, wings without, or very rarely with definite dark and light spotting, abdomen parallel to or pointing towards resting surface. </a:t>
                      </a:r>
                      <a:endParaRPr lang="ar-IQ" sz="2000" b="1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rgbClr val="660033"/>
                          </a:solidFill>
                        </a:rPr>
                        <a:t>palpi</a:t>
                      </a:r>
                      <a:r>
                        <a:rPr lang="en-US" sz="2000" kern="1200" dirty="0" smtClean="0">
                          <a:solidFill>
                            <a:srgbClr val="660033"/>
                          </a:solidFill>
                        </a:rPr>
                        <a:t> of males and females as long as proboscis, in male the </a:t>
                      </a:r>
                      <a:r>
                        <a:rPr lang="en-US" sz="2000" kern="1200" dirty="0" err="1" smtClean="0">
                          <a:solidFill>
                            <a:srgbClr val="660033"/>
                          </a:solidFill>
                        </a:rPr>
                        <a:t>palpi</a:t>
                      </a:r>
                      <a:r>
                        <a:rPr lang="en-US" sz="2000" kern="1200" dirty="0" smtClean="0">
                          <a:solidFill>
                            <a:srgbClr val="660033"/>
                          </a:solidFill>
                        </a:rPr>
                        <a:t> are clubbed, wings mostly with aggregation of dark scales, when resting, the body is held with abdomen away from wall surface and thus forming an angle. </a:t>
                      </a:r>
                      <a:endParaRPr lang="ar-IQ" sz="2000" b="1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aseline="0" dirty="0" smtClean="0">
                          <a:solidFill>
                            <a:srgbClr val="660033"/>
                          </a:solidFill>
                        </a:rPr>
                        <a:t>Adults  </a:t>
                      </a:r>
                      <a:r>
                        <a:rPr lang="en-US" sz="2800" dirty="0" smtClean="0">
                          <a:solidFill>
                            <a:srgbClr val="660033"/>
                          </a:solidFill>
                        </a:rPr>
                        <a:t> </a:t>
                      </a:r>
                      <a:endParaRPr lang="ar-IQ" sz="2800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8080" name="Picture 4" descr="CULEX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Picture 4" descr="ANOPH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419600"/>
            <a:ext cx="31607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adulthead-comp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457200" y="152400"/>
            <a:ext cx="8001000" cy="6705600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85800" y="3505200"/>
            <a:ext cx="1073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000099"/>
                </a:solidFill>
                <a:latin typeface="Arial" pitchFamily="34" charset="0"/>
              </a:rPr>
              <a:t>Culicine</a:t>
            </a:r>
            <a:endParaRPr lang="en-US" sz="1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162800" y="3810000"/>
            <a:ext cx="1428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0099"/>
                </a:solidFill>
                <a:latin typeface="Arial" pitchFamily="34" charset="0"/>
              </a:rPr>
              <a:t>Anopheline</a:t>
            </a:r>
            <a:endParaRPr lang="en-US" sz="1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886200" y="2286000"/>
            <a:ext cx="11287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</a:rPr>
              <a:t>females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191000" y="5867400"/>
            <a:ext cx="903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</a:rPr>
              <a:t>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honghuaaw.jpg (22578 字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40750" cy="1295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Mosquito's females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Anopheles                     Culex     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9092" name="Picture 1026" descr="dskw.jpg (19356 字节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63" y="2057400"/>
            <a:ext cx="40592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Mosquito’s male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Anopheles       &amp;            </a:t>
            </a:r>
            <a:r>
              <a:rPr lang="en-US" b="1" dirty="0" err="1" smtClean="0">
                <a:solidFill>
                  <a:srgbClr val="7030A0"/>
                </a:solidFill>
              </a:rPr>
              <a:t>Culex</a:t>
            </a:r>
            <a:endParaRPr lang="ar-IQ" b="1" dirty="0">
              <a:solidFill>
                <a:srgbClr val="7030A0"/>
              </a:solidFill>
            </a:endParaRPr>
          </a:p>
        </p:txBody>
      </p:sp>
      <p:pic>
        <p:nvPicPr>
          <p:cNvPr id="90115" name="Picture 4" descr="CULEX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363" y="1905000"/>
            <a:ext cx="44656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ANOPH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>
                <a:solidFill>
                  <a:srgbClr val="7030A0"/>
                </a:solidFill>
              </a:rPr>
              <a:t>Clubbed palpi &amp; bushy antannae</a:t>
            </a:r>
            <a:endParaRPr lang="ar-IQ" b="1">
              <a:solidFill>
                <a:srgbClr val="7030A0"/>
              </a:solidFill>
            </a:endParaRPr>
          </a:p>
        </p:txBody>
      </p:sp>
      <p:sp>
        <p:nvSpPr>
          <p:cNvPr id="90118" name="TextBox 5"/>
          <p:cNvSpPr txBox="1">
            <a:spLocks noChangeArrowheads="1"/>
          </p:cNvSpPr>
          <p:nvPr/>
        </p:nvSpPr>
        <p:spPr bwMode="auto">
          <a:xfrm>
            <a:off x="4343400" y="16764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>
                <a:solidFill>
                  <a:srgbClr val="7030A0"/>
                </a:solidFill>
              </a:rPr>
              <a:t>Non Clubbed palpi &amp; bushy antannae</a:t>
            </a:r>
            <a:endParaRPr lang="ar-IQ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5638800" cy="39624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Anopheles </a:t>
            </a:r>
            <a:r>
              <a:rPr lang="en-US" sz="5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Female</a:t>
            </a:r>
            <a:endParaRPr lang="en-US" sz="3600" b="1" dirty="0" smtClean="0"/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Palpi as long as proboscis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antennae with few hairs.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36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anoph 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14825"/>
            <a:ext cx="3124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anophales fml he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28925"/>
            <a:ext cx="36576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2" descr="zhonghuaaw.jpg (22578 字节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2913" y="0"/>
            <a:ext cx="36210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8077200" cy="39624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Anopheles </a:t>
            </a:r>
            <a:r>
              <a:rPr lang="en-US" sz="5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(Male)</a:t>
            </a:r>
            <a:endParaRPr lang="en-US" sz="36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with bushy antennae</a:t>
            </a:r>
            <a:endParaRPr lang="en-US" sz="36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3600" b="1" dirty="0" smtClean="0">
                <a:solidFill>
                  <a:srgbClr val="660033"/>
                </a:solidFill>
              </a:rPr>
              <a:t>Clubbed </a:t>
            </a:r>
            <a:r>
              <a:rPr lang="en-US" sz="3600" b="1" dirty="0" err="1" smtClean="0">
                <a:solidFill>
                  <a:srgbClr val="660033"/>
                </a:solidFill>
              </a:rPr>
              <a:t>palpi</a:t>
            </a:r>
            <a:r>
              <a:rPr lang="en-US" sz="3600" b="1" dirty="0" smtClean="0">
                <a:solidFill>
                  <a:srgbClr val="660033"/>
                </a:solidFill>
              </a:rPr>
              <a:t>.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36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Palpi</a:t>
            </a:r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as long as proboscis</a:t>
            </a:r>
          </a:p>
        </p:txBody>
      </p:sp>
      <p:pic>
        <p:nvPicPr>
          <p:cNvPr id="73731" name="Picture 4" descr="ANOPH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156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" descr="anophales ml he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192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0"/>
            <a:ext cx="7543800" cy="18288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Head of male and female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3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3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3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 descr="anop m f he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77485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en-US" b="1" i="1" smtClean="0">
                <a:solidFill>
                  <a:srgbClr val="7030A0"/>
                </a:solidFill>
                <a:effectLst/>
              </a:rPr>
              <a:t>Anopheles </a:t>
            </a:r>
            <a:br>
              <a:rPr lang="en-US" b="1" i="1" smtClean="0">
                <a:solidFill>
                  <a:srgbClr val="7030A0"/>
                </a:solidFill>
                <a:effectLst/>
              </a:rPr>
            </a:br>
            <a:r>
              <a:rPr lang="en-US" b="1" smtClean="0">
                <a:solidFill>
                  <a:srgbClr val="7030A0"/>
                </a:solidFill>
                <a:effectLst/>
              </a:rPr>
              <a:t>male    &amp;     female </a:t>
            </a:r>
            <a:endParaRPr lang="ar-IQ" b="1" smtClean="0">
              <a:solidFill>
                <a:srgbClr val="7030A0"/>
              </a:solidFill>
              <a:effectLst/>
            </a:endParaRPr>
          </a:p>
        </p:txBody>
      </p:sp>
      <p:pic>
        <p:nvPicPr>
          <p:cNvPr id="75779" name="Content Placeholder 3" descr="maf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00200"/>
            <a:ext cx="7510463" cy="5113338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651375" cy="5486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i="1" dirty="0" smtClean="0">
                <a:solidFill>
                  <a:srgbClr val="7030A0"/>
                </a:solidFill>
              </a:rPr>
              <a:t>Anopheles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Eggs</a:t>
            </a:r>
            <a:r>
              <a:rPr lang="en-US" dirty="0" smtClean="0"/>
              <a:t>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with float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laid singly</a:t>
            </a:r>
          </a:p>
        </p:txBody>
      </p:sp>
      <p:pic>
        <p:nvPicPr>
          <p:cNvPr id="76803" name="Content Placeholder 3" descr="anopheles_farauti_eg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590800"/>
            <a:ext cx="4267200" cy="3829050"/>
          </a:xfrm>
        </p:spPr>
      </p:pic>
      <p:pic>
        <p:nvPicPr>
          <p:cNvPr id="76804" name="Picture 2" descr="Top: Anopheles Egg; note the lateral floats. Bottom: Anopheles eggs are laid sing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-3175"/>
            <a:ext cx="42672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0800000" flipV="1">
            <a:off x="7162800" y="3429000"/>
            <a:ext cx="762000" cy="45720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7086600" y="3048000"/>
            <a:ext cx="990600" cy="304800"/>
          </a:xfrm>
          <a:prstGeom prst="rect">
            <a:avLst/>
          </a:prstGeom>
          <a:solidFill>
            <a:srgbClr val="462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b="1"/>
              <a:t>Float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"/>
            <a:ext cx="4876800" cy="41910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44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sz="4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Larva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Without breathing tube (named siphon).</a:t>
            </a:r>
            <a:endParaRPr lang="en-US" sz="3600" b="1" dirty="0" smtClean="0">
              <a:solidFill>
                <a:schemeClr val="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4" descr="ANOPHLR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0"/>
            <a:ext cx="40560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anopheles_farauti_larva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3886200" cy="60960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4000" b="1" dirty="0" err="1" smtClean="0"/>
              <a:t>palpi</a:t>
            </a:r>
            <a:r>
              <a:rPr lang="en-US" sz="4000" b="1" dirty="0" smtClean="0"/>
              <a:t> very short, less than half as long as the proboscis</a:t>
            </a:r>
            <a:endParaRPr lang="en-US" sz="4000" b="1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3082</TotalTime>
  <Words>328</Words>
  <Application>Microsoft Office PowerPoint</Application>
  <PresentationFormat>عرض على الشاشة (3:4)‏</PresentationFormat>
  <Paragraphs>76</Paragraphs>
  <Slides>20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Compass</vt:lpstr>
      <vt:lpstr>Trek</vt:lpstr>
      <vt:lpstr>1_Metro</vt:lpstr>
      <vt:lpstr>2_Office Theme</vt:lpstr>
      <vt:lpstr>Lab.  Mosquitoes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Anopheles  male    &amp;     female </vt:lpstr>
      <vt:lpstr>Anopheles  Eggs…   with float    laid singly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 Mosquito's females    Anopheles                     Culex        </vt:lpstr>
      <vt:lpstr>Mosquito’s male  Anopheles       &amp;            Culex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Owner</cp:lastModifiedBy>
  <cp:revision>305</cp:revision>
  <cp:lastPrinted>1601-01-01T00:00:00Z</cp:lastPrinted>
  <dcterms:created xsi:type="dcterms:W3CDTF">1601-01-01T00:00:00Z</dcterms:created>
  <dcterms:modified xsi:type="dcterms:W3CDTF">2020-03-16T10:43:53Z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