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701" r:id="rId2"/>
    <p:sldMasterId id="2147484039" r:id="rId3"/>
  </p:sldMasterIdLst>
  <p:notesMasterIdLst>
    <p:notesMasterId r:id="rId21"/>
  </p:notesMasterIdLst>
  <p:sldIdLst>
    <p:sldId id="436" r:id="rId4"/>
    <p:sldId id="334" r:id="rId5"/>
    <p:sldId id="336" r:id="rId6"/>
    <p:sldId id="428" r:id="rId7"/>
    <p:sldId id="429" r:id="rId8"/>
    <p:sldId id="431" r:id="rId9"/>
    <p:sldId id="432" r:id="rId10"/>
    <p:sldId id="335" r:id="rId11"/>
    <p:sldId id="430" r:id="rId12"/>
    <p:sldId id="439" r:id="rId13"/>
    <p:sldId id="440" r:id="rId14"/>
    <p:sldId id="433" r:id="rId15"/>
    <p:sldId id="434" r:id="rId16"/>
    <p:sldId id="435" r:id="rId17"/>
    <p:sldId id="338" r:id="rId18"/>
    <p:sldId id="289" r:id="rId19"/>
    <p:sldId id="337" r:id="rId20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0033"/>
    <a:srgbClr val="462F00"/>
    <a:srgbClr val="FFFFCC"/>
    <a:srgbClr val="0C1D32"/>
    <a:srgbClr val="990000"/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AFC6F3-A16B-4201-A85B-2F58767D28C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0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400C80-D65C-426A-A1F9-B1D72B07F430}" type="slidenum">
              <a:rPr lang="ar-SA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158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BDB662-B114-4385-8D9F-698584F134B6}" type="slidenum">
              <a:rPr lang="ar-SA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8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8514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514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E5233D1-F92B-4017-9E78-349CE452169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EFA4C-1771-4B41-9FD6-150619ED3C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18AB2-430D-45A4-B9CA-AB505BA6A3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9B90E-42E2-45AD-AA87-15B909D660F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49F85-FBE3-433D-8ED6-D522EFAFBF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A9A6C-D939-497B-A8C7-63B85C2D71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77322-77EF-431A-BF1B-EE216584D5F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88D06-2830-4F6C-ABAE-945A74EF031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A86A-F910-4F62-8AA4-097B545BFC8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A6EDC-EC1B-4C00-9A28-3F35FD5D731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D256C-93EB-42F1-8F8B-FF5278107D0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98B29-53EF-468F-AD6B-D1088D673BE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F42F5-9AB8-4121-B27F-14F4B30353F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FC536-B6C0-483D-8D52-93BF24BA13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2B6BC-9DA6-4C27-9135-D4654BBBAA4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5842E-39DD-416B-879A-AC35765F6FE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72BA0-F06B-4F9F-B1BA-9A61B929FC6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7CF16-6939-4D72-842C-ACB3D6DA672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DBC09-B1DC-4DF1-943C-415AB47112A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DC0EB-341B-44E9-BEAC-40A9237EC45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6ADF3-5446-4FFC-B3F8-34A2C17506B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3E423-689A-4DD3-88C5-FEDF1A9C260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1F1C7-EDCE-4510-9F10-9E4F0D61B1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CEA4E-3A1D-4210-ABF5-D39ACC1F386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B61A9-E922-474B-926D-D384A97C0FF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50D7B-E245-4C2F-8131-EBE8CF14024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D112E-A17D-428C-A97B-66E91E93335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D2ED-8422-40E5-A604-3865023C8D3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39189-21CA-4AC3-ACB0-F5EC1DED5E6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B65AC-D96B-4194-83E1-A1237EF6C2B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596C7-A1DC-4F00-BFD2-44E7956B682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AF0D6-5DA5-4645-B126-8F640D787AD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8096E-A1BC-4FF0-A78D-D8113A14ABC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248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8397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7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7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7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7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7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7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7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8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8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8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8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8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grpSp>
          <p:nvGrpSpPr>
            <p:cNvPr id="1024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8398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8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8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8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399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0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1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2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3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4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5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6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7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8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09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0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1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412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8412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412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12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12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DC4309-0D6F-4CD3-AC2B-A3A4729965D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8412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02" r:id="rId1"/>
    <p:sldLayoutId id="2147485151" r:id="rId2"/>
    <p:sldLayoutId id="2147485152" r:id="rId3"/>
    <p:sldLayoutId id="2147485153" r:id="rId4"/>
    <p:sldLayoutId id="2147485154" r:id="rId5"/>
    <p:sldLayoutId id="2147485155" r:id="rId6"/>
    <p:sldLayoutId id="2147485156" r:id="rId7"/>
    <p:sldLayoutId id="2147485157" r:id="rId8"/>
    <p:sldLayoutId id="2147485158" r:id="rId9"/>
    <p:sldLayoutId id="2147485159" r:id="rId10"/>
    <p:sldLayoutId id="2147485160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26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EE713B70-A3C1-4F9A-850C-D7D40F48CA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3" r:id="rId1"/>
    <p:sldLayoutId id="2147485204" r:id="rId2"/>
    <p:sldLayoutId id="2147485205" r:id="rId3"/>
    <p:sldLayoutId id="2147485161" r:id="rId4"/>
    <p:sldLayoutId id="2147485206" r:id="rId5"/>
    <p:sldLayoutId id="2147485162" r:id="rId6"/>
    <p:sldLayoutId id="2147485207" r:id="rId7"/>
    <p:sldLayoutId id="2147485208" r:id="rId8"/>
    <p:sldLayoutId id="2147485209" r:id="rId9"/>
    <p:sldLayoutId id="2147485163" r:id="rId10"/>
    <p:sldLayoutId id="21474852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E849C7-AD78-4B7C-B344-8497C109B4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5" r:id="rId1"/>
    <p:sldLayoutId id="2147485176" r:id="rId2"/>
    <p:sldLayoutId id="2147485177" r:id="rId3"/>
    <p:sldLayoutId id="2147485178" r:id="rId4"/>
    <p:sldLayoutId id="2147485179" r:id="rId5"/>
    <p:sldLayoutId id="2147485180" r:id="rId6"/>
    <p:sldLayoutId id="2147485181" r:id="rId7"/>
    <p:sldLayoutId id="2147485182" r:id="rId8"/>
    <p:sldLayoutId id="2147485183" r:id="rId9"/>
    <p:sldLayoutId id="2147485184" r:id="rId10"/>
    <p:sldLayoutId id="214748518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71600"/>
            <a:ext cx="8686800" cy="2590800"/>
          </a:xfrm>
        </p:spPr>
        <p:txBody>
          <a:bodyPr>
            <a:noAutofit/>
          </a:bodyPr>
          <a:lstStyle/>
          <a:p>
            <a:pPr algn="ctr"/>
            <a:r>
              <a:rPr lang="en-US" sz="8000" b="1" kern="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Lab.</a:t>
            </a:r>
            <a:r>
              <a:rPr lang="en-US" sz="8000" b="1" kern="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/>
            </a:r>
            <a:br>
              <a:rPr lang="en-US" sz="8000" b="1" kern="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</a:br>
            <a:r>
              <a:rPr lang="en-US" sz="8800" dirty="0">
                <a:solidFill>
                  <a:schemeClr val="tx1"/>
                </a:solidFill>
              </a:rPr>
              <a:t>Arthropod </a:t>
            </a:r>
            <a:r>
              <a:rPr lang="en-US" sz="8800" dirty="0" smtClean="0">
                <a:solidFill>
                  <a:schemeClr val="tx1"/>
                </a:solidFill>
              </a:rPr>
              <a:t>groups-2</a:t>
            </a:r>
            <a:endParaRPr lang="ar-IQ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9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9067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10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86868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l" rtl="0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Arial"/>
              </a:rPr>
              <a:t>Phylum: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Arthropoda</a:t>
            </a:r>
            <a:endParaRPr lang="en-US" sz="1000" dirty="0">
              <a:latin typeface="Calibri"/>
              <a:ea typeface="Times New Roman"/>
              <a:cs typeface="Arial"/>
            </a:endParaRPr>
          </a:p>
          <a:p>
            <a:pPr marL="457200" algn="l" rtl="0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Arial"/>
              </a:rPr>
              <a:t>IV. Class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Insecta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:</a:t>
            </a:r>
            <a:r>
              <a:rPr lang="en-US" dirty="0">
                <a:latin typeface="Times New Roman"/>
                <a:ea typeface="Times New Roman"/>
                <a:cs typeface="Arial"/>
              </a:rPr>
              <a:t> </a:t>
            </a:r>
            <a:endParaRPr lang="en-US" sz="1000" dirty="0">
              <a:latin typeface="Calibri"/>
              <a:ea typeface="Times New Roman"/>
              <a:cs typeface="Arial"/>
            </a:endParaRPr>
          </a:p>
          <a:p>
            <a:pPr marL="685800" algn="l" rtl="0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Arial"/>
              </a:rPr>
              <a:t>2. Order: </a:t>
            </a:r>
            <a:r>
              <a:rPr lang="en-US" b="1" dirty="0" err="1">
                <a:latin typeface="Times New Roman"/>
                <a:ea typeface="Times New Roman"/>
                <a:cs typeface="Arial"/>
              </a:rPr>
              <a:t>Anoplura</a:t>
            </a:r>
            <a:r>
              <a:rPr lang="en-US" b="1" dirty="0">
                <a:latin typeface="Times New Roman"/>
                <a:ea typeface="Times New Roman"/>
                <a:cs typeface="Arial"/>
              </a:rPr>
              <a:t> (</a:t>
            </a:r>
            <a:r>
              <a:rPr lang="ar-IQ" b="1" dirty="0">
                <a:latin typeface="Calibri"/>
                <a:ea typeface="Times New Roman"/>
                <a:cs typeface="Times New Roman"/>
              </a:rPr>
              <a:t>القمل الماص</a:t>
            </a:r>
            <a:r>
              <a:rPr lang="en-US" dirty="0">
                <a:latin typeface="Times New Roman"/>
                <a:ea typeface="Times New Roman"/>
                <a:cs typeface="Arial"/>
              </a:rPr>
              <a:t>): </a:t>
            </a:r>
            <a:endParaRPr lang="en-US" sz="1000" dirty="0">
              <a:latin typeface="Calibri"/>
              <a:ea typeface="Times New Roman"/>
              <a:cs typeface="Arial"/>
            </a:endParaRPr>
          </a:p>
          <a:p>
            <a:pPr marL="342900" lvl="0" indent="-342900" algn="l" rtl="0">
              <a:lnSpc>
                <a:spcPct val="115000"/>
              </a:lnSpc>
              <a:spcAft>
                <a:spcPts val="0"/>
              </a:spcAft>
              <a:buFont typeface="Wingdings"/>
              <a:buChar char=""/>
            </a:pPr>
            <a:r>
              <a:rPr lang="en-US" b="1" i="1" dirty="0" err="1">
                <a:latin typeface="Times New Roman"/>
                <a:ea typeface="Times New Roman"/>
                <a:cs typeface="Arial"/>
              </a:rPr>
              <a:t>Pediculus</a:t>
            </a:r>
            <a:r>
              <a:rPr lang="en-US" dirty="0">
                <a:latin typeface="Times New Roman"/>
                <a:ea typeface="Times New Roman"/>
                <a:cs typeface="Arial"/>
              </a:rPr>
              <a:t> spp. </a:t>
            </a:r>
            <a:r>
              <a:rPr lang="ar-IQ" dirty="0">
                <a:latin typeface="Calibri"/>
                <a:ea typeface="Times New Roman"/>
                <a:cs typeface="Times New Roman"/>
              </a:rPr>
              <a:t> قملة الجسم  </a:t>
            </a:r>
            <a:endParaRPr lang="en-US" sz="1000" dirty="0">
              <a:latin typeface="Calibri"/>
              <a:ea typeface="Times New Roman"/>
              <a:cs typeface="Arial"/>
            </a:endParaRPr>
          </a:p>
          <a:p>
            <a:pPr marL="457200" algn="l" rtl="0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Times New Roman"/>
                <a:ea typeface="Times New Roman"/>
                <a:cs typeface="Arial"/>
              </a:rPr>
              <a:t>             Eggs (Nits)</a:t>
            </a:r>
            <a:endParaRPr lang="en-US" sz="1000" dirty="0">
              <a:effectLst/>
              <a:latin typeface="Calibri"/>
              <a:ea typeface="Times New Roman"/>
              <a:cs typeface="Arial"/>
            </a:endParaRPr>
          </a:p>
        </p:txBody>
      </p:sp>
      <p:pic>
        <p:nvPicPr>
          <p:cNvPr id="3" name="Picture 39" descr="Head lice egg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97115"/>
            <a:ext cx="38100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26" name="Picture 2" descr="http://media1.picsearch.com/is?_MEFooc3hwG8M7tvFB-ZdBvcUaRF_mFc_-E1LILawcQ&amp;height=1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29308"/>
            <a:ext cx="295776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28" name="Picture 4" descr="http://media1.picsearch.com/is?C1OHTb2m51SsYQJsJY18m_neQoQiDhsmv7LxMAugDD4&amp;height=3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308"/>
            <a:ext cx="3417276" cy="309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30" name="Picture 6" descr="Up-close look at a head lice nit (or egg) on a human hair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806" y="3153508"/>
            <a:ext cx="4076393" cy="344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3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marL="0" indent="0" algn="l" rtl="0">
              <a:spcBef>
                <a:spcPct val="0"/>
              </a:spcBef>
              <a:buClrTx/>
              <a:buSzTx/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Pediculus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humanus</a:t>
            </a:r>
            <a:r>
              <a:rPr lang="en-US" sz="36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capitis</a:t>
            </a:r>
            <a:r>
              <a:rPr lang="en-US" sz="3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head louse adult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19811" name="Picture 4" descr="PCAPIA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95400"/>
            <a:ext cx="441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2" name="Picture 7" descr="Pediculus humanus adul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95400"/>
            <a:ext cx="407193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742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9663" y="2667000"/>
            <a:ext cx="52546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49371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6" name="TextBox 4"/>
          <p:cNvSpPr txBox="1">
            <a:spLocks noChangeArrowheads="1"/>
          </p:cNvSpPr>
          <p:nvPr/>
        </p:nvSpPr>
        <p:spPr bwMode="auto">
          <a:xfrm>
            <a:off x="1219200" y="6096000"/>
            <a:ext cx="662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/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Phthirus  pubis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(crab louse, pubic louse)</a:t>
            </a:r>
            <a:endParaRPr lang="ar-IQ" sz="28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1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13" descr="Head and Pubic lou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36538"/>
            <a:ext cx="3744912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9" name="Picture 15" descr="Head and Pubic lous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3163" y="1052513"/>
            <a:ext cx="4052887" cy="478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0" name="Picture 16" descr="li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9963" y="3213100"/>
            <a:ext cx="38893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1" name="Rectangle 17"/>
          <p:cNvSpPr>
            <a:spLocks noChangeArrowheads="1"/>
          </p:cNvSpPr>
          <p:nvPr/>
        </p:nvSpPr>
        <p:spPr bwMode="auto">
          <a:xfrm>
            <a:off x="5651500" y="188913"/>
            <a:ext cx="16573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Lice</a:t>
            </a:r>
          </a:p>
        </p:txBody>
      </p:sp>
      <p:sp>
        <p:nvSpPr>
          <p:cNvPr id="121862" name="Text Box 18"/>
          <p:cNvSpPr txBox="1">
            <a:spLocks noChangeArrowheads="1"/>
          </p:cNvSpPr>
          <p:nvPr/>
        </p:nvSpPr>
        <p:spPr bwMode="auto">
          <a:xfrm>
            <a:off x="684213" y="5956300"/>
            <a:ext cx="828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Lice, pediculus humanus Var. capitis, head louse and phthirus pubes, crab louse </a:t>
            </a:r>
          </a:p>
        </p:txBody>
      </p:sp>
    </p:spTree>
    <p:extLst>
      <p:ext uri="{BB962C8B-B14F-4D97-AF65-F5344CB8AC3E}">
        <p14:creationId xmlns:p14="http://schemas.microsoft.com/office/powerpoint/2010/main" val="173738356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ChangeArrowheads="1"/>
          </p:cNvSpPr>
          <p:nvPr/>
        </p:nvSpPr>
        <p:spPr bwMode="auto">
          <a:xfrm>
            <a:off x="0" y="152400"/>
            <a:ext cx="4876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 b="1" dirty="0" smtClean="0"/>
              <a:t>3. </a:t>
            </a:r>
            <a:r>
              <a:rPr lang="en-US" sz="3200" b="1" dirty="0"/>
              <a:t>Order: </a:t>
            </a:r>
            <a:r>
              <a:rPr lang="en-US" sz="3200" b="1" dirty="0" err="1"/>
              <a:t>Siphonoptera</a:t>
            </a:r>
            <a:r>
              <a:rPr lang="en-US" sz="3200" b="1" dirty="0"/>
              <a:t> (fleas</a:t>
            </a:r>
            <a:r>
              <a:rPr lang="en-US" sz="3200" dirty="0"/>
              <a:t>): </a:t>
            </a:r>
          </a:p>
          <a:p>
            <a:pPr algn="l" rtl="0">
              <a:buFont typeface="Wingdings" pitchFamily="2" charset="2"/>
              <a:buChar char="v"/>
            </a:pPr>
            <a:r>
              <a:rPr lang="en-US" sz="3200" dirty="0"/>
              <a:t> vectors of plaque and  </a:t>
            </a:r>
          </a:p>
          <a:p>
            <a:pPr algn="l" rtl="0"/>
            <a:r>
              <a:rPr lang="en-US" sz="3200" dirty="0"/>
              <a:t>    endemic typhus.</a:t>
            </a:r>
          </a:p>
        </p:txBody>
      </p:sp>
      <p:pic>
        <p:nvPicPr>
          <p:cNvPr id="69635" name="Picture 2" descr="flea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90950"/>
            <a:ext cx="3810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3" descr="c.feli m 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455988"/>
            <a:ext cx="5257800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4" descr="tunga_pathology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0"/>
            <a:ext cx="434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685800"/>
            <a:ext cx="3813175" cy="2895600"/>
          </a:xfrm>
        </p:spPr>
        <p:txBody>
          <a:bodyPr/>
          <a:lstStyle/>
          <a:p>
            <a:pPr algn="l" rtl="0" eaLnBrk="1" hangingPunct="1">
              <a:buFont typeface="Arial" charset="0"/>
              <a:buNone/>
              <a:defRPr/>
            </a:pPr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Insecta:</a:t>
            </a:r>
          </a:p>
          <a:p>
            <a:pPr algn="l" rtl="0" eaLnBrk="1" hangingPunct="1">
              <a:buFont typeface="Arial" charset="0"/>
              <a:buNone/>
              <a:defRPr/>
            </a:pPr>
            <a:r>
              <a:rPr lang="en-US" sz="5400" b="1" smtClean="0">
                <a:latin typeface="Times New Roman" pitchFamily="18" charset="0"/>
                <a:cs typeface="Times New Roman" pitchFamily="18" charset="0"/>
              </a:rPr>
              <a:t>Flea</a:t>
            </a:r>
          </a:p>
        </p:txBody>
      </p:sp>
      <p:pic>
        <p:nvPicPr>
          <p:cNvPr id="122883" name="Picture 4" descr="XCHEOAD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685800"/>
            <a:ext cx="5257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152400" y="152400"/>
            <a:ext cx="54102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4. </a:t>
            </a:r>
            <a:r>
              <a:rPr lang="en-US" sz="3200" b="1" dirty="0">
                <a:solidFill>
                  <a:srgbClr val="002060"/>
                </a:solidFill>
              </a:rPr>
              <a:t>Order: </a:t>
            </a:r>
            <a:r>
              <a:rPr lang="en-US" sz="3200" b="1" dirty="0" err="1">
                <a:solidFill>
                  <a:srgbClr val="002060"/>
                </a:solidFill>
              </a:rPr>
              <a:t>Diptera</a:t>
            </a:r>
            <a:r>
              <a:rPr lang="en-US" sz="3200" b="1" dirty="0">
                <a:solidFill>
                  <a:srgbClr val="002060"/>
                </a:solidFill>
              </a:rPr>
              <a:t>: </a:t>
            </a:r>
            <a:r>
              <a:rPr lang="ar-IQ" sz="3200" b="1" dirty="0">
                <a:solidFill>
                  <a:srgbClr val="002060"/>
                </a:solidFill>
              </a:rPr>
              <a:t>ثنائية الاجنحه</a:t>
            </a:r>
            <a:r>
              <a:rPr lang="en-US" sz="3200" dirty="0">
                <a:solidFill>
                  <a:srgbClr val="002060"/>
                </a:solidFill>
              </a:rPr>
              <a:t>: 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3200" dirty="0"/>
              <a:t> 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one pairs of wings 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3200" dirty="0"/>
              <a:t>  </a:t>
            </a:r>
            <a:r>
              <a:rPr lang="en-US" sz="3200" dirty="0">
                <a:solidFill>
                  <a:srgbClr val="002060"/>
                </a:solidFill>
              </a:rPr>
              <a:t>many important families, </a:t>
            </a:r>
          </a:p>
          <a:p>
            <a:pPr algn="l" rtl="0">
              <a:defRPr/>
            </a:pPr>
            <a:r>
              <a:rPr lang="en-US" sz="3200" dirty="0">
                <a:solidFill>
                  <a:srgbClr val="002060"/>
                </a:solidFill>
              </a:rPr>
              <a:t>   i.e. mosquitoes, sand flies, </a:t>
            </a:r>
          </a:p>
          <a:p>
            <a:pPr algn="l" rtl="0">
              <a:defRPr/>
            </a:pPr>
            <a:r>
              <a:rPr lang="en-US" sz="3200" dirty="0">
                <a:solidFill>
                  <a:srgbClr val="002060"/>
                </a:solidFill>
              </a:rPr>
              <a:t>     common flies……etc.</a:t>
            </a:r>
          </a:p>
        </p:txBody>
      </p:sp>
      <p:pic>
        <p:nvPicPr>
          <p:cNvPr id="68611" name="Picture 2" descr="AED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28988"/>
            <a:ext cx="33528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5" descr="Gp_F_Shimb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390900"/>
            <a:ext cx="32766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6" descr="sandfly-370_11803_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0538" y="0"/>
            <a:ext cx="3573462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228600" y="152400"/>
            <a:ext cx="6019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eaLnBrk="0" hangingPunct="0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Insecta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 eaLnBrk="0" hangingPunct="0">
              <a:buFontTx/>
              <a:buChar char="•"/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Very important vectors. 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 rtl="0" eaLnBrk="0" hangingPunct="0">
              <a:buFontTx/>
              <a:buChar char="•"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Three body regions,</a:t>
            </a:r>
            <a:endParaRPr lang="en-US" sz="2800" b="1" dirty="0"/>
          </a:p>
          <a:p>
            <a:pPr algn="l" rtl="0" eaLnBrk="0" hangingPunct="0">
              <a:buFontTx/>
              <a:buChar char="•"/>
              <a:defRPr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Three pairs of legs.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l" rtl="0" eaLnBrk="0" hangingPunct="0">
              <a:buFontTx/>
              <a:buChar char="•"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Most insects are winged.</a:t>
            </a:r>
            <a:endParaRPr lang="en-US" sz="2800" b="1" dirty="0"/>
          </a:p>
          <a:p>
            <a:pPr algn="l" rtl="0" eaLnBrk="0" hangingPunct="0">
              <a:buFontTx/>
              <a:buChar char="•"/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Undergo metamorphoses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 eaLnBrk="0" hangingPunct="0">
              <a:buFont typeface="Wingdings" pitchFamily="2" charset="2"/>
              <a:buChar char="v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Four important orders: </a:t>
            </a:r>
          </a:p>
          <a:p>
            <a:pPr algn="l" rtl="0">
              <a:defRPr/>
            </a:pPr>
            <a:r>
              <a:rPr lang="en-US" sz="2800" b="1" dirty="0"/>
              <a:t>1. Order: </a:t>
            </a:r>
            <a:r>
              <a:rPr lang="en-US" sz="2800" b="1" dirty="0" err="1"/>
              <a:t>Hemiptera</a:t>
            </a:r>
            <a:r>
              <a:rPr lang="en-US" sz="2800" b="1" dirty="0"/>
              <a:t> (</a:t>
            </a:r>
            <a:r>
              <a:rPr lang="ar-IQ" sz="2800" b="1" dirty="0"/>
              <a:t>نصفية الاجنحه</a:t>
            </a:r>
            <a:r>
              <a:rPr lang="en-US" sz="2800" dirty="0"/>
              <a:t>): </a:t>
            </a:r>
          </a:p>
          <a:p>
            <a:pPr algn="l" rtl="0">
              <a:defRPr/>
            </a:pPr>
            <a:r>
              <a:rPr lang="en-US" sz="2800" b="1" dirty="0"/>
              <a:t> A. Family: </a:t>
            </a:r>
            <a:r>
              <a:rPr lang="en-US" sz="2800" b="1" dirty="0" err="1"/>
              <a:t>Cincidae</a:t>
            </a:r>
            <a:r>
              <a:rPr lang="en-US" sz="2800" dirty="0"/>
              <a:t>: non vector, </a:t>
            </a:r>
          </a:p>
          <a:p>
            <a:pPr algn="l" rtl="0">
              <a:defRPr/>
            </a:pPr>
            <a:r>
              <a:rPr lang="en-US" sz="2800" dirty="0"/>
              <a:t>     but annoying…..</a:t>
            </a:r>
          </a:p>
          <a:p>
            <a:pPr algn="l" rtl="0">
              <a:defRPr/>
            </a:pPr>
            <a:r>
              <a:rPr lang="en-US" sz="2800" dirty="0"/>
              <a:t>     (Bed bug).</a:t>
            </a:r>
          </a:p>
          <a:p>
            <a:pPr algn="l" rtl="0">
              <a:defRPr/>
            </a:pPr>
            <a:endParaRPr lang="en-US" sz="2800" b="1" dirty="0"/>
          </a:p>
          <a:p>
            <a:pPr algn="l" rtl="0">
              <a:defRPr/>
            </a:pPr>
            <a:endParaRPr lang="en-US" sz="2800" b="1" dirty="0"/>
          </a:p>
          <a:p>
            <a:pPr algn="l" rtl="0" eaLnBrk="0" hangingPunct="0">
              <a:buFontTx/>
              <a:buChar char="•"/>
              <a:defRPr/>
            </a:pPr>
            <a:endParaRPr lang="en-US" sz="2800" dirty="0"/>
          </a:p>
        </p:txBody>
      </p:sp>
      <p:pic>
        <p:nvPicPr>
          <p:cNvPr id="65539" name="Picture 2" descr="cimex_ male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0"/>
            <a:ext cx="243840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3" descr="cimex pho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3443288"/>
            <a:ext cx="2401888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4" descr="cimex lect ma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0"/>
            <a:ext cx="23733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5" descr="bedbug_feeding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6575" y="4267200"/>
            <a:ext cx="35528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TextBox 6"/>
          <p:cNvSpPr txBox="1">
            <a:spLocks noChangeArrowheads="1"/>
          </p:cNvSpPr>
          <p:nvPr/>
        </p:nvSpPr>
        <p:spPr bwMode="auto">
          <a:xfrm>
            <a:off x="3352800" y="6248400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000" b="1"/>
              <a:t>Feeding bedbug</a:t>
            </a:r>
            <a:endParaRPr lang="ar-IQ" sz="2000" b="1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ChangeArrowheads="1"/>
          </p:cNvSpPr>
          <p:nvPr/>
        </p:nvSpPr>
        <p:spPr bwMode="auto">
          <a:xfrm>
            <a:off x="304800" y="152400"/>
            <a:ext cx="8364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800" b="1"/>
              <a:t>2. Family:Reduviidae</a:t>
            </a:r>
            <a:r>
              <a:rPr lang="en-US" sz="2800"/>
              <a:t>: vectors of chagas disease.</a:t>
            </a:r>
          </a:p>
        </p:txBody>
      </p:sp>
      <p:pic>
        <p:nvPicPr>
          <p:cNvPr id="3" name="Picture 2" descr="TRIATOM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9138"/>
            <a:ext cx="4495800" cy="2928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triatoma_megest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942" y="3962400"/>
            <a:ext cx="4188059" cy="2895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56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838200"/>
            <a:ext cx="6858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1905000" y="3505200"/>
            <a:ext cx="4956175" cy="5334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z="2800" b="1" i="1">
                <a:latin typeface="Times New Roman" pitchFamily="18" charset="0"/>
                <a:ea typeface="+mj-ea"/>
                <a:cs typeface="Times New Roman" pitchFamily="18" charset="0"/>
              </a:rPr>
              <a:t>Triatomine </a:t>
            </a:r>
            <a:r>
              <a:rPr lang="en-US" sz="2800" b="1">
                <a:latin typeface="Times New Roman" pitchFamily="18" charset="0"/>
                <a:ea typeface="+mj-ea"/>
                <a:cs typeface="Times New Roman" pitchFamily="18" charset="0"/>
              </a:rPr>
              <a:t>bug (assassin bug)</a:t>
            </a:r>
            <a:endParaRPr lang="en-US" sz="2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Box 1"/>
          <p:cNvSpPr txBox="1">
            <a:spLocks noChangeArrowheads="1"/>
          </p:cNvSpPr>
          <p:nvPr/>
        </p:nvSpPr>
        <p:spPr bwMode="auto">
          <a:xfrm>
            <a:off x="2133600" y="2057400"/>
            <a:ext cx="571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IQ"/>
          </a:p>
        </p:txBody>
      </p:sp>
      <p:sp>
        <p:nvSpPr>
          <p:cNvPr id="3" name="TextBox 2"/>
          <p:cNvSpPr txBox="1"/>
          <p:nvPr/>
        </p:nvSpPr>
        <p:spPr>
          <a:xfrm>
            <a:off x="1905000" y="2133600"/>
            <a:ext cx="4953000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en-US" sz="9600" dirty="0"/>
              <a:t>Lice </a:t>
            </a:r>
            <a:endParaRPr lang="ar-IQ" sz="9600" dirty="0"/>
          </a:p>
        </p:txBody>
      </p:sp>
    </p:spTree>
    <p:extLst>
      <p:ext uri="{BB962C8B-B14F-4D97-AF65-F5344CB8AC3E}">
        <p14:creationId xmlns:p14="http://schemas.microsoft.com/office/powerpoint/2010/main" val="20082995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228600"/>
            <a:ext cx="88392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rtl="0"/>
            <a:r>
              <a:rPr lang="en-GB" sz="3200" b="1">
                <a:latin typeface="Times New Roman" pitchFamily="18" charset="0"/>
                <a:cs typeface="Times New Roman" pitchFamily="18" charset="0"/>
              </a:rPr>
              <a:t>Order: Anoplura</a:t>
            </a:r>
            <a:r>
              <a:rPr lang="en-GB" sz="3200">
                <a:latin typeface="Times New Roman" pitchFamily="18" charset="0"/>
                <a:cs typeface="Times New Roman" pitchFamily="18" charset="0"/>
              </a:rPr>
              <a:t> [sucking lice, </a:t>
            </a:r>
            <a:r>
              <a:rPr lang="ar-IQ" sz="3200">
                <a:latin typeface="Times New Roman" pitchFamily="18" charset="0"/>
                <a:cs typeface="Times New Roman" pitchFamily="18" charset="0"/>
              </a:rPr>
              <a:t>القمل الماص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algn="l" rtl="0" eaLnBrk="0" hangingPunct="0">
              <a:buFont typeface="Times New Roman" pitchFamily="18" charset="0"/>
              <a:buChar char="►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Two genes of lice infest humans</a:t>
            </a:r>
            <a:r>
              <a:rPr lang="en-US" sz="3200">
                <a:solidFill>
                  <a:srgbClr val="5FA326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b="1" i="1">
                <a:solidFill>
                  <a:srgbClr val="B2E389"/>
                </a:solidFill>
                <a:latin typeface="Times New Roman" pitchFamily="18" charset="0"/>
                <a:cs typeface="Times New Roman" pitchFamily="18" charset="0"/>
              </a:rPr>
              <a:t>Pediculus </a:t>
            </a:r>
          </a:p>
          <a:p>
            <a:pPr algn="l" rtl="0" eaLnBrk="0" hangingPunct="0"/>
            <a:r>
              <a:rPr lang="en-US" sz="3200" b="1" i="1">
                <a:solidFill>
                  <a:srgbClr val="B2E389"/>
                </a:solidFill>
                <a:latin typeface="Times New Roman" pitchFamily="18" charset="0"/>
                <a:cs typeface="Times New Roman" pitchFamily="18" charset="0"/>
              </a:rPr>
              <a:t>    humanus capitis</a:t>
            </a:r>
            <a:r>
              <a:rPr lang="en-US" sz="3200">
                <a:solidFill>
                  <a:srgbClr val="B2E389"/>
                </a:solidFill>
                <a:latin typeface="Times New Roman" pitchFamily="18" charset="0"/>
                <a:cs typeface="Times New Roman" pitchFamily="18" charset="0"/>
              </a:rPr>
              <a:t> (head louse), </a:t>
            </a:r>
            <a:r>
              <a:rPr lang="en-US" sz="3200" b="1" i="1">
                <a:solidFill>
                  <a:srgbClr val="B2E389"/>
                </a:solidFill>
                <a:latin typeface="Times New Roman" pitchFamily="18" charset="0"/>
                <a:cs typeface="Times New Roman" pitchFamily="18" charset="0"/>
              </a:rPr>
              <a:t>Pediculus </a:t>
            </a:r>
          </a:p>
          <a:p>
            <a:pPr algn="l" rtl="0" eaLnBrk="0" hangingPunct="0"/>
            <a:r>
              <a:rPr lang="en-US" sz="3200" b="1" i="1">
                <a:solidFill>
                  <a:srgbClr val="B2E389"/>
                </a:solidFill>
                <a:latin typeface="Times New Roman" pitchFamily="18" charset="0"/>
                <a:cs typeface="Times New Roman" pitchFamily="18" charset="0"/>
              </a:rPr>
              <a:t>    humanus corporis</a:t>
            </a:r>
            <a:r>
              <a:rPr lang="en-US" sz="3200">
                <a:solidFill>
                  <a:srgbClr val="B2E389"/>
                </a:solidFill>
                <a:latin typeface="Times New Roman" pitchFamily="18" charset="0"/>
                <a:cs typeface="Times New Roman" pitchFamily="18" charset="0"/>
              </a:rPr>
              <a:t> (body louse) and </a:t>
            </a:r>
            <a:r>
              <a:rPr lang="en-US" sz="3200" b="1" i="1">
                <a:solidFill>
                  <a:srgbClr val="B2E389"/>
                </a:solidFill>
                <a:latin typeface="Times New Roman" pitchFamily="18" charset="0"/>
                <a:cs typeface="Times New Roman" pitchFamily="18" charset="0"/>
              </a:rPr>
              <a:t>Phthirus   </a:t>
            </a:r>
          </a:p>
          <a:p>
            <a:pPr algn="l" rtl="0" eaLnBrk="0" hangingPunct="0"/>
            <a:r>
              <a:rPr lang="en-US" sz="3200" b="1" i="1">
                <a:solidFill>
                  <a:srgbClr val="B2E389"/>
                </a:solidFill>
                <a:latin typeface="Times New Roman" pitchFamily="18" charset="0"/>
                <a:cs typeface="Times New Roman" pitchFamily="18" charset="0"/>
              </a:rPr>
              <a:t>    pubis</a:t>
            </a:r>
            <a:r>
              <a:rPr lang="en-US" sz="3200">
                <a:solidFill>
                  <a:srgbClr val="B2E389"/>
                </a:solidFill>
                <a:latin typeface="Times New Roman" pitchFamily="18" charset="0"/>
                <a:cs typeface="Times New Roman" pitchFamily="18" charset="0"/>
              </a:rPr>
              <a:t> (crab louse, pubic louse).</a:t>
            </a:r>
          </a:p>
          <a:p>
            <a:pPr algn="l" rtl="0" eaLnBrk="0" hangingPunct="0"/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algn="l" rtl="0" eaLnBrk="0" hangingPunct="0">
              <a:buFont typeface="Times New Roman" pitchFamily="18" charset="0"/>
              <a:buChar char="►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Lice are dorsoventrally flattened insects,</a:t>
            </a:r>
            <a:r>
              <a:rPr lang="en-GB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about 1.5–4mm in length, wingless, with reduced eyes,</a:t>
            </a:r>
          </a:p>
          <a:p>
            <a:pPr algn="l" rtl="0" eaLnBrk="0" hangingPunct="0"/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 eaLnBrk="0" hangingPunct="0">
              <a:buFont typeface="Times New Roman" pitchFamily="18" charset="0"/>
              <a:buChar char="►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Short (five-segmented)</a:t>
            </a:r>
            <a:r>
              <a:rPr lang="en-GB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antennae, piercing and </a:t>
            </a:r>
          </a:p>
          <a:p>
            <a:pPr algn="l" rtl="0" eaLnBrk="0" hangingPunct="0"/>
            <a:r>
              <a:rPr lang="en-US" sz="3200">
                <a:latin typeface="Times New Roman" pitchFamily="18" charset="0"/>
                <a:cs typeface="Times New Roman" pitchFamily="18" charset="0"/>
              </a:rPr>
              <a:t>    sucking mouthparts, and strong claws designed to</a:t>
            </a:r>
            <a:r>
              <a:rPr lang="en-GB" sz="32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 eaLnBrk="0" hangingPunct="0"/>
            <a:r>
              <a:rPr lang="en-GB" sz="32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cling to hairs.</a:t>
            </a:r>
          </a:p>
        </p:txBody>
      </p:sp>
    </p:spTree>
    <p:extLst>
      <p:ext uri="{BB962C8B-B14F-4D97-AF65-F5344CB8AC3E}">
        <p14:creationId xmlns:p14="http://schemas.microsoft.com/office/powerpoint/2010/main" val="1295665954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fe cycle of Head L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6172200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248400" y="381000"/>
            <a:ext cx="2667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It transmitted mainly via: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head-to-head contact.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en-US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Less commonly, via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fomites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(such as hats, scarves, coats, sports uniforms, or hair ribbons).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59160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Life Cycle of Phthirus pub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5942688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019800" y="457200"/>
            <a:ext cx="2895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/>
              <a:t>Pubic lice are transmitted from </a:t>
            </a:r>
            <a:r>
              <a:rPr lang="en-US" sz="2800" b="1" u="sng" dirty="0" smtClean="0"/>
              <a:t>person to person</a:t>
            </a:r>
            <a:r>
              <a:rPr lang="en-US" sz="2800" b="1" dirty="0" smtClean="0"/>
              <a:t> most-commonly via: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b="1" dirty="0" smtClean="0"/>
              <a:t> sexual contact,  </a:t>
            </a:r>
          </a:p>
          <a:p>
            <a:pPr algn="l" rtl="0">
              <a:buFont typeface="Wingdings" pitchFamily="2" charset="2"/>
              <a:buChar char="Ø"/>
            </a:pPr>
            <a:endParaRPr lang="en-US" sz="2800" b="1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800" b="1" dirty="0" err="1" smtClean="0"/>
              <a:t>fomites</a:t>
            </a:r>
            <a:r>
              <a:rPr lang="en-US" sz="2800" b="1" dirty="0" smtClean="0"/>
              <a:t> (bedding, clothing) may play a minor role in their transmission.</a:t>
            </a:r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val="88112518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ChangeArrowheads="1"/>
          </p:cNvSpPr>
          <p:nvPr/>
        </p:nvSpPr>
        <p:spPr bwMode="auto">
          <a:xfrm>
            <a:off x="0" y="228600"/>
            <a:ext cx="9144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3200" b="1"/>
              <a:t>2. Order: Anoplura (</a:t>
            </a:r>
            <a:r>
              <a:rPr lang="ar-IQ" sz="3200" b="1"/>
              <a:t>القمل الماص</a:t>
            </a:r>
            <a:r>
              <a:rPr lang="en-US" sz="3200"/>
              <a:t>):</a:t>
            </a:r>
            <a:r>
              <a:rPr lang="en-US" sz="3200" b="1" i="1"/>
              <a:t>Pediculus</a:t>
            </a:r>
            <a:endParaRPr lang="en-US" sz="3200"/>
          </a:p>
          <a:p>
            <a:pPr algn="l" rtl="0">
              <a:buFont typeface="Wingdings" pitchFamily="2" charset="2"/>
              <a:buChar char="v"/>
            </a:pPr>
            <a:r>
              <a:rPr lang="en-US" sz="3200"/>
              <a:t>vector of epidemic  </a:t>
            </a:r>
          </a:p>
          <a:p>
            <a:pPr algn="l" rtl="0"/>
            <a:r>
              <a:rPr lang="en-US" sz="3200"/>
              <a:t>   typhus and relapsing  </a:t>
            </a:r>
          </a:p>
          <a:p>
            <a:pPr algn="l" rtl="0"/>
            <a:r>
              <a:rPr lang="en-US" sz="3200"/>
              <a:t>   fever.</a:t>
            </a:r>
          </a:p>
        </p:txBody>
      </p:sp>
      <p:pic>
        <p:nvPicPr>
          <p:cNvPr id="67587" name="Picture 4" descr="pediculis 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8138" y="914400"/>
            <a:ext cx="372586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5" descr="Pediculus_humanus_lous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27749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6" descr="P_h_capitis_female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819400"/>
            <a:ext cx="269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"/>
          <p:cNvSpPr>
            <a:spLocks noChangeArrowheads="1"/>
          </p:cNvSpPr>
          <p:nvPr/>
        </p:nvSpPr>
        <p:spPr bwMode="auto">
          <a:xfrm>
            <a:off x="152400" y="117475"/>
            <a:ext cx="8991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eaLnBrk="0" hangingPunct="0">
              <a:buFont typeface="Times New Roman" pitchFamily="18" charset="0"/>
              <a:buChar char="►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Eggs (called nits) are laid on hair shafts and </a:t>
            </a:r>
          </a:p>
          <a:p>
            <a:pPr algn="l" rtl="0" eaLnBrk="0" hangingPunct="0"/>
            <a:r>
              <a:rPr lang="en-US" sz="3600">
                <a:latin typeface="Times New Roman" pitchFamily="18" charset="0"/>
                <a:cs typeface="Times New Roman" pitchFamily="18" charset="0"/>
              </a:rPr>
              <a:t>     are held tightly by cement like substance, </a:t>
            </a:r>
          </a:p>
          <a:p>
            <a:pPr algn="l" rtl="0" eaLnBrk="0" hangingPunct="0"/>
            <a:r>
              <a:rPr lang="en-US" sz="3600">
                <a:latin typeface="Times New Roman" pitchFamily="18" charset="0"/>
                <a:cs typeface="Times New Roman" pitchFamily="18" charset="0"/>
              </a:rPr>
              <a:t>     making them difficult to remove.</a:t>
            </a:r>
          </a:p>
          <a:p>
            <a:pPr algn="l" rtl="0" eaLnBrk="0" hangingPunct="0"/>
            <a:endParaRPr lang="en-US" sz="3600">
              <a:latin typeface="Times New Roman" pitchFamily="18" charset="0"/>
              <a:cs typeface="Times New Roman" pitchFamily="18" charset="0"/>
            </a:endParaRPr>
          </a:p>
          <a:p>
            <a:pPr algn="l" rtl="0" eaLnBrk="0" hangingPunct="0">
              <a:buFont typeface="Times New Roman" pitchFamily="18" charset="0"/>
              <a:buChar char="►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Lice remain</a:t>
            </a:r>
            <a:r>
              <a:rPr lang="en-GB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on a host permanently;</a:t>
            </a:r>
          </a:p>
          <a:p>
            <a:pPr algn="l" rtl="0" eaLnBrk="0" hangingPunct="0">
              <a:buFont typeface="Times New Roman" pitchFamily="18" charset="0"/>
              <a:buChar char="►"/>
            </a:pPr>
            <a:endParaRPr lang="en-US" sz="3600">
              <a:latin typeface="Times New Roman" pitchFamily="18" charset="0"/>
              <a:cs typeface="Times New Roman" pitchFamily="18" charset="0"/>
            </a:endParaRPr>
          </a:p>
          <a:p>
            <a:pPr algn="l" rtl="0" eaLnBrk="0" hangingPunct="0">
              <a:buFont typeface="Times New Roman" pitchFamily="18" charset="0"/>
              <a:buChar char="►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Both males and females are hematophagous </a:t>
            </a:r>
          </a:p>
          <a:p>
            <a:pPr algn="l" rtl="0" eaLnBrk="0" hangingPunct="0"/>
            <a:r>
              <a:rPr lang="en-US" sz="3600">
                <a:latin typeface="Times New Roman" pitchFamily="18" charset="0"/>
                <a:cs typeface="Times New Roman" pitchFamily="18" charset="0"/>
              </a:rPr>
              <a:t>     and require</a:t>
            </a:r>
            <a:r>
              <a:rPr lang="en-GB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frequent blood meals.</a:t>
            </a:r>
          </a:p>
        </p:txBody>
      </p:sp>
    </p:spTree>
    <p:extLst>
      <p:ext uri="{BB962C8B-B14F-4D97-AF65-F5344CB8AC3E}">
        <p14:creationId xmlns:p14="http://schemas.microsoft.com/office/powerpoint/2010/main" val="379170686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3043</TotalTime>
  <Words>405</Words>
  <Application>Microsoft Office PowerPoint</Application>
  <PresentationFormat>عرض على الشاشة (3:4)‏</PresentationFormat>
  <Paragraphs>69</Paragraphs>
  <Slides>17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17</vt:i4>
      </vt:variant>
    </vt:vector>
  </HeadingPairs>
  <TitlesOfParts>
    <vt:vector size="20" baseType="lpstr">
      <vt:lpstr>Compass</vt:lpstr>
      <vt:lpstr>Trek</vt:lpstr>
      <vt:lpstr>Office Theme</vt:lpstr>
      <vt:lpstr>Lab. Arthropod groups-2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Owner</cp:lastModifiedBy>
  <cp:revision>305</cp:revision>
  <cp:lastPrinted>1601-01-01T00:00:00Z</cp:lastPrinted>
  <dcterms:created xsi:type="dcterms:W3CDTF">1601-01-01T00:00:00Z</dcterms:created>
  <dcterms:modified xsi:type="dcterms:W3CDTF">2020-03-16T10:54:08Z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