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  <p:sldMasterId id="2147484039" r:id="rId2"/>
  </p:sldMasterIdLst>
  <p:notesMasterIdLst>
    <p:notesMasterId r:id="rId21"/>
  </p:notesMasterIdLst>
  <p:sldIdLst>
    <p:sldId id="383" r:id="rId3"/>
    <p:sldId id="316" r:id="rId4"/>
    <p:sldId id="382" r:id="rId5"/>
    <p:sldId id="315" r:id="rId6"/>
    <p:sldId id="317" r:id="rId7"/>
    <p:sldId id="318" r:id="rId8"/>
    <p:sldId id="319" r:id="rId9"/>
    <p:sldId id="320" r:id="rId10"/>
    <p:sldId id="321" r:id="rId11"/>
    <p:sldId id="322" r:id="rId12"/>
    <p:sldId id="323" r:id="rId13"/>
    <p:sldId id="381" r:id="rId14"/>
    <p:sldId id="324" r:id="rId15"/>
    <p:sldId id="325" r:id="rId16"/>
    <p:sldId id="326" r:id="rId17"/>
    <p:sldId id="328" r:id="rId18"/>
    <p:sldId id="329" r:id="rId19"/>
    <p:sldId id="327" r:id="rId20"/>
  </p:sldIdLst>
  <p:sldSz cx="9144000" cy="6858000" type="screen4x3"/>
  <p:notesSz cx="6858000" cy="9144000"/>
  <p:defaultTextStyle>
    <a:defPPr>
      <a:defRPr lang="ar-SA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660033"/>
    <a:srgbClr val="462F00"/>
    <a:srgbClr val="FFFFCC"/>
    <a:srgbClr val="0C1D32"/>
    <a:srgbClr val="990000"/>
    <a:srgbClr val="00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681" autoAdjust="0"/>
  </p:normalViewPr>
  <p:slideViewPr>
    <p:cSldViewPr>
      <p:cViewPr varScale="1">
        <p:scale>
          <a:sx n="70" d="100"/>
          <a:sy n="70" d="100"/>
        </p:scale>
        <p:origin x="-137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42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5FEE18-91B0-4526-A2DC-AE8A2F822878}" type="doc">
      <dgm:prSet loTypeId="urn:microsoft.com/office/officeart/2005/8/layout/cycle5" loCatId="cycle" qsTypeId="urn:microsoft.com/office/officeart/2005/8/quickstyle/3d2" qsCatId="3D" csTypeId="urn:microsoft.com/office/officeart/2005/8/colors/colorful1#1" csCatId="colorful" phldr="1"/>
      <dgm:spPr/>
      <dgm:t>
        <a:bodyPr/>
        <a:lstStyle/>
        <a:p>
          <a:pPr rtl="1"/>
          <a:endParaRPr lang="ar-IQ"/>
        </a:p>
      </dgm:t>
    </dgm:pt>
    <dgm:pt modelId="{5881EF77-3F3D-4890-86AF-7AD3A1D4836D}">
      <dgm:prSet phldrT="[Text]" custT="1"/>
      <dgm:spPr/>
      <dgm:t>
        <a:bodyPr/>
        <a:lstStyle/>
        <a:p>
          <a:pPr rtl="1"/>
          <a:r>
            <a: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Adult (male &amp; female) </a:t>
          </a:r>
          <a:endParaRPr lang="ar-IQ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F563126-A7B8-4641-A806-11DB6816B880}" type="parTrans" cxnId="{AFF28249-2CB2-4764-8026-E36958172DC7}">
      <dgm:prSet/>
      <dgm:spPr/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9C30B33-EEB2-4952-A202-62C77949A1B4}" type="sibTrans" cxnId="{AFF28249-2CB2-4764-8026-E36958172DC7}">
      <dgm:prSet>
        <dgm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dgm:style>
      </dgm:prSet>
      <dgm:spPr>
        <a:ln w="76200"/>
        <a:effectLst>
          <a:glow rad="228600">
            <a:schemeClr val="accent3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5F311E0B-3B09-439B-AD2A-443F83BAB443}">
      <dgm:prSet phldrT="[Text]" custT="1"/>
      <dgm:spPr/>
      <dgm:t>
        <a:bodyPr/>
        <a:lstStyle/>
        <a:p>
          <a:pPr rtl="1"/>
          <a:r>
            <a: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Eggs </a:t>
          </a:r>
          <a:endParaRPr lang="ar-IQ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24AB5DE-7BCF-452C-A410-C2E06F5B1E2F}" type="parTrans" cxnId="{AC3F8503-D15E-43EB-8AD1-32FE95FC7BA8}">
      <dgm:prSet/>
      <dgm:spPr/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0DD88B-4621-44B8-AC04-C2BD7CD123F3}" type="sibTrans" cxnId="{AC3F8503-D15E-43EB-8AD1-32FE95FC7BA8}">
      <dgm:prSet>
        <dgm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dgm:style>
      </dgm:prSet>
      <dgm:spPr>
        <a:ln w="76200"/>
        <a:effectLst>
          <a:glow rad="228600">
            <a:schemeClr val="accent4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A03AFA4-34EC-476A-A882-640FA48D176B}">
      <dgm:prSet phldrT="[Text]" custT="1"/>
      <dgm:spPr/>
      <dgm:t>
        <a:bodyPr/>
        <a:lstStyle/>
        <a:p>
          <a:pPr rtl="1"/>
          <a:r>
            <a: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Larva </a:t>
          </a:r>
          <a:endParaRPr lang="ar-IQ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A211ED-40D9-455F-BD8E-9305A04FB7EC}" type="parTrans" cxnId="{1A4F7AE4-969F-4B9C-8221-81331F883DD6}">
      <dgm:prSet/>
      <dgm:spPr/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8611FA5-B6AD-4AFF-879E-1010B85CEC92}" type="sibTrans" cxnId="{1A4F7AE4-969F-4B9C-8221-81331F883DD6}">
      <dgm:prSet>
        <dgm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dgm:style>
      </dgm:prSet>
      <dgm:spPr>
        <a:ln w="76200"/>
        <a:effectLst>
          <a:glow rad="2286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D16EB989-89B3-4ACB-8728-EAB65B52F5FE}">
      <dgm:prSet phldrT="[Text]" custT="1"/>
      <dgm:spPr/>
      <dgm:t>
        <a:bodyPr/>
        <a:lstStyle/>
        <a:p>
          <a:pPr rtl="1"/>
          <a:r>
            <a:rPr lang="en-US" sz="3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Pupa or nymph in some groups </a:t>
          </a:r>
          <a:endParaRPr lang="ar-IQ" sz="3600" b="1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C07A393-A4A0-4768-9B30-F7216DD99DE3}" type="parTrans" cxnId="{BBABD370-7EF3-48B5-9FD3-4407AA53A454}">
      <dgm:prSet/>
      <dgm:spPr/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4E18FAF-2D78-4E67-AF51-43D57963B514}" type="sibTrans" cxnId="{BBABD370-7EF3-48B5-9FD3-4407AA53A454}">
      <dgm:prSet>
        <dgm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dgm:style>
      </dgm:prSet>
      <dgm:spPr>
        <a:ln w="76200"/>
        <a:effectLst>
          <a:glow rad="228600">
            <a:schemeClr val="accent2">
              <a:satMod val="175000"/>
              <a:alpha val="40000"/>
            </a:schemeClr>
          </a:glow>
        </a:effectLst>
      </dgm:spPr>
      <dgm:t>
        <a:bodyPr/>
        <a:lstStyle/>
        <a:p>
          <a:pPr rtl="1"/>
          <a:endParaRPr lang="ar-IQ" sz="3600" b="1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0E031A2-87D6-4C84-9BCD-2E1CB6A12A1A}" type="pres">
      <dgm:prSet presAssocID="{D55FEE18-91B0-4526-A2DC-AE8A2F822878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IQ"/>
        </a:p>
      </dgm:t>
    </dgm:pt>
    <dgm:pt modelId="{71BD6E58-E529-472D-932E-CCEB42965875}" type="pres">
      <dgm:prSet presAssocID="{5881EF77-3F3D-4890-86AF-7AD3A1D4836D}" presName="node" presStyleLbl="node1" presStyleIdx="0" presStyleCnt="4" custScaleX="122340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829EC9C-AD7B-4AB6-87D6-0D9AB4AC95C3}" type="pres">
      <dgm:prSet presAssocID="{5881EF77-3F3D-4890-86AF-7AD3A1D4836D}" presName="spNode" presStyleCnt="0"/>
      <dgm:spPr/>
    </dgm:pt>
    <dgm:pt modelId="{22B61466-723A-4059-90B2-E77BD6361FFF}" type="pres">
      <dgm:prSet presAssocID="{69C30B33-EEB2-4952-A202-62C77949A1B4}" presName="sibTrans" presStyleLbl="sibTrans1D1" presStyleIdx="0" presStyleCnt="4"/>
      <dgm:spPr/>
      <dgm:t>
        <a:bodyPr/>
        <a:lstStyle/>
        <a:p>
          <a:pPr rtl="1"/>
          <a:endParaRPr lang="ar-IQ"/>
        </a:p>
      </dgm:t>
    </dgm:pt>
    <dgm:pt modelId="{1E979E5F-AC48-4B2B-B33B-84C1D6637BDF}" type="pres">
      <dgm:prSet presAssocID="{5F311E0B-3B09-439B-AD2A-443F83BAB443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A8D51853-7770-4297-8432-26F6D7DF7B88}" type="pres">
      <dgm:prSet presAssocID="{5F311E0B-3B09-439B-AD2A-443F83BAB443}" presName="spNode" presStyleCnt="0"/>
      <dgm:spPr/>
    </dgm:pt>
    <dgm:pt modelId="{E8E4D1F3-977C-447D-BD9F-DA93B6F34A70}" type="pres">
      <dgm:prSet presAssocID="{E40DD88B-4621-44B8-AC04-C2BD7CD123F3}" presName="sibTrans" presStyleLbl="sibTrans1D1" presStyleIdx="1" presStyleCnt="4"/>
      <dgm:spPr/>
      <dgm:t>
        <a:bodyPr/>
        <a:lstStyle/>
        <a:p>
          <a:pPr rtl="1"/>
          <a:endParaRPr lang="ar-IQ"/>
        </a:p>
      </dgm:t>
    </dgm:pt>
    <dgm:pt modelId="{27E9E34D-333B-4386-82D9-DB4E4804148D}" type="pres">
      <dgm:prSet presAssocID="{BA03AFA4-34EC-476A-A882-640FA48D176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2BD98B90-69D4-4E06-B5CE-401B2628C033}" type="pres">
      <dgm:prSet presAssocID="{BA03AFA4-34EC-476A-A882-640FA48D176B}" presName="spNode" presStyleCnt="0"/>
      <dgm:spPr/>
    </dgm:pt>
    <dgm:pt modelId="{374952E7-E507-43E3-9980-B4F9335E5C98}" type="pres">
      <dgm:prSet presAssocID="{D8611FA5-B6AD-4AFF-879E-1010B85CEC92}" presName="sibTrans" presStyleLbl="sibTrans1D1" presStyleIdx="2" presStyleCnt="4"/>
      <dgm:spPr/>
      <dgm:t>
        <a:bodyPr/>
        <a:lstStyle/>
        <a:p>
          <a:pPr rtl="1"/>
          <a:endParaRPr lang="ar-IQ"/>
        </a:p>
      </dgm:t>
    </dgm:pt>
    <dgm:pt modelId="{8E3A6D33-3D6E-44C9-B641-DAB363CB43ED}" type="pres">
      <dgm:prSet presAssocID="{D16EB989-89B3-4ACB-8728-EAB65B52F5FE}" presName="node" presStyleLbl="node1" presStyleIdx="3" presStyleCnt="4" custScaleX="154046">
        <dgm:presLayoutVars>
          <dgm:bulletEnabled val="1"/>
        </dgm:presLayoutVars>
      </dgm:prSet>
      <dgm:spPr/>
      <dgm:t>
        <a:bodyPr/>
        <a:lstStyle/>
        <a:p>
          <a:pPr rtl="1"/>
          <a:endParaRPr lang="ar-IQ"/>
        </a:p>
      </dgm:t>
    </dgm:pt>
    <dgm:pt modelId="{9AA6768F-7251-4536-8D2D-E76EF4BB5958}" type="pres">
      <dgm:prSet presAssocID="{D16EB989-89B3-4ACB-8728-EAB65B52F5FE}" presName="spNode" presStyleCnt="0"/>
      <dgm:spPr/>
    </dgm:pt>
    <dgm:pt modelId="{198C4E70-F781-4FB7-87BE-16306097C5D1}" type="pres">
      <dgm:prSet presAssocID="{04E18FAF-2D78-4E67-AF51-43D57963B514}" presName="sibTrans" presStyleLbl="sibTrans1D1" presStyleIdx="3" presStyleCnt="4"/>
      <dgm:spPr/>
      <dgm:t>
        <a:bodyPr/>
        <a:lstStyle/>
        <a:p>
          <a:pPr rtl="1"/>
          <a:endParaRPr lang="ar-IQ"/>
        </a:p>
      </dgm:t>
    </dgm:pt>
  </dgm:ptLst>
  <dgm:cxnLst>
    <dgm:cxn modelId="{BF7924D8-1164-4324-8F9E-90AEC380251F}" type="presOf" srcId="{D55FEE18-91B0-4526-A2DC-AE8A2F822878}" destId="{20E031A2-87D6-4C84-9BCD-2E1CB6A12A1A}" srcOrd="0" destOrd="0" presId="urn:microsoft.com/office/officeart/2005/8/layout/cycle5"/>
    <dgm:cxn modelId="{1D28ACF7-E9A3-4175-8B7E-D3671D0B2E36}" type="presOf" srcId="{69C30B33-EEB2-4952-A202-62C77949A1B4}" destId="{22B61466-723A-4059-90B2-E77BD6361FFF}" srcOrd="0" destOrd="0" presId="urn:microsoft.com/office/officeart/2005/8/layout/cycle5"/>
    <dgm:cxn modelId="{E73C1C77-F947-4E42-97F6-7BC54BDF3691}" type="presOf" srcId="{5F311E0B-3B09-439B-AD2A-443F83BAB443}" destId="{1E979E5F-AC48-4B2B-B33B-84C1D6637BDF}" srcOrd="0" destOrd="0" presId="urn:microsoft.com/office/officeart/2005/8/layout/cycle5"/>
    <dgm:cxn modelId="{1A4F7AE4-969F-4B9C-8221-81331F883DD6}" srcId="{D55FEE18-91B0-4526-A2DC-AE8A2F822878}" destId="{BA03AFA4-34EC-476A-A882-640FA48D176B}" srcOrd="2" destOrd="0" parTransId="{9CA211ED-40D9-455F-BD8E-9305A04FB7EC}" sibTransId="{D8611FA5-B6AD-4AFF-879E-1010B85CEC92}"/>
    <dgm:cxn modelId="{534587EC-AB50-4421-B647-530E10735909}" type="presOf" srcId="{BA03AFA4-34EC-476A-A882-640FA48D176B}" destId="{27E9E34D-333B-4386-82D9-DB4E4804148D}" srcOrd="0" destOrd="0" presId="urn:microsoft.com/office/officeart/2005/8/layout/cycle5"/>
    <dgm:cxn modelId="{E3540DB7-3207-4EA5-AF45-A29C4FAE0257}" type="presOf" srcId="{D16EB989-89B3-4ACB-8728-EAB65B52F5FE}" destId="{8E3A6D33-3D6E-44C9-B641-DAB363CB43ED}" srcOrd="0" destOrd="0" presId="urn:microsoft.com/office/officeart/2005/8/layout/cycle5"/>
    <dgm:cxn modelId="{93411269-9CEB-45EE-8439-EA117E5D9B09}" type="presOf" srcId="{E40DD88B-4621-44B8-AC04-C2BD7CD123F3}" destId="{E8E4D1F3-977C-447D-BD9F-DA93B6F34A70}" srcOrd="0" destOrd="0" presId="urn:microsoft.com/office/officeart/2005/8/layout/cycle5"/>
    <dgm:cxn modelId="{572C3402-0721-41BD-BAB6-575013EA3BF3}" type="presOf" srcId="{5881EF77-3F3D-4890-86AF-7AD3A1D4836D}" destId="{71BD6E58-E529-472D-932E-CCEB42965875}" srcOrd="0" destOrd="0" presId="urn:microsoft.com/office/officeart/2005/8/layout/cycle5"/>
    <dgm:cxn modelId="{397D1FD5-BD38-411A-9EB0-DC07C577195B}" type="presOf" srcId="{04E18FAF-2D78-4E67-AF51-43D57963B514}" destId="{198C4E70-F781-4FB7-87BE-16306097C5D1}" srcOrd="0" destOrd="0" presId="urn:microsoft.com/office/officeart/2005/8/layout/cycle5"/>
    <dgm:cxn modelId="{AFF28249-2CB2-4764-8026-E36958172DC7}" srcId="{D55FEE18-91B0-4526-A2DC-AE8A2F822878}" destId="{5881EF77-3F3D-4890-86AF-7AD3A1D4836D}" srcOrd="0" destOrd="0" parTransId="{7F563126-A7B8-4641-A806-11DB6816B880}" sibTransId="{69C30B33-EEB2-4952-A202-62C77949A1B4}"/>
    <dgm:cxn modelId="{AC3F8503-D15E-43EB-8AD1-32FE95FC7BA8}" srcId="{D55FEE18-91B0-4526-A2DC-AE8A2F822878}" destId="{5F311E0B-3B09-439B-AD2A-443F83BAB443}" srcOrd="1" destOrd="0" parTransId="{324AB5DE-7BCF-452C-A410-C2E06F5B1E2F}" sibTransId="{E40DD88B-4621-44B8-AC04-C2BD7CD123F3}"/>
    <dgm:cxn modelId="{BBABD370-7EF3-48B5-9FD3-4407AA53A454}" srcId="{D55FEE18-91B0-4526-A2DC-AE8A2F822878}" destId="{D16EB989-89B3-4ACB-8728-EAB65B52F5FE}" srcOrd="3" destOrd="0" parTransId="{3C07A393-A4A0-4768-9B30-F7216DD99DE3}" sibTransId="{04E18FAF-2D78-4E67-AF51-43D57963B514}"/>
    <dgm:cxn modelId="{C87955A7-3E95-4A27-BA7E-C10932EAD43A}" type="presOf" srcId="{D8611FA5-B6AD-4AFF-879E-1010B85CEC92}" destId="{374952E7-E507-43E3-9980-B4F9335E5C98}" srcOrd="0" destOrd="0" presId="urn:microsoft.com/office/officeart/2005/8/layout/cycle5"/>
    <dgm:cxn modelId="{41FACCF9-7C18-4CED-BC48-9ABCA6BFAA96}" type="presParOf" srcId="{20E031A2-87D6-4C84-9BCD-2E1CB6A12A1A}" destId="{71BD6E58-E529-472D-932E-CCEB42965875}" srcOrd="0" destOrd="0" presId="urn:microsoft.com/office/officeart/2005/8/layout/cycle5"/>
    <dgm:cxn modelId="{B2B8D64C-C98A-48EE-BB54-7768D6300C25}" type="presParOf" srcId="{20E031A2-87D6-4C84-9BCD-2E1CB6A12A1A}" destId="{9829EC9C-AD7B-4AB6-87D6-0D9AB4AC95C3}" srcOrd="1" destOrd="0" presId="urn:microsoft.com/office/officeart/2005/8/layout/cycle5"/>
    <dgm:cxn modelId="{CB08E057-046E-42AA-955D-D52A30386243}" type="presParOf" srcId="{20E031A2-87D6-4C84-9BCD-2E1CB6A12A1A}" destId="{22B61466-723A-4059-90B2-E77BD6361FFF}" srcOrd="2" destOrd="0" presId="urn:microsoft.com/office/officeart/2005/8/layout/cycle5"/>
    <dgm:cxn modelId="{D2C8E8EE-B82E-4BC2-BE91-07559E3B81D6}" type="presParOf" srcId="{20E031A2-87D6-4C84-9BCD-2E1CB6A12A1A}" destId="{1E979E5F-AC48-4B2B-B33B-84C1D6637BDF}" srcOrd="3" destOrd="0" presId="urn:microsoft.com/office/officeart/2005/8/layout/cycle5"/>
    <dgm:cxn modelId="{EB14D9A8-2734-485A-B94F-7BE16F29DD03}" type="presParOf" srcId="{20E031A2-87D6-4C84-9BCD-2E1CB6A12A1A}" destId="{A8D51853-7770-4297-8432-26F6D7DF7B88}" srcOrd="4" destOrd="0" presId="urn:microsoft.com/office/officeart/2005/8/layout/cycle5"/>
    <dgm:cxn modelId="{79965305-09DB-4124-A3AA-5B88A642F077}" type="presParOf" srcId="{20E031A2-87D6-4C84-9BCD-2E1CB6A12A1A}" destId="{E8E4D1F3-977C-447D-BD9F-DA93B6F34A70}" srcOrd="5" destOrd="0" presId="urn:microsoft.com/office/officeart/2005/8/layout/cycle5"/>
    <dgm:cxn modelId="{3DC5973D-BE29-4D61-B6CA-7DCC0AE1782C}" type="presParOf" srcId="{20E031A2-87D6-4C84-9BCD-2E1CB6A12A1A}" destId="{27E9E34D-333B-4386-82D9-DB4E4804148D}" srcOrd="6" destOrd="0" presId="urn:microsoft.com/office/officeart/2005/8/layout/cycle5"/>
    <dgm:cxn modelId="{B59A7D00-52AE-4469-9D0A-F7D8D53E75D9}" type="presParOf" srcId="{20E031A2-87D6-4C84-9BCD-2E1CB6A12A1A}" destId="{2BD98B90-69D4-4E06-B5CE-401B2628C033}" srcOrd="7" destOrd="0" presId="urn:microsoft.com/office/officeart/2005/8/layout/cycle5"/>
    <dgm:cxn modelId="{FDC631AB-47CC-49AD-B054-D6C1427858D7}" type="presParOf" srcId="{20E031A2-87D6-4C84-9BCD-2E1CB6A12A1A}" destId="{374952E7-E507-43E3-9980-B4F9335E5C98}" srcOrd="8" destOrd="0" presId="urn:microsoft.com/office/officeart/2005/8/layout/cycle5"/>
    <dgm:cxn modelId="{935CC26B-6B08-4B80-98C6-988073D33B33}" type="presParOf" srcId="{20E031A2-87D6-4C84-9BCD-2E1CB6A12A1A}" destId="{8E3A6D33-3D6E-44C9-B641-DAB363CB43ED}" srcOrd="9" destOrd="0" presId="urn:microsoft.com/office/officeart/2005/8/layout/cycle5"/>
    <dgm:cxn modelId="{BF859590-84E5-4E00-8142-558DD3920EC4}" type="presParOf" srcId="{20E031A2-87D6-4C84-9BCD-2E1CB6A12A1A}" destId="{9AA6768F-7251-4536-8D2D-E76EF4BB5958}" srcOrd="10" destOrd="0" presId="urn:microsoft.com/office/officeart/2005/8/layout/cycle5"/>
    <dgm:cxn modelId="{ED564FA4-A638-48CF-AD8F-D0E5E727E590}" type="presParOf" srcId="{20E031A2-87D6-4C84-9BCD-2E1CB6A12A1A}" destId="{198C4E70-F781-4FB7-87BE-16306097C5D1}" srcOrd="11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BD6E58-E529-472D-932E-CCEB42965875}">
      <dsp:nvSpPr>
        <dsp:cNvPr id="0" name=""/>
        <dsp:cNvSpPr/>
      </dsp:nvSpPr>
      <dsp:spPr>
        <a:xfrm>
          <a:off x="3125997" y="20"/>
          <a:ext cx="2733876" cy="145252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2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Adult (male &amp; female) </a:t>
          </a:r>
          <a:endParaRPr lang="ar-IQ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196903" y="70926"/>
        <a:ext cx="2592064" cy="1310713"/>
      </dsp:txXfrm>
    </dsp:sp>
    <dsp:sp modelId="{22B61466-723A-4059-90B2-E77BD6361FFF}">
      <dsp:nvSpPr>
        <dsp:cNvPr id="0" name=""/>
        <dsp:cNvSpPr/>
      </dsp:nvSpPr>
      <dsp:spPr>
        <a:xfrm>
          <a:off x="2095018" y="726283"/>
          <a:ext cx="4795832" cy="4795832"/>
        </a:xfrm>
        <a:custGeom>
          <a:avLst/>
          <a:gdLst/>
          <a:ahLst/>
          <a:cxnLst/>
          <a:rect l="0" t="0" r="0" b="0"/>
          <a:pathLst>
            <a:path>
              <a:moveTo>
                <a:pt x="4006868" y="619918"/>
              </a:moveTo>
              <a:arcTo wR="2397916" hR="2397916" stAng="18728561" swAng="1370299"/>
            </a:path>
          </a:pathLst>
        </a:custGeom>
        <a:noFill/>
        <a:ln w="76200" cap="flat" cmpd="sng" algn="ctr">
          <a:solidFill>
            <a:schemeClr val="accent2"/>
          </a:solidFill>
          <a:prstDash val="solid"/>
          <a:tailEnd type="arrow"/>
        </a:ln>
        <a:effectLst>
          <a:glow rad="228600">
            <a:schemeClr val="accent3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40000"/>
      </dsp:spPr>
      <dsp:style>
        <a:lnRef idx="3">
          <a:schemeClr val="accent2"/>
        </a:lnRef>
        <a:fillRef idx="0">
          <a:schemeClr val="accent2"/>
        </a:fillRef>
        <a:effectRef idx="2">
          <a:schemeClr val="accent2"/>
        </a:effectRef>
        <a:fontRef idx="minor">
          <a:schemeClr val="tx1"/>
        </a:fontRef>
      </dsp:style>
    </dsp:sp>
    <dsp:sp modelId="{1E979E5F-AC48-4B2B-B33B-84C1D6637BDF}">
      <dsp:nvSpPr>
        <dsp:cNvPr id="0" name=""/>
        <dsp:cNvSpPr/>
      </dsp:nvSpPr>
      <dsp:spPr>
        <a:xfrm>
          <a:off x="5773524" y="2397937"/>
          <a:ext cx="2234654" cy="1452525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3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Eggs </a:t>
          </a:r>
          <a:endParaRPr lang="ar-IQ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5844430" y="2468843"/>
        <a:ext cx="2092842" cy="1310713"/>
      </dsp:txXfrm>
    </dsp:sp>
    <dsp:sp modelId="{E8E4D1F3-977C-447D-BD9F-DA93B6F34A70}">
      <dsp:nvSpPr>
        <dsp:cNvPr id="0" name=""/>
        <dsp:cNvSpPr/>
      </dsp:nvSpPr>
      <dsp:spPr>
        <a:xfrm>
          <a:off x="2095018" y="726283"/>
          <a:ext cx="4795832" cy="4795832"/>
        </a:xfrm>
        <a:custGeom>
          <a:avLst/>
          <a:gdLst/>
          <a:ahLst/>
          <a:cxnLst/>
          <a:rect l="0" t="0" r="0" b="0"/>
          <a:pathLst>
            <a:path>
              <a:moveTo>
                <a:pt x="4547128" y="3461349"/>
              </a:moveTo>
              <a:arcTo wR="2397916" hR="2397916" stAng="1579575" swAng="1632329"/>
            </a:path>
          </a:pathLst>
        </a:custGeom>
        <a:noFill/>
        <a:ln w="76200" cap="flat" cmpd="sng" algn="ctr">
          <a:solidFill>
            <a:schemeClr val="accent3"/>
          </a:solidFill>
          <a:prstDash val="solid"/>
          <a:tailEnd type="arrow"/>
        </a:ln>
        <a:effectLst>
          <a:glow rad="228600">
            <a:schemeClr val="accent4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40000"/>
      </dsp:spPr>
      <dsp:style>
        <a:lnRef idx="3">
          <a:schemeClr val="accent3"/>
        </a:lnRef>
        <a:fillRef idx="0">
          <a:schemeClr val="accent3"/>
        </a:fillRef>
        <a:effectRef idx="2">
          <a:schemeClr val="accent3"/>
        </a:effectRef>
        <a:fontRef idx="minor">
          <a:schemeClr val="tx1"/>
        </a:fontRef>
      </dsp:style>
    </dsp:sp>
    <dsp:sp modelId="{27E9E34D-333B-4386-82D9-DB4E4804148D}">
      <dsp:nvSpPr>
        <dsp:cNvPr id="0" name=""/>
        <dsp:cNvSpPr/>
      </dsp:nvSpPr>
      <dsp:spPr>
        <a:xfrm>
          <a:off x="3375608" y="4795853"/>
          <a:ext cx="2234654" cy="1452525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4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Larva </a:t>
          </a:r>
          <a:endParaRPr lang="ar-IQ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3446514" y="4866759"/>
        <a:ext cx="2092842" cy="1310713"/>
      </dsp:txXfrm>
    </dsp:sp>
    <dsp:sp modelId="{374952E7-E507-43E3-9980-B4F9335E5C98}">
      <dsp:nvSpPr>
        <dsp:cNvPr id="0" name=""/>
        <dsp:cNvSpPr/>
      </dsp:nvSpPr>
      <dsp:spPr>
        <a:xfrm>
          <a:off x="2095018" y="726283"/>
          <a:ext cx="4795832" cy="4795832"/>
        </a:xfrm>
        <a:custGeom>
          <a:avLst/>
          <a:gdLst/>
          <a:ahLst/>
          <a:cxnLst/>
          <a:rect l="0" t="0" r="0" b="0"/>
          <a:pathLst>
            <a:path>
              <a:moveTo>
                <a:pt x="972649" y="4326288"/>
              </a:moveTo>
              <a:arcTo wR="2397916" hR="2397916" stAng="7588095" swAng="1632329"/>
            </a:path>
          </a:pathLst>
        </a:custGeom>
        <a:noFill/>
        <a:ln w="76200" cap="flat" cmpd="sng" algn="ctr">
          <a:solidFill>
            <a:schemeClr val="accent4"/>
          </a:solidFill>
          <a:prstDash val="solid"/>
          <a:tailEnd type="arrow"/>
        </a:ln>
        <a:effectLst>
          <a:glow rad="228600">
            <a:schemeClr val="accent5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40000"/>
      </dsp:spPr>
      <dsp:style>
        <a:lnRef idx="3">
          <a:schemeClr val="accent4"/>
        </a:lnRef>
        <a:fillRef idx="0">
          <a:schemeClr val="accent4"/>
        </a:fillRef>
        <a:effectRef idx="2">
          <a:schemeClr val="accent4"/>
        </a:effectRef>
        <a:fontRef idx="minor">
          <a:schemeClr val="tx1"/>
        </a:fontRef>
      </dsp:style>
    </dsp:sp>
    <dsp:sp modelId="{8E3A6D33-3D6E-44C9-B641-DAB363CB43ED}">
      <dsp:nvSpPr>
        <dsp:cNvPr id="0" name=""/>
        <dsp:cNvSpPr/>
      </dsp:nvSpPr>
      <dsp:spPr>
        <a:xfrm>
          <a:off x="373821" y="2397937"/>
          <a:ext cx="3442395" cy="1452525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b="1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Pupa or nymph in some groups </a:t>
          </a:r>
          <a:endParaRPr lang="ar-IQ" sz="3600" b="1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sp:txBody>
      <dsp:txXfrm>
        <a:off x="444727" y="2468843"/>
        <a:ext cx="3300583" cy="1310713"/>
      </dsp:txXfrm>
    </dsp:sp>
    <dsp:sp modelId="{198C4E70-F781-4FB7-87BE-16306097C5D1}">
      <dsp:nvSpPr>
        <dsp:cNvPr id="0" name=""/>
        <dsp:cNvSpPr/>
      </dsp:nvSpPr>
      <dsp:spPr>
        <a:xfrm>
          <a:off x="2095018" y="726283"/>
          <a:ext cx="4795832" cy="4795832"/>
        </a:xfrm>
        <a:custGeom>
          <a:avLst/>
          <a:gdLst/>
          <a:ahLst/>
          <a:cxnLst/>
          <a:rect l="0" t="0" r="0" b="0"/>
          <a:pathLst>
            <a:path>
              <a:moveTo>
                <a:pt x="225002" y="1383792"/>
              </a:moveTo>
              <a:arcTo wR="2397916" hR="2397916" stAng="12301140" swAng="1370299"/>
            </a:path>
          </a:pathLst>
        </a:custGeom>
        <a:noFill/>
        <a:ln w="76200" cap="flat" cmpd="sng" algn="ctr">
          <a:solidFill>
            <a:schemeClr val="accent5"/>
          </a:solidFill>
          <a:prstDash val="solid"/>
          <a:tailEnd type="arrow"/>
        </a:ln>
        <a:effectLst>
          <a:glow rad="228600">
            <a:schemeClr val="accent2">
              <a:satMod val="175000"/>
              <a:alpha val="40000"/>
            </a:schemeClr>
          </a:glow>
        </a:effectLst>
        <a:scene3d>
          <a:camera prst="orthographicFront"/>
          <a:lightRig rig="threePt" dir="t">
            <a:rot lat="0" lon="0" rev="7500000"/>
          </a:lightRig>
        </a:scene3d>
        <a:sp3d z="-40000"/>
      </dsp:spPr>
      <dsp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1588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90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88620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1588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5DAFC6F3-A16B-4201-A85B-2F58767D28C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4206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9B90E-42E2-45AD-AA87-15B909D660F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DFC536-B6C0-483D-8D52-93BF24BA132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2B6BC-9DA6-4C27-9135-D4654BBBAA4E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5842E-39DD-416B-879A-AC35765F6FE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572BA0-F06B-4F9F-B1BA-9A61B929FC6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7CF16-6939-4D72-842C-ACB3D6DA672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FDBC09-B1DC-4DF1-943C-415AB47112AC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DC0EB-341B-44E9-BEAC-40A9237EC45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6ADF3-5446-4FFC-B3F8-34A2C17506B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E423-689A-4DD3-88C5-FEDF1A9C260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CEA4E-3A1D-4210-ABF5-D39ACC1F386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825"/>
            <a:ext cx="758825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B49F85-FBE3-433D-8ED6-D522EFAFBF44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ar-IQ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61A9-E922-474B-926D-D384A97C0FF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F50D7B-E245-4C2F-8131-EBE8CF14024B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IQ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IQ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112E-A17D-428C-A97B-66E91E93335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3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4A9A6C-D939-497B-A8C7-63B85C2D712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777322-77EF-431A-BF1B-EE216584D5F8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76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588D06-2830-4F6C-ABAE-945A74EF031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03A86A-F910-4F62-8AA4-097B545BFC8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A6EDC-EC1B-4C00-9A28-3F35FD5D731F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6D256C-93EB-42F1-8F8B-FF5278107D0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/>
          <a:lstStyle>
            <a:lvl1pPr algn="l">
              <a:buNone/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AF42F5-9AB8-4121-B27F-14F4B30353F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1269" name="Text Placeholder 7"/>
          <p:cNvSpPr>
            <a:spLocks noGrp="1"/>
          </p:cNvSpPr>
          <p:nvPr>
            <p:ph type="body" idx="1"/>
          </p:nvPr>
        </p:nvSpPr>
        <p:spPr bwMode="auto">
          <a:xfrm>
            <a:off x="304800" y="1554163"/>
            <a:ext cx="86868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  <a:cs typeface="Arial" charset="0"/>
              </a:defRPr>
            </a:lvl1pPr>
          </a:lstStyle>
          <a:p>
            <a:pPr>
              <a:defRPr/>
            </a:pPr>
            <a:fld id="{EE713B70-A3C1-4F9A-850C-D7D40F48CA50}" type="slidenum">
              <a:rPr lang="ar-SA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203" r:id="rId1"/>
    <p:sldLayoutId id="2147485204" r:id="rId2"/>
    <p:sldLayoutId id="2147485205" r:id="rId3"/>
    <p:sldLayoutId id="2147485161" r:id="rId4"/>
    <p:sldLayoutId id="2147485206" r:id="rId5"/>
    <p:sldLayoutId id="2147485162" r:id="rId6"/>
    <p:sldLayoutId id="2147485207" r:id="rId7"/>
    <p:sldLayoutId id="2147485208" r:id="rId8"/>
    <p:sldLayoutId id="2147485209" r:id="rId9"/>
    <p:sldLayoutId id="2147485163" r:id="rId10"/>
    <p:sldLayoutId id="214748521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kern="1200" cap="all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Franklin Gothic Medium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"/>
        <a:defRPr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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"/>
        <a:defRPr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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 2" pitchFamily="18" charset="2"/>
        <a:buChar char=""/>
        <a:defRPr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DE849C7-AD78-4B7C-B344-8497C109B4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175" r:id="rId1"/>
    <p:sldLayoutId id="2147485176" r:id="rId2"/>
    <p:sldLayoutId id="2147485177" r:id="rId3"/>
    <p:sldLayoutId id="2147485178" r:id="rId4"/>
    <p:sldLayoutId id="2147485179" r:id="rId5"/>
    <p:sldLayoutId id="2147485180" r:id="rId6"/>
    <p:sldLayoutId id="2147485181" r:id="rId7"/>
    <p:sldLayoutId id="2147485182" r:id="rId8"/>
    <p:sldLayoutId id="2147485183" r:id="rId9"/>
    <p:sldLayoutId id="2147485184" r:id="rId10"/>
    <p:sldLayoutId id="2147485185" r:id="rId11"/>
  </p:sldLayoutIdLst>
  <p:txStyles>
    <p:titleStyle>
      <a:lvl1pPr algn="ctr" rtl="1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2pPr>
      <a:lvl3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3pPr>
      <a:lvl4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4pPr>
      <a:lvl5pPr algn="ctr" rtl="1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5pPr>
      <a:lvl6pPr marL="4572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6pPr>
      <a:lvl7pPr marL="9144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7pPr>
      <a:lvl8pPr marL="13716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8pPr>
      <a:lvl9pPr marL="1828800" algn="ctr" rtl="1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Times New Roman" pitchFamily="18" charset="0"/>
        </a:defRPr>
      </a:lvl9pPr>
    </p:titleStyle>
    <p:bodyStyle>
      <a:lvl1pPr marL="342900" indent="-3429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rtl="1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IQ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18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2438400"/>
            <a:ext cx="4724400" cy="36933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endParaRPr lang="ar-IQ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228600" y="1905000"/>
            <a:ext cx="8686800" cy="841248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/>
              <a:t>Lab</a:t>
            </a:r>
            <a:r>
              <a:rPr lang="en-US" sz="9600" dirty="0" smtClean="0"/>
              <a:t/>
            </a:r>
            <a:br>
              <a:rPr lang="en-US" sz="9600" dirty="0" smtClean="0"/>
            </a:br>
            <a:r>
              <a:rPr lang="en-US" sz="9600" dirty="0"/>
              <a:t>Arthropod </a:t>
            </a:r>
            <a:r>
              <a:rPr lang="en-US" sz="9600" dirty="0" smtClean="0"/>
              <a:t>groups-1  </a:t>
            </a:r>
            <a:endParaRPr lang="ar-IQ" sz="9600" dirty="0"/>
          </a:p>
        </p:txBody>
      </p:sp>
    </p:spTree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/>
          </p:cNvSpPr>
          <p:nvPr/>
        </p:nvSpPr>
        <p:spPr bwMode="auto">
          <a:xfrm>
            <a:off x="228600" y="1295400"/>
            <a:ext cx="8610600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Mostly aquatics, like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prakin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=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روبيان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crab = 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ابو الجنيب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en-US" sz="2800" dirty="0">
                <a:cs typeface="Times New Roman" pitchFamily="18" charset="0"/>
              </a:rPr>
              <a:t>…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.etc, </a:t>
            </a:r>
          </a:p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Very important as protein foods for people who live on </a:t>
            </a:r>
          </a:p>
          <a:p>
            <a:pPr algn="l" rtl="0"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sea or ocean shores. 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Body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are of two (some times three) regions, one pair of </a:t>
            </a:r>
          </a:p>
          <a:p>
            <a:pPr algn="l" rtl="0"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legs in each segment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The body regions are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cephalothoraxes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abdomen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Legs are modified to function in feeding, walking, </a:t>
            </a:r>
          </a:p>
          <a:p>
            <a:pPr algn="l" rtl="0" eaLnBrk="0" hangingPunct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    swimming &amp; meeting. </a:t>
            </a:r>
          </a:p>
          <a:p>
            <a:pPr algn="l" rtl="0" eaLnBrk="0" hangingPunct="0">
              <a:buFont typeface="Wingdings" pitchFamily="2" charset="2"/>
              <a:buChar char="q"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One order which is terrestrial called saw bugs. </a:t>
            </a:r>
          </a:p>
          <a:p>
            <a:pPr algn="l" rtl="0" eaLnBrk="0" hangingPunct="0"/>
            <a:endParaRPr lang="en-US" sz="2800" dirty="0"/>
          </a:p>
        </p:txBody>
      </p:sp>
      <p:sp>
        <p:nvSpPr>
          <p:cNvPr id="3" name="Oval 2"/>
          <p:cNvSpPr/>
          <p:nvPr/>
        </p:nvSpPr>
        <p:spPr>
          <a:xfrm>
            <a:off x="1447800" y="381000"/>
            <a:ext cx="6019800" cy="914400"/>
          </a:xfrm>
          <a:prstGeom prst="ellipse">
            <a:avLst/>
          </a:prstGeom>
          <a:effectLst>
            <a:outerShdw blurRad="40000" dist="23000" dir="5400000" rotWithShape="0">
              <a:srgbClr val="000000">
                <a:alpha val="35000"/>
              </a:srgbClr>
            </a:outerShdw>
            <a:reflection blurRad="6350" stA="50000" endA="300" endPos="38500" dist="50800" dir="5400000" sy="-100000" algn="bl" rotWithShape="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II. Class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Crustacia</a:t>
            </a:r>
            <a:endParaRPr lang="ar-IQ" sz="4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/>
          </p:cNvSpPr>
          <p:nvPr/>
        </p:nvSpPr>
        <p:spPr bwMode="auto">
          <a:xfrm>
            <a:off x="304800" y="914400"/>
            <a:ext cx="8534400" cy="341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>
              <a:buFont typeface="Wingdings" pitchFamily="2" charset="2"/>
              <a:buChar char="q"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Medically the important 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spp. 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belong to copepod, small aquatic called water flea.</a:t>
            </a:r>
            <a:endParaRPr lang="en-US" sz="3600" dirty="0"/>
          </a:p>
          <a:p>
            <a:pPr algn="l" rtl="0" eaLnBrk="0" hangingPunct="0">
              <a:buFont typeface="Wingdings" pitchFamily="2" charset="2"/>
              <a:buChar char="q"/>
              <a:defRPr/>
            </a:pPr>
            <a:endParaRPr lang="en-US" sz="36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q"/>
              <a:defRPr/>
            </a:pP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The genus </a:t>
            </a:r>
            <a:r>
              <a:rPr lang="en-US" sz="3600" b="1" i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Cyclops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is the transmitter (vector) of nematodes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Dracunculus</a:t>
            </a:r>
            <a:r>
              <a:rPr lang="en-US" sz="3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i="1" dirty="0" err="1">
                <a:latin typeface="Times New Roman" pitchFamily="18" charset="0"/>
                <a:cs typeface="Times New Roman" pitchFamily="18" charset="0"/>
              </a:rPr>
              <a:t>medinensis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, </a:t>
            </a:r>
            <a:endParaRPr lang="en-US" sz="3600" dirty="0"/>
          </a:p>
        </p:txBody>
      </p:sp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 descr="H:\cyclops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8200" y="1066800"/>
            <a:ext cx="7748588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6083" name="Rectangle 2"/>
          <p:cNvSpPr>
            <a:spLocks noChangeArrowheads="1"/>
          </p:cNvSpPr>
          <p:nvPr/>
        </p:nvSpPr>
        <p:spPr bwMode="auto">
          <a:xfrm>
            <a:off x="533400" y="228600"/>
            <a:ext cx="76200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ar-IQ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Water </a:t>
            </a:r>
            <a:r>
              <a:rPr lang="en-US" sz="4000" b="1" dirty="0" smtClean="0">
                <a:latin typeface="Times New Roman" pitchFamily="18" charset="0"/>
                <a:cs typeface="Times New Roman" pitchFamily="18" charset="0"/>
              </a:rPr>
              <a:t>flea 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4000" b="1" i="1" dirty="0">
                <a:latin typeface="Times New Roman" pitchFamily="18" charset="0"/>
                <a:cs typeface="Times New Roman" pitchFamily="18" charset="0"/>
              </a:rPr>
              <a:t>Cyclops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) or copepod</a:t>
            </a:r>
            <a:endParaRPr lang="ar-IQ" sz="4000" dirty="0"/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/>
          </p:cNvSpPr>
          <p:nvPr/>
        </p:nvSpPr>
        <p:spPr bwMode="auto">
          <a:xfrm>
            <a:off x="0" y="609600"/>
            <a:ext cx="9525000" cy="6002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>
              <a:defRPr/>
            </a:pP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ü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like spiders, scorpions, ticks &amp; mites. </a:t>
            </a:r>
          </a:p>
          <a:p>
            <a:pPr algn="l" rtl="0" eaLnBrk="0" hangingPunct="0">
              <a:buFont typeface="Wingdings" pitchFamily="2" charset="2"/>
              <a:buChar char="ü"/>
              <a:defRPr/>
            </a:pPr>
            <a:r>
              <a:rPr lang="en-US" sz="32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They are characterized by having: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0" hangingPunct="0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 body regions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cs typeface="Times New Roman" pitchFamily="18" charset="0"/>
              </a:rPr>
              <a:t>……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cephalothorax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&amp; abdomen.</a:t>
            </a:r>
          </a:p>
          <a:p>
            <a:pPr algn="l" rtl="0" eaLnBrk="0" hangingPunct="0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0" hangingPunct="0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In adult 4 pairs of legs, on the </a:t>
            </a:r>
            <a:r>
              <a:rPr lang="en-US" sz="3200" b="1" dirty="0" err="1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cephalothorax</a:t>
            </a: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l" rtl="0" eaLnBrk="0" hangingPunct="0">
              <a:defRPr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No appendages on abdomen.</a:t>
            </a:r>
          </a:p>
          <a:p>
            <a:pPr algn="l" rtl="0" eaLnBrk="0" hangingPunct="0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C. No sensory antennae.</a:t>
            </a:r>
          </a:p>
          <a:p>
            <a:pPr algn="l" rtl="0" eaLnBrk="0" hangingPunct="0"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defRPr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D.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Mouth parts all of sucking types (piercing,   </a:t>
            </a:r>
          </a:p>
          <a:p>
            <a:pPr algn="l" rtl="0" eaLnBrk="0" hangingPunct="0"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cutting, rupturing and then sucking). mouth  </a:t>
            </a:r>
          </a:p>
          <a:p>
            <a:pPr algn="l" rtl="0" eaLnBrk="0" hangingPunct="0"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  parts composed of chelicerae &amp; 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peripoda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09600" y="228600"/>
            <a:ext cx="7315200" cy="762000"/>
          </a:xfrm>
          <a:prstGeom prst="roundRect">
            <a:avLst/>
          </a:prstGeom>
          <a:effectLst>
            <a:glow rad="139700">
              <a:schemeClr val="accent2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>
              <a:defRPr/>
            </a:pP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ctr" rtl="0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III. Class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Archanida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ar-SA" sz="4000" b="1" dirty="0">
                <a:latin typeface="Times New Roman" pitchFamily="18" charset="0"/>
                <a:cs typeface="Times New Roman" pitchFamily="18" charset="0"/>
              </a:rPr>
              <a:t>العنكبوتيات</a:t>
            </a:r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 algn="l" rtl="0">
              <a:defRPr/>
            </a:pPr>
            <a:endParaRPr lang="ar-IQ" sz="4000" dirty="0"/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/>
          </p:cNvSpPr>
          <p:nvPr/>
        </p:nvSpPr>
        <p:spPr bwMode="auto">
          <a:xfrm>
            <a:off x="0" y="1447800"/>
            <a:ext cx="6172200" cy="5016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742950" indent="-742950" algn="l" rtl="0" eaLnBrk="0" hangingPunct="0">
              <a:buFont typeface="Wingdings" pitchFamily="2" charset="2"/>
              <a:buChar char="Ø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Terrestrial &amp; predacious. </a:t>
            </a:r>
          </a:p>
          <a:p>
            <a:pPr marL="742950" indent="-742950" algn="l" rtl="0" eaLnBrk="0" hangingPunct="0">
              <a:buFont typeface="Wingdings" pitchFamily="2" charset="2"/>
              <a:buChar char="Ø"/>
              <a:defRPr/>
            </a:pP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abdomen joins to the </a:t>
            </a:r>
            <a:r>
              <a:rPr lang="en-US" sz="32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cephalothorax</a:t>
            </a:r>
            <a:r>
              <a:rPr lang="en-US" sz="32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by a narrow pedicel.</a:t>
            </a:r>
          </a:p>
          <a:p>
            <a:pPr marL="742950" indent="-742950" algn="l" rtl="0" eaLnBrk="0" hangingPunct="0">
              <a:buFont typeface="Wingdings" pitchFamily="2" charset="2"/>
              <a:buChar char="Ø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spiders are poisonous </a:t>
            </a:r>
          </a:p>
          <a:p>
            <a:pPr marL="742950" indent="-742950" algn="l" rtl="0" eaLnBrk="0" hangingPunct="0">
              <a:defRPr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  and silk producing,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 algn="l" rtl="0" eaLnBrk="0" hangingPunct="0">
              <a:buFont typeface="Wingdings" pitchFamily="2" charset="2"/>
              <a:buChar char="Ø"/>
              <a:defRPr/>
            </a:pPr>
            <a:r>
              <a:rPr lang="en-US" sz="32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But very few of them are dangerous, or even killing.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742950" indent="-742950" algn="l" rtl="0" eaLnBrk="0" hangingPunct="0">
              <a:buFont typeface="Wingdings" pitchFamily="2" charset="2"/>
              <a:buChar char="Ø"/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The black widow is the dangerous group.</a:t>
            </a:r>
            <a:endParaRPr lang="en-US" sz="3200" b="1" dirty="0">
              <a:solidFill>
                <a:srgbClr val="00206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10200" y="4267200"/>
            <a:ext cx="304800" cy="1981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pic>
        <p:nvPicPr>
          <p:cNvPr id="55300" name="Picture 5" descr="b1042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562600" y="0"/>
            <a:ext cx="3581400" cy="4325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301" name="Picture 6" descr="b12760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733800"/>
            <a:ext cx="3429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Oval 5"/>
          <p:cNvSpPr/>
          <p:nvPr/>
        </p:nvSpPr>
        <p:spPr>
          <a:xfrm>
            <a:off x="228600" y="76200"/>
            <a:ext cx="5105400" cy="1295400"/>
          </a:xfrm>
          <a:prstGeom prst="ellipse">
            <a:avLst/>
          </a:prstGeom>
          <a:effectLst>
            <a:glow rad="139700">
              <a:schemeClr val="accent6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en-US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defRPr/>
            </a:pP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Order :</a:t>
            </a:r>
            <a:r>
              <a:rPr lang="en-US" sz="32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Aranida</a:t>
            </a:r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(Spiders) </a:t>
            </a:r>
          </a:p>
          <a:p>
            <a:pPr algn="ctr">
              <a:defRPr/>
            </a:pPr>
            <a:endParaRPr lang="ar-IQ" sz="32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0" y="609600"/>
            <a:ext cx="54864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endParaRPr lang="en-US" sz="2800" b="1" dirty="0"/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/>
              <a:t>Large to medium,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660033"/>
                </a:solidFill>
              </a:rPr>
              <a:t>Two body regions,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/>
              <a:t>Two modified clasping  </a:t>
            </a:r>
          </a:p>
          <a:p>
            <a:pPr algn="l" rtl="0">
              <a:defRPr/>
            </a:pPr>
            <a:r>
              <a:rPr lang="en-US" sz="2800" b="1" dirty="0"/>
              <a:t>   </a:t>
            </a:r>
            <a:r>
              <a:rPr lang="en-US" sz="2800" b="1" dirty="0" err="1"/>
              <a:t>peripoda</a:t>
            </a:r>
            <a:r>
              <a:rPr lang="en-US" sz="2800" b="1" dirty="0"/>
              <a:t>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 err="1">
                <a:solidFill>
                  <a:schemeClr val="accent4">
                    <a:lumMod val="50000"/>
                  </a:schemeClr>
                </a:solidFill>
              </a:rPr>
              <a:t>Cephalothorax</a:t>
            </a: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 with 4 </a:t>
            </a:r>
          </a:p>
          <a:p>
            <a:pPr algn="l" rtl="0">
              <a:defRPr/>
            </a:pPr>
            <a:r>
              <a:rPr lang="en-US" sz="2800" b="1" dirty="0">
                <a:solidFill>
                  <a:schemeClr val="accent4">
                    <a:lumMod val="50000"/>
                  </a:schemeClr>
                </a:solidFill>
              </a:rPr>
              <a:t>   pairs of legs,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Chelicerae small.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The abdomen of two parts:   </a:t>
            </a:r>
          </a:p>
          <a:p>
            <a:pPr algn="l" rtl="0"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   a. wide anterior portion </a:t>
            </a:r>
          </a:p>
          <a:p>
            <a:pPr algn="l" rtl="0">
              <a:defRPr/>
            </a:pPr>
            <a:r>
              <a:rPr lang="en-US" sz="2800" b="1" dirty="0"/>
              <a:t>  </a:t>
            </a:r>
          </a:p>
          <a:p>
            <a:pPr algn="l" rtl="0">
              <a:defRPr/>
            </a:pPr>
            <a:r>
              <a:rPr lang="en-US" sz="2800" b="1" dirty="0"/>
              <a:t>    </a:t>
            </a:r>
            <a:r>
              <a:rPr lang="en-US" sz="2800" b="1" dirty="0">
                <a:solidFill>
                  <a:srgbClr val="002060"/>
                </a:solidFill>
              </a:rPr>
              <a:t>b. narrow, long posterior   </a:t>
            </a:r>
          </a:p>
          <a:p>
            <a:pPr algn="l" rtl="0">
              <a:defRPr/>
            </a:pPr>
            <a:r>
              <a:rPr lang="en-US" sz="2800" b="1" dirty="0">
                <a:solidFill>
                  <a:srgbClr val="002060"/>
                </a:solidFill>
              </a:rPr>
              <a:t>    portion ending with sting </a:t>
            </a:r>
          </a:p>
          <a:p>
            <a:pPr algn="l" rtl="0">
              <a:defRPr/>
            </a:pPr>
            <a:r>
              <a:rPr lang="en-US" sz="2800" b="1" dirty="0">
                <a:solidFill>
                  <a:srgbClr val="002060"/>
                </a:solidFill>
              </a:rPr>
              <a:t>    needle and a poison gland. </a:t>
            </a:r>
            <a:endParaRPr lang="ar-IQ" sz="2800" b="1" dirty="0">
              <a:solidFill>
                <a:srgbClr val="002060"/>
              </a:solidFill>
            </a:endParaRPr>
          </a:p>
        </p:txBody>
      </p:sp>
      <p:pic>
        <p:nvPicPr>
          <p:cNvPr id="56323" name="Picture 6" descr="k0340434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0"/>
            <a:ext cx="3962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Oval 3"/>
          <p:cNvSpPr/>
          <p:nvPr/>
        </p:nvSpPr>
        <p:spPr>
          <a:xfrm>
            <a:off x="152400" y="152400"/>
            <a:ext cx="4343400" cy="838200"/>
          </a:xfrm>
          <a:prstGeom prst="ellipse">
            <a:avLst/>
          </a:prstGeom>
          <a:effectLst>
            <a:glow rad="139700">
              <a:schemeClr val="accent5">
                <a:satMod val="175000"/>
                <a:alpha val="40000"/>
              </a:schemeClr>
            </a:glow>
            <a:outerShdw blurRad="40000" dist="23000" dir="5400000" rotWithShape="0">
              <a:srgbClr val="000000">
                <a:alpha val="35000"/>
              </a:srgbClr>
            </a:outerShdw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en-US" sz="4000" b="1" dirty="0"/>
          </a:p>
          <a:p>
            <a:pPr algn="ctr">
              <a:defRPr/>
            </a:pPr>
            <a:r>
              <a:rPr lang="en-US" sz="4000" b="1" dirty="0"/>
              <a:t>B. Scorpions</a:t>
            </a:r>
            <a:r>
              <a:rPr lang="en-US" sz="4000" dirty="0"/>
              <a:t>: </a:t>
            </a:r>
          </a:p>
          <a:p>
            <a:pPr algn="ctr">
              <a:defRPr/>
            </a:pPr>
            <a:endParaRPr lang="ar-IQ" sz="4000" dirty="0"/>
          </a:p>
        </p:txBody>
      </p:sp>
    </p:spTree>
  </p:cSld>
  <p:clrMapOvr>
    <a:masterClrMapping/>
  </p:clrMapOvr>
  <p:transition>
    <p:pull dir="lu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/>
          </p:cNvSpPr>
          <p:nvPr/>
        </p:nvSpPr>
        <p:spPr bwMode="auto">
          <a:xfrm>
            <a:off x="152400" y="152400"/>
            <a:ext cx="5029200" cy="6616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514350" indent="-514350" algn="l" rtl="0" eaLnBrk="0" hangingPunct="0">
              <a:defRPr/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Al-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Jarrar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scorpion:</a:t>
            </a:r>
          </a:p>
          <a:p>
            <a:pPr marL="514350" indent="-514350" algn="l" rtl="0" eaLnBrk="0" hangingPunct="0"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Found in the eastern</a:t>
            </a:r>
          </a:p>
          <a:p>
            <a:pPr marL="514350" indent="-514350" algn="l" rtl="0" eaLnBrk="0" hangingPunct="0"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 of Zagros Mountain, </a:t>
            </a:r>
            <a:r>
              <a:rPr lang="en-US" sz="3200" b="1" dirty="0" err="1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Khanaquin</a:t>
            </a: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Mendili</a:t>
            </a: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Badrah</a:t>
            </a: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Jassan</a:t>
            </a:r>
            <a:r>
              <a:rPr lang="en-US" sz="3200" b="1" dirty="0">
                <a:solidFill>
                  <a:srgbClr val="462F00"/>
                </a:solidFill>
                <a:latin typeface="Times New Roman" pitchFamily="18" charset="0"/>
                <a:cs typeface="Times New Roman" pitchFamily="18" charset="0"/>
              </a:rPr>
              <a:t> and down to Ahwaz (Iran). </a:t>
            </a:r>
          </a:p>
          <a:p>
            <a:pPr marL="514350" indent="-514350" algn="l" rtl="0" eaLnBrk="0" hangingPunct="0">
              <a:buFont typeface="Arial" pitchFamily="34" charset="0"/>
              <a:buChar char="•"/>
              <a:defRPr/>
            </a:pPr>
            <a:r>
              <a:rPr lang="en-US" sz="32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scorpion when moving draws the tail behind and not having it stand on the ready. </a:t>
            </a:r>
          </a:p>
          <a:p>
            <a:pPr marL="514350" indent="-514350" algn="l" rtl="0" eaLnBrk="0" hangingPunct="0">
              <a:buFont typeface="Arial" pitchFamily="34" charset="0"/>
              <a:buChar char="•"/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Very dangerous, may kill children or leave a large spot</a:t>
            </a:r>
            <a:r>
              <a:rPr lang="en-US" sz="3200" b="1" dirty="0">
                <a:cs typeface="Times New Roman" pitchFamily="18" charset="0"/>
              </a:rPr>
              <a:t>…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b="1" dirty="0"/>
          </a:p>
        </p:txBody>
      </p:sp>
      <p:pic>
        <p:nvPicPr>
          <p:cNvPr id="57347" name="Picture 2" descr="u14148002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0"/>
            <a:ext cx="4495800" cy="304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7348" name="Picture 3" descr="scorpion1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191000"/>
            <a:ext cx="44958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/>
          </p:cNvSpPr>
          <p:nvPr/>
        </p:nvSpPr>
        <p:spPr bwMode="auto">
          <a:xfrm>
            <a:off x="152400" y="0"/>
            <a:ext cx="4648200" cy="366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 eaLnBrk="0" hangingPunct="0">
              <a:defRPr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The black scorpion:</a:t>
            </a:r>
          </a:p>
          <a:p>
            <a:pPr algn="l" rtl="0" eaLnBrk="0" hangingPunct="0">
              <a:defRPr/>
            </a:pP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  <a:p>
            <a:pPr algn="l" rtl="0" eaLnBrk="0" hangingPunct="0"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Large, </a:t>
            </a:r>
          </a:p>
          <a:p>
            <a:pPr algn="l" rtl="0" eaLnBrk="0" hangingPunct="0"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All over Iraq, </a:t>
            </a:r>
          </a:p>
          <a:p>
            <a:pPr algn="l" rtl="0" eaLnBrk="0" hangingPunct="0">
              <a:buFont typeface="Wingdings" pitchFamily="2" charset="2"/>
              <a:buChar char="§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Black and dangerous. </a:t>
            </a:r>
          </a:p>
          <a:p>
            <a:pPr algn="l" rtl="0" eaLnBrk="0" hangingPunct="0">
              <a:buFont typeface="Wingdings" pitchFamily="2" charset="2"/>
              <a:buChar char="§"/>
              <a:defRPr/>
            </a:pP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There are mentions of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killing children and even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660033"/>
                </a:solidFill>
                <a:latin typeface="Times New Roman" pitchFamily="18" charset="0"/>
                <a:cs typeface="Times New Roman" pitchFamily="18" charset="0"/>
              </a:rPr>
              <a:t>  adult in Iraq.  </a:t>
            </a:r>
            <a:endParaRPr lang="en-US" sz="2800" b="1" dirty="0">
              <a:solidFill>
                <a:srgbClr val="660033"/>
              </a:solidFill>
            </a:endParaRPr>
          </a:p>
        </p:txBody>
      </p:sp>
      <p:pic>
        <p:nvPicPr>
          <p:cNvPr id="58371" name="Picture 2" descr="u16751015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3657600"/>
            <a:ext cx="4814888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72" name="Picture 6" descr="k0340434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00600" y="0"/>
            <a:ext cx="4343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cover dir="l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1" descr="u1138067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24400" y="0"/>
            <a:ext cx="4419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5" name="Picture 2" descr="k0288038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733800"/>
            <a:ext cx="47244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9396" name="Picture 3" descr="SCORPION.JP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4724400" cy="391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152400" y="228600"/>
            <a:ext cx="8991600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/>
            <a:r>
              <a:rPr lang="en-US" sz="4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Characters of </a:t>
            </a:r>
            <a:r>
              <a:rPr lang="en-US" sz="44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Arthropoda</a:t>
            </a:r>
            <a:r>
              <a:rPr lang="en-US" sz="3200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dirty="0"/>
          </a:p>
          <a:p>
            <a:pPr algn="l" rtl="0" eaLnBrk="0" hangingPunct="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Bodies &amp; appendages (legs, mouth parts, antennae </a:t>
            </a:r>
          </a:p>
          <a:p>
            <a:pPr algn="l" rtl="0" eaLnBrk="0" hangingPunc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 and genitalia) are segmented.</a:t>
            </a:r>
          </a:p>
          <a:p>
            <a:pPr algn="l" rtl="0" eaLnBrk="0" hangingPunct="0"/>
            <a:endParaRPr lang="en-US" sz="3200" dirty="0"/>
          </a:p>
          <a:p>
            <a:pPr algn="l" rtl="0" eaLnBrk="0" hangingPunct="0">
              <a:buFont typeface="Wingdings" pitchFamily="2" charset="2"/>
              <a:buChar char="Ø"/>
            </a:pP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Body walls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made up of a complicated   </a:t>
            </a:r>
          </a:p>
          <a:p>
            <a:pPr algn="l" rtl="0" eaLnBrk="0" hangingPunc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saccharine &amp; proteins secretion (non-living   </a:t>
            </a:r>
          </a:p>
          <a:p>
            <a:pPr algn="l" rtl="0" eaLnBrk="0" hangingPunc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materials called chitin) which is resistant to water </a:t>
            </a:r>
          </a:p>
          <a:p>
            <a:pPr algn="l" rtl="0" eaLnBrk="0" hangingPunct="0"/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lose, to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grow the animal </a:t>
            </a: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mast be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molt.</a:t>
            </a:r>
          </a:p>
          <a:p>
            <a:pPr algn="l" rtl="0" eaLnBrk="0" hangingPunct="0"/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059" name="Rectangle 5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ar-IQ"/>
          </a:p>
        </p:txBody>
      </p:sp>
      <p:sp>
        <p:nvSpPr>
          <p:cNvPr id="45060" name="Rectangle 6"/>
          <p:cNvSpPr>
            <a:spLocks noChangeArrowheads="1"/>
          </p:cNvSpPr>
          <p:nvPr/>
        </p:nvSpPr>
        <p:spPr bwMode="auto">
          <a:xfrm>
            <a:off x="0" y="0"/>
            <a:ext cx="86106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eaLnBrk="0" hangingPunct="0"/>
            <a:endParaRPr lang="en-US" sz="1400">
              <a:cs typeface="Times New Roman" pitchFamily="18" charset="0"/>
            </a:endParaRPr>
          </a:p>
          <a:p>
            <a:pPr algn="l" rtl="0" eaLnBrk="0" hangingPunct="0"/>
            <a:endParaRPr lang="en-US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381000" y="457200"/>
          <a:ext cx="8382000" cy="6248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2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6800" y="609600"/>
            <a:ext cx="6827451" cy="1015663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l" rtl="0">
              <a:defRPr/>
            </a:pPr>
            <a:r>
              <a:rPr lang="en-US" sz="6000" b="1" dirty="0">
                <a:solidFill>
                  <a:schemeClr val="bg1"/>
                </a:solidFill>
              </a:rPr>
              <a:t>Phylum: </a:t>
            </a:r>
            <a:r>
              <a:rPr lang="en-US" sz="6000" b="1" dirty="0" err="1">
                <a:solidFill>
                  <a:schemeClr val="bg1"/>
                </a:solidFill>
              </a:rPr>
              <a:t>Arthropoda</a:t>
            </a:r>
            <a:endParaRPr lang="ar-IQ" sz="6000" b="1" dirty="0">
              <a:solidFill>
                <a:schemeClr val="bg1"/>
              </a:solidFill>
            </a:endParaRPr>
          </a:p>
        </p:txBody>
      </p:sp>
      <p:sp>
        <p:nvSpPr>
          <p:cNvPr id="3" name="Bent Arrow 2"/>
          <p:cNvSpPr/>
          <p:nvPr/>
        </p:nvSpPr>
        <p:spPr>
          <a:xfrm rot="5400000">
            <a:off x="5486400" y="1143000"/>
            <a:ext cx="914400" cy="3810000"/>
          </a:xfrm>
          <a:prstGeom prst="bentArrow">
            <a:avLst>
              <a:gd name="adj1" fmla="val 13635"/>
              <a:gd name="adj2" fmla="val 14026"/>
              <a:gd name="adj3" fmla="val 25000"/>
              <a:gd name="adj4" fmla="val 5835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>
              <a:solidFill>
                <a:schemeClr val="tx1"/>
              </a:solidFill>
            </a:endParaRPr>
          </a:p>
        </p:txBody>
      </p:sp>
      <p:sp>
        <p:nvSpPr>
          <p:cNvPr id="4" name="Bent Arrow 3"/>
          <p:cNvSpPr/>
          <p:nvPr/>
        </p:nvSpPr>
        <p:spPr>
          <a:xfrm rot="16200000" flipH="1">
            <a:off x="1790700" y="1333500"/>
            <a:ext cx="990600" cy="3505200"/>
          </a:xfrm>
          <a:prstGeom prst="bentArrow">
            <a:avLst>
              <a:gd name="adj1" fmla="val 13091"/>
              <a:gd name="adj2" fmla="val 15804"/>
              <a:gd name="adj3" fmla="val 25000"/>
              <a:gd name="adj4" fmla="val 58355"/>
            </a:avLst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0" y="3810000"/>
            <a:ext cx="2388795" cy="646331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rtl="0">
              <a:defRPr/>
            </a:pPr>
            <a:r>
              <a:rPr lang="en-US" sz="3600" b="1" dirty="0"/>
              <a:t> </a:t>
            </a:r>
            <a:r>
              <a:rPr lang="en-US" sz="3600" b="1" dirty="0" err="1"/>
              <a:t>Myriapoda</a:t>
            </a:r>
            <a:endParaRPr lang="ar-IQ" sz="3600" dirty="0"/>
          </a:p>
        </p:txBody>
      </p:sp>
      <p:sp>
        <p:nvSpPr>
          <p:cNvPr id="46094" name="Rectangle 5"/>
          <p:cNvSpPr>
            <a:spLocks noChangeArrowheads="1"/>
          </p:cNvSpPr>
          <p:nvPr/>
        </p:nvSpPr>
        <p:spPr bwMode="auto">
          <a:xfrm>
            <a:off x="1676400" y="1752600"/>
            <a:ext cx="5368925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l" rtl="0"/>
            <a:r>
              <a:rPr lang="en-US" sz="2800" b="1"/>
              <a:t>4 medical important Classes </a:t>
            </a:r>
            <a:endParaRPr lang="ar-IQ" sz="2800"/>
          </a:p>
        </p:txBody>
      </p:sp>
      <p:sp>
        <p:nvSpPr>
          <p:cNvPr id="7" name="Rectangle 6"/>
          <p:cNvSpPr/>
          <p:nvPr/>
        </p:nvSpPr>
        <p:spPr>
          <a:xfrm>
            <a:off x="2590800" y="3810000"/>
            <a:ext cx="2042482" cy="64633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rtl="0">
              <a:defRPr/>
            </a:pPr>
            <a:r>
              <a:rPr lang="en-US" sz="3600" dirty="0"/>
              <a:t> </a:t>
            </a:r>
            <a:r>
              <a:rPr lang="en-US" sz="3600" b="1" dirty="0" err="1"/>
              <a:t>Crustacia</a:t>
            </a:r>
            <a:endParaRPr lang="ar-IQ" sz="3600" dirty="0"/>
          </a:p>
        </p:txBody>
      </p:sp>
      <p:sp>
        <p:nvSpPr>
          <p:cNvPr id="8" name="Rectangle 7"/>
          <p:cNvSpPr/>
          <p:nvPr/>
        </p:nvSpPr>
        <p:spPr>
          <a:xfrm>
            <a:off x="5029200" y="3810000"/>
            <a:ext cx="2126993" cy="64633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en-US" sz="3600" b="1" dirty="0" err="1"/>
              <a:t>Arachnida</a:t>
            </a:r>
            <a:endParaRPr lang="ar-IQ" sz="3600" dirty="0"/>
          </a:p>
        </p:txBody>
      </p:sp>
      <p:sp>
        <p:nvSpPr>
          <p:cNvPr id="9" name="Rectangle 8"/>
          <p:cNvSpPr/>
          <p:nvPr/>
        </p:nvSpPr>
        <p:spPr>
          <a:xfrm>
            <a:off x="7315200" y="3810000"/>
            <a:ext cx="1550746" cy="646331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none">
            <a:spAutoFit/>
          </a:bodyPr>
          <a:lstStyle/>
          <a:p>
            <a:pPr algn="ctr" rtl="0">
              <a:defRPr/>
            </a:pPr>
            <a:r>
              <a:rPr lang="en-US" sz="3600" b="1" dirty="0" err="1"/>
              <a:t>Insecta</a:t>
            </a:r>
            <a:endParaRPr lang="ar-IQ" sz="3600" dirty="0"/>
          </a:p>
        </p:txBody>
      </p:sp>
      <p:sp>
        <p:nvSpPr>
          <p:cNvPr id="10" name="Down Arrow 9"/>
          <p:cNvSpPr/>
          <p:nvPr/>
        </p:nvSpPr>
        <p:spPr>
          <a:xfrm flipH="1">
            <a:off x="3124200" y="2743200"/>
            <a:ext cx="1524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  <p:sp>
        <p:nvSpPr>
          <p:cNvPr id="11" name="Down Arrow 10"/>
          <p:cNvSpPr/>
          <p:nvPr/>
        </p:nvSpPr>
        <p:spPr>
          <a:xfrm flipH="1">
            <a:off x="5791200" y="2743200"/>
            <a:ext cx="152400" cy="685800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1" anchor="ctr"/>
          <a:lstStyle/>
          <a:p>
            <a:pPr algn="ctr">
              <a:defRPr/>
            </a:pPr>
            <a:endParaRPr lang="ar-IQ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/>
          </p:cNvSpPr>
          <p:nvPr/>
        </p:nvSpPr>
        <p:spPr bwMode="auto">
          <a:xfrm>
            <a:off x="228600" y="914400"/>
            <a:ext cx="8915400" cy="563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marL="400050" indent="-400050" algn="l" rtl="0" eaLnBrk="0" hangingPunct="0"/>
            <a:endParaRPr lang="en-US" sz="3600">
              <a:latin typeface="Times New Roman" pitchFamily="18" charset="0"/>
              <a:cs typeface="Times New Roman" pitchFamily="18" charset="0"/>
            </a:endParaRPr>
          </a:p>
          <a:p>
            <a:pPr marL="400050" indent="-400050" algn="l" rtl="0" eaLnBrk="0" hangingPunct="0">
              <a:buFont typeface="Wingdings" pitchFamily="2" charset="2"/>
              <a:buChar char="§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The most primitive, </a:t>
            </a:r>
          </a:p>
          <a:p>
            <a:pPr marL="400050" indent="-400050" algn="l" rtl="0" eaLnBrk="0" hangingPunct="0">
              <a:buFont typeface="Wingdings" pitchFamily="2" charset="2"/>
              <a:buChar char="§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Elongated bodies, </a:t>
            </a:r>
          </a:p>
          <a:p>
            <a:pPr marL="400050" indent="-400050" algn="l" rtl="0" eaLnBrk="0" hangingPunct="0">
              <a:buFont typeface="Wingdings" pitchFamily="2" charset="2"/>
              <a:buChar char="§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Many segments, </a:t>
            </a:r>
          </a:p>
          <a:p>
            <a:pPr marL="400050" indent="-400050" algn="l" rtl="0" eaLnBrk="0" hangingPunct="0">
              <a:buFont typeface="Wingdings" pitchFamily="2" charset="2"/>
              <a:buChar char="§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Many legs </a:t>
            </a:r>
          </a:p>
          <a:p>
            <a:pPr marL="400050" indent="-400050" algn="l" rtl="0" eaLnBrk="0" hangingPunct="0">
              <a:buFont typeface="Wingdings" pitchFamily="2" charset="2"/>
              <a:buChar char="§"/>
            </a:pPr>
            <a:r>
              <a:rPr lang="en-US" sz="3600">
                <a:latin typeface="Times New Roman" pitchFamily="18" charset="0"/>
                <a:cs typeface="Times New Roman" pitchFamily="18" charset="0"/>
              </a:rPr>
              <a:t>With antennae &amp; chewing mouthparts.</a:t>
            </a:r>
            <a:endParaRPr lang="en-US" sz="3600" b="1">
              <a:cs typeface="Times New Roman" pitchFamily="18" charset="0"/>
            </a:endParaRPr>
          </a:p>
          <a:p>
            <a:pPr marL="400050" indent="-400050" algn="l" rtl="0" eaLnBrk="0" hangingPunct="0"/>
            <a:endParaRPr lang="en-US" sz="3600" b="1">
              <a:cs typeface="Times New Roman" pitchFamily="18" charset="0"/>
            </a:endParaRPr>
          </a:p>
          <a:p>
            <a:pPr marL="400050" indent="-400050" algn="l" rtl="0" eaLnBrk="0" hangingPunct="0">
              <a:buFontTx/>
              <a:buAutoNum type="alphaUcPeriod"/>
            </a:pPr>
            <a:r>
              <a:rPr lang="en-US" sz="3600" b="1">
                <a:solidFill>
                  <a:srgbClr val="632523"/>
                </a:solidFill>
                <a:cs typeface="Times New Roman" pitchFamily="18" charset="0"/>
              </a:rPr>
              <a:t>Diplopoda</a:t>
            </a:r>
            <a:r>
              <a:rPr lang="en-US" sz="3600">
                <a:solidFill>
                  <a:srgbClr val="632523"/>
                </a:solidFill>
                <a:cs typeface="Times New Roman" pitchFamily="18" charset="0"/>
              </a:rPr>
              <a:t> </a:t>
            </a:r>
            <a:r>
              <a:rPr lang="en-US" sz="3600" b="1">
                <a:solidFill>
                  <a:srgbClr val="632523"/>
                </a:solidFill>
                <a:cs typeface="Times New Roman" pitchFamily="18" charset="0"/>
              </a:rPr>
              <a:t>(millipeds </a:t>
            </a:r>
            <a:r>
              <a:rPr lang="ar-IQ" sz="3600" b="1">
                <a:solidFill>
                  <a:srgbClr val="632523"/>
                </a:solidFill>
                <a:cs typeface="Times New Roman" pitchFamily="18" charset="0"/>
              </a:rPr>
              <a:t>(</a:t>
            </a:r>
            <a:r>
              <a:rPr lang="ar-SA" sz="3600" b="1">
                <a:solidFill>
                  <a:srgbClr val="632523"/>
                </a:solidFill>
                <a:cs typeface="Times New Roman" pitchFamily="18" charset="0"/>
              </a:rPr>
              <a:t>خاتم سليمان</a:t>
            </a:r>
            <a:r>
              <a:rPr lang="ar-SA" sz="3600">
                <a:solidFill>
                  <a:srgbClr val="632523"/>
                </a:solidFill>
                <a:cs typeface="Times New Roman" pitchFamily="18" charset="0"/>
              </a:rPr>
              <a:t> </a:t>
            </a:r>
            <a:endParaRPr lang="en-US" sz="3600">
              <a:solidFill>
                <a:srgbClr val="632523"/>
              </a:solidFill>
              <a:cs typeface="Times New Roman" pitchFamily="18" charset="0"/>
            </a:endParaRPr>
          </a:p>
          <a:p>
            <a:pPr marL="400050" indent="-400050" algn="l" rtl="0" eaLnBrk="0" hangingPunct="0">
              <a:buFontTx/>
              <a:buAutoNum type="alphaUcPeriod"/>
            </a:pPr>
            <a:endParaRPr lang="en-US" sz="3600"/>
          </a:p>
          <a:p>
            <a:pPr marL="400050" indent="-400050" algn="l" rtl="0" eaLnBrk="0" hangingPunct="0">
              <a:buFontTx/>
              <a:buAutoNum type="alphaUcPeriod"/>
            </a:pPr>
            <a:r>
              <a:rPr lang="en-US" sz="3600" b="1">
                <a:solidFill>
                  <a:srgbClr val="403152"/>
                </a:solidFill>
              </a:rPr>
              <a:t>Chilipoda    (centipeds  </a:t>
            </a:r>
            <a:r>
              <a:rPr lang="ar-IQ" sz="3600" b="1">
                <a:solidFill>
                  <a:srgbClr val="403152"/>
                </a:solidFill>
              </a:rPr>
              <a:t>(ام سبعة وسبعين </a:t>
            </a:r>
            <a:endParaRPr lang="ar-SA" sz="3600" b="1">
              <a:solidFill>
                <a:srgbClr val="403152"/>
              </a:solidFill>
            </a:endParaRPr>
          </a:p>
        </p:txBody>
      </p:sp>
      <p:sp>
        <p:nvSpPr>
          <p:cNvPr id="47107" name="TextBox 2"/>
          <p:cNvSpPr txBox="1">
            <a:spLocks noChangeArrowheads="1"/>
          </p:cNvSpPr>
          <p:nvPr/>
        </p:nvSpPr>
        <p:spPr bwMode="auto">
          <a:xfrm>
            <a:off x="5257800" y="762000"/>
            <a:ext cx="3276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endParaRPr lang="ar-IQ"/>
          </a:p>
        </p:txBody>
      </p:sp>
      <p:sp>
        <p:nvSpPr>
          <p:cNvPr id="5" name="Oval 4"/>
          <p:cNvSpPr/>
          <p:nvPr/>
        </p:nvSpPr>
        <p:spPr>
          <a:xfrm>
            <a:off x="228600" y="152400"/>
            <a:ext cx="8534400" cy="1143000"/>
          </a:xfrm>
          <a:prstGeom prst="ellipse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1" anchor="ctr"/>
          <a:lstStyle/>
          <a:p>
            <a:pPr algn="l" rtl="0">
              <a:defRPr/>
            </a:pPr>
            <a:r>
              <a:rPr lang="en-US" sz="48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I. Class </a:t>
            </a:r>
            <a:r>
              <a:rPr lang="en-US" sz="48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Myriapoda</a:t>
            </a:r>
            <a:r>
              <a:rPr lang="en-US" sz="4800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Times New Roman" pitchFamily="18" charset="0"/>
              </a:rPr>
              <a:t>:</a:t>
            </a:r>
            <a:endParaRPr lang="ar-IQ" sz="4800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1"/>
          <p:cNvSpPr>
            <a:spLocks noChangeArrowheads="1"/>
          </p:cNvSpPr>
          <p:nvPr/>
        </p:nvSpPr>
        <p:spPr bwMode="auto">
          <a:xfrm>
            <a:off x="152400" y="152400"/>
            <a:ext cx="5181600" cy="612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l" rtl="0" eaLnBrk="0" hangingPunct="0"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Diplopoda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millipeds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sz="2800" b="1" dirty="0">
                <a:latin typeface="Times New Roman" pitchFamily="18" charset="0"/>
                <a:cs typeface="Times New Roman" pitchFamily="18" charset="0"/>
              </a:rPr>
              <a:t>خاتم سليمان</a:t>
            </a:r>
            <a:r>
              <a:rPr lang="ar-SA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): 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Many segments,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Segments circular, 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Two pairs of legs per segment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Live on plant materials in 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gardens (herbaceous) 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Body covered with minute 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hairs &amp; glands, </a:t>
            </a:r>
          </a:p>
          <a:p>
            <a:pPr algn="l" rtl="0" eaLnBrk="0" hangingPunct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If bothered either spray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poisoning secretions or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through hairs or both, 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causing sensitivity, rash,  </a:t>
            </a:r>
          </a:p>
          <a:p>
            <a:pPr algn="l" rtl="0" eaLnBrk="0" hangingPunct="0">
              <a:defRPr/>
            </a:pP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swelling but not killing.</a:t>
            </a:r>
            <a:endParaRPr lang="en-US" sz="2800" b="1" dirty="0">
              <a:solidFill>
                <a:srgbClr val="002060"/>
              </a:solidFill>
            </a:endParaRPr>
          </a:p>
        </p:txBody>
      </p:sp>
      <p:pic>
        <p:nvPicPr>
          <p:cNvPr id="48131" name="Picture 2" descr="millipede OK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0"/>
            <a:ext cx="40386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 descr="3_millipede_461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0"/>
            <a:ext cx="8610600" cy="3962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9155" name="Picture 3" descr="millipede3_large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3352800"/>
            <a:ext cx="86106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9156" name="TextBox 4"/>
          <p:cNvSpPr txBox="1">
            <a:spLocks noChangeArrowheads="1"/>
          </p:cNvSpPr>
          <p:nvPr/>
        </p:nvSpPr>
        <p:spPr bwMode="auto">
          <a:xfrm>
            <a:off x="533400" y="4572000"/>
            <a:ext cx="1828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b="1">
                <a:solidFill>
                  <a:schemeClr val="bg1"/>
                </a:solidFill>
              </a:rPr>
              <a:t>Antennae </a:t>
            </a:r>
            <a:endParaRPr lang="ar-IQ" sz="2400" b="1">
              <a:solidFill>
                <a:schemeClr val="bg1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rot="5400000">
            <a:off x="838200" y="5334000"/>
            <a:ext cx="685800" cy="762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rot="16200000" flipH="1">
            <a:off x="914400" y="5334000"/>
            <a:ext cx="1219200" cy="609600"/>
          </a:xfrm>
          <a:prstGeom prst="straightConnector1">
            <a:avLst/>
          </a:prstGeom>
          <a:ln w="3810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159" name="TextBox 11"/>
          <p:cNvSpPr txBox="1">
            <a:spLocks noChangeArrowheads="1"/>
          </p:cNvSpPr>
          <p:nvPr/>
        </p:nvSpPr>
        <p:spPr bwMode="auto">
          <a:xfrm>
            <a:off x="5334000" y="5486400"/>
            <a:ext cx="26670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b="1">
                <a:solidFill>
                  <a:schemeClr val="bg1"/>
                </a:solidFill>
              </a:rPr>
              <a:t>Body segments </a:t>
            </a:r>
            <a:endParaRPr lang="ar-IQ" sz="2400" b="1">
              <a:solidFill>
                <a:schemeClr val="bg1"/>
              </a:solidFill>
            </a:endParaRPr>
          </a:p>
        </p:txBody>
      </p:sp>
      <p:sp>
        <p:nvSpPr>
          <p:cNvPr id="49160" name="TextBox 12"/>
          <p:cNvSpPr txBox="1">
            <a:spLocks noChangeArrowheads="1"/>
          </p:cNvSpPr>
          <p:nvPr/>
        </p:nvSpPr>
        <p:spPr bwMode="auto">
          <a:xfrm>
            <a:off x="2362200" y="33528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b="1">
                <a:solidFill>
                  <a:schemeClr val="bg1"/>
                </a:solidFill>
              </a:rPr>
              <a:t>2 pairs of legs - segment</a:t>
            </a:r>
            <a:endParaRPr lang="ar-IQ" sz="2400" b="1">
              <a:solidFill>
                <a:schemeClr val="bg1"/>
              </a:solidFill>
            </a:endParaRPr>
          </a:p>
        </p:txBody>
      </p:sp>
      <p:cxnSp>
        <p:nvCxnSpPr>
          <p:cNvPr id="15" name="Straight Arrow Connector 14"/>
          <p:cNvCxnSpPr/>
          <p:nvPr/>
        </p:nvCxnSpPr>
        <p:spPr>
          <a:xfrm rot="16200000" flipV="1">
            <a:off x="5753100" y="4762500"/>
            <a:ext cx="990600" cy="6096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10800000">
            <a:off x="5029200" y="4876800"/>
            <a:ext cx="1524000" cy="685800"/>
          </a:xfrm>
          <a:prstGeom prst="straightConnector1">
            <a:avLst/>
          </a:prstGeom>
          <a:ln w="57150"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91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91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1"/>
          <p:cNvSpPr>
            <a:spLocks noChangeArrowheads="1"/>
          </p:cNvSpPr>
          <p:nvPr/>
        </p:nvSpPr>
        <p:spPr bwMode="auto">
          <a:xfrm>
            <a:off x="0" y="0"/>
            <a:ext cx="4876800" cy="6494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>
              <a:defRPr/>
            </a:pPr>
            <a:r>
              <a:rPr lang="en-US" sz="3600" b="1" dirty="0" err="1"/>
              <a:t>Chilipoda</a:t>
            </a:r>
            <a:r>
              <a:rPr lang="en-US" sz="3600" b="1" dirty="0"/>
              <a:t> (</a:t>
            </a:r>
            <a:r>
              <a:rPr lang="en-US" sz="3600" b="1" dirty="0" err="1"/>
              <a:t>centipeds</a:t>
            </a:r>
            <a:r>
              <a:rPr lang="en-US" sz="3600" b="1" dirty="0"/>
              <a:t> </a:t>
            </a:r>
            <a:r>
              <a:rPr lang="ar-SA" sz="3600" b="1" dirty="0"/>
              <a:t>ام سبعه وسبعين</a:t>
            </a:r>
            <a:r>
              <a:rPr lang="ar-SA" sz="3600" dirty="0"/>
              <a:t> </a:t>
            </a:r>
            <a:r>
              <a:rPr lang="en-US" sz="3600" dirty="0"/>
              <a:t>)</a:t>
            </a:r>
            <a:r>
              <a:rPr lang="en-US" sz="2800" dirty="0"/>
              <a:t>: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/>
              <a:t>Many broad segments,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rgbClr val="7030A0"/>
                </a:solidFill>
              </a:rPr>
              <a:t>One pair of legs in each </a:t>
            </a:r>
          </a:p>
          <a:p>
            <a:pPr algn="l" rtl="0">
              <a:defRPr/>
            </a:pPr>
            <a:r>
              <a:rPr lang="en-US" sz="2800" b="1" dirty="0">
                <a:solidFill>
                  <a:srgbClr val="7030A0"/>
                </a:solidFill>
              </a:rPr>
              <a:t>   segment,</a:t>
            </a:r>
            <a:r>
              <a:rPr lang="en-US" sz="2800" dirty="0"/>
              <a:t>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chemeClr val="accent3">
                    <a:lumMod val="50000"/>
                  </a:schemeClr>
                </a:solidFill>
              </a:rPr>
              <a:t>Predacious on other small arthropods,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Provided with poison </a:t>
            </a:r>
          </a:p>
          <a:p>
            <a:pPr algn="l" rtl="0">
              <a:defRPr/>
            </a:pPr>
            <a:r>
              <a:rPr lang="en-US" sz="2800" b="1" dirty="0">
                <a:solidFill>
                  <a:schemeClr val="accent2">
                    <a:lumMod val="50000"/>
                  </a:schemeClr>
                </a:solidFill>
              </a:rPr>
              <a:t>   glands,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dirty="0"/>
              <a:t>First pair of leg modified </a:t>
            </a:r>
          </a:p>
          <a:p>
            <a:pPr algn="l" rtl="0">
              <a:defRPr/>
            </a:pPr>
            <a:r>
              <a:rPr lang="en-US" sz="2800" dirty="0"/>
              <a:t>   into claws to inject poison</a:t>
            </a:r>
          </a:p>
          <a:p>
            <a:pPr algn="l" rtl="0">
              <a:defRPr/>
            </a:pPr>
            <a:r>
              <a:rPr lang="en-US" sz="2800" dirty="0"/>
              <a:t> </a:t>
            </a:r>
          </a:p>
          <a:p>
            <a:pPr algn="l" rtl="0">
              <a:buFont typeface="Wingdings" pitchFamily="2" charset="2"/>
              <a:buChar char="v"/>
              <a:defRPr/>
            </a:pPr>
            <a:r>
              <a:rPr lang="en-US" sz="2800" dirty="0"/>
              <a:t>Painful bite may be killing.</a:t>
            </a:r>
            <a:endParaRPr lang="ar-IQ" sz="2800" dirty="0"/>
          </a:p>
        </p:txBody>
      </p:sp>
      <p:pic>
        <p:nvPicPr>
          <p:cNvPr id="50179" name="Picture 2" descr="centipede8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8200" y="0"/>
            <a:ext cx="44958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180" name="TextBox 3"/>
          <p:cNvSpPr txBox="1">
            <a:spLocks noChangeArrowheads="1"/>
          </p:cNvSpPr>
          <p:nvPr/>
        </p:nvSpPr>
        <p:spPr bwMode="auto">
          <a:xfrm>
            <a:off x="7848600" y="3810000"/>
            <a:ext cx="160020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800" b="1">
                <a:solidFill>
                  <a:srgbClr val="0C1D32"/>
                </a:solidFill>
              </a:rPr>
              <a:t>Claws </a:t>
            </a:r>
            <a:endParaRPr lang="ar-IQ" sz="2800" b="1">
              <a:solidFill>
                <a:srgbClr val="0C1D32"/>
              </a:solidFill>
            </a:endParaRPr>
          </a:p>
        </p:txBody>
      </p:sp>
      <p:cxnSp>
        <p:nvCxnSpPr>
          <p:cNvPr id="6" name="Straight Arrow Connector 5"/>
          <p:cNvCxnSpPr/>
          <p:nvPr/>
        </p:nvCxnSpPr>
        <p:spPr>
          <a:xfrm rot="5400000">
            <a:off x="7620000" y="4876800"/>
            <a:ext cx="1219200" cy="1524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 rot="16200000" flipH="1">
            <a:off x="8193088" y="4459288"/>
            <a:ext cx="608012" cy="3794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183" name="TextBox 11"/>
          <p:cNvSpPr txBox="1">
            <a:spLocks noChangeArrowheads="1"/>
          </p:cNvSpPr>
          <p:nvPr/>
        </p:nvSpPr>
        <p:spPr bwMode="auto">
          <a:xfrm>
            <a:off x="4648200" y="6019800"/>
            <a:ext cx="3962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 rtl="0"/>
            <a:r>
              <a:rPr lang="en-US" sz="2400" b="1"/>
              <a:t>1 pair of legs -segment</a:t>
            </a:r>
            <a:endParaRPr lang="ar-IQ" sz="2400" b="1"/>
          </a:p>
        </p:txBody>
      </p:sp>
    </p:spTree>
  </p:cSld>
  <p:clrMapOvr>
    <a:masterClrMapping/>
  </p:clrMapOvr>
  <p:transition>
    <p:push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01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centipede1_large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66800"/>
            <a:ext cx="91440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sh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rek">
    <a:dk1>
      <a:sysClr val="windowText" lastClr="000000"/>
    </a:dk1>
    <a:lt1>
      <a:sysClr val="window" lastClr="FFFFFF"/>
    </a:lt1>
    <a:dk2>
      <a:srgbClr val="4E3B30"/>
    </a:dk2>
    <a:lt2>
      <a:srgbClr val="FBEEC9"/>
    </a:lt2>
    <a:accent1>
      <a:srgbClr val="F0A22E"/>
    </a:accent1>
    <a:accent2>
      <a:srgbClr val="A5644E"/>
    </a:accent2>
    <a:accent3>
      <a:srgbClr val="B58B80"/>
    </a:accent3>
    <a:accent4>
      <a:srgbClr val="C3986D"/>
    </a:accent4>
    <a:accent5>
      <a:srgbClr val="A19574"/>
    </a:accent5>
    <a:accent6>
      <a:srgbClr val="C17529"/>
    </a:accent6>
    <a:hlink>
      <a:srgbClr val="AD1F1F"/>
    </a:hlink>
    <a:folHlink>
      <a:srgbClr val="FFC42F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3038</TotalTime>
  <Words>675</Words>
  <Application>Microsoft Office PowerPoint</Application>
  <PresentationFormat>عرض على الشاشة (3:4)‏</PresentationFormat>
  <Paragraphs>125</Paragraphs>
  <Slides>18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2</vt:i4>
      </vt:variant>
      <vt:variant>
        <vt:lpstr>عناوين الشرائح</vt:lpstr>
      </vt:variant>
      <vt:variant>
        <vt:i4>18</vt:i4>
      </vt:variant>
    </vt:vector>
  </HeadingPairs>
  <TitlesOfParts>
    <vt:vector size="20" baseType="lpstr">
      <vt:lpstr>Trek</vt:lpstr>
      <vt:lpstr>Office Theme</vt:lpstr>
      <vt:lpstr>Lab Arthropod groups-1  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Owner</cp:lastModifiedBy>
  <cp:revision>304</cp:revision>
  <cp:lastPrinted>1601-01-01T00:00:00Z</cp:lastPrinted>
  <dcterms:created xsi:type="dcterms:W3CDTF">1601-01-01T00:00:00Z</dcterms:created>
  <dcterms:modified xsi:type="dcterms:W3CDTF">2020-03-16T10:47:09Z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