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5"/>
  </p:notesMasterIdLst>
  <p:sldIdLst>
    <p:sldId id="341" r:id="rId3"/>
    <p:sldId id="380" r:id="rId4"/>
    <p:sldId id="298" r:id="rId5"/>
    <p:sldId id="299" r:id="rId6"/>
    <p:sldId id="300" r:id="rId7"/>
    <p:sldId id="301" r:id="rId8"/>
    <p:sldId id="345" r:id="rId9"/>
    <p:sldId id="302" r:id="rId10"/>
    <p:sldId id="346" r:id="rId11"/>
    <p:sldId id="303" r:id="rId12"/>
    <p:sldId id="304" r:id="rId13"/>
    <p:sldId id="33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4D546D-F5E5-47B6-B569-DE6412CA1345}" type="datetimeFigureOut">
              <a:rPr lang="ar-IQ" smtClean="0"/>
              <a:pPr/>
              <a:t>22/07/1441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5C2736-A420-46F6-A27E-53E431BDC86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429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100" smtClean="0">
                <a:cs typeface="Arial" charset="0"/>
              </a:rPr>
              <a:t>Ingestion of oocysts(cat).ingestion zoites in meat. Congenital. Organ transplant. Blood transfusion. </a:t>
            </a:r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6CBC20-0A36-4B9F-B4A6-BB5AB232B696}" type="slidenum">
              <a:rPr lang="ar-SA" sz="1200">
                <a:latin typeface="Calibri" pitchFamily="34" charset="0"/>
              </a:rPr>
              <a:pPr algn="r"/>
              <a:t>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0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9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1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I:\Congenital%20Toxoplasmosis%20-%20May%2015,%202003%20-%20American%20Family%20Physician_files\2132_f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1295400"/>
            <a:ext cx="6248400" cy="152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Protozoa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64613" cy="1150938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A50021"/>
                </a:solidFill>
              </a:rPr>
              <a:t>Life cycle of </a:t>
            </a:r>
            <a:r>
              <a:rPr lang="en-US" sz="2400" b="1" i="1" dirty="0" smtClean="0">
                <a:solidFill>
                  <a:srgbClr val="A50021"/>
                </a:solidFill>
              </a:rPr>
              <a:t>S. </a:t>
            </a:r>
            <a:r>
              <a:rPr lang="en-US" sz="2400" b="1" i="1" dirty="0" err="1" smtClean="0">
                <a:solidFill>
                  <a:srgbClr val="A50021"/>
                </a:solidFill>
              </a:rPr>
              <a:t>lindmanni</a:t>
            </a:r>
            <a:r>
              <a:rPr lang="en-US" sz="2400" b="1" i="1" dirty="0" smtClean="0">
                <a:solidFill>
                  <a:srgbClr val="A50021"/>
                </a:solidFill>
              </a:rPr>
              <a:t> (sexual-</a:t>
            </a:r>
            <a:r>
              <a:rPr lang="en-US" sz="2400" b="1" dirty="0" err="1" smtClean="0">
                <a:solidFill>
                  <a:srgbClr val="A50021"/>
                </a:solidFill>
              </a:rPr>
              <a:t>gamogony</a:t>
            </a:r>
            <a:r>
              <a:rPr lang="en-US" sz="2400" b="1" dirty="0" smtClean="0">
                <a:solidFill>
                  <a:srgbClr val="A50021"/>
                </a:solidFill>
              </a:rPr>
              <a:t> &amp;</a:t>
            </a:r>
            <a:r>
              <a:rPr lang="en-US" sz="2400" b="1" dirty="0" err="1" smtClean="0">
                <a:solidFill>
                  <a:srgbClr val="A50021"/>
                </a:solidFill>
              </a:rPr>
              <a:t>sporogony</a:t>
            </a:r>
            <a:r>
              <a:rPr lang="en-US" sz="2400" b="1" dirty="0" smtClean="0">
                <a:solidFill>
                  <a:srgbClr val="A50021"/>
                </a:solidFill>
              </a:rPr>
              <a:t> occur in animal while asexual-</a:t>
            </a:r>
            <a:r>
              <a:rPr lang="en-US" sz="2400" b="1" dirty="0" err="1" smtClean="0">
                <a:solidFill>
                  <a:srgbClr val="A50021"/>
                </a:solidFill>
              </a:rPr>
              <a:t>schizogony</a:t>
            </a:r>
            <a:r>
              <a:rPr lang="en-US" sz="2400" b="1" dirty="0" smtClean="0">
                <a:solidFill>
                  <a:srgbClr val="A50021"/>
                </a:solidFill>
              </a:rPr>
              <a:t> occur in human</a:t>
            </a:r>
            <a:r>
              <a:rPr lang="en-US" sz="2400" b="1" i="1" dirty="0" smtClean="0">
                <a:solidFill>
                  <a:srgbClr val="A50021"/>
                </a:solidFill>
              </a:rPr>
              <a:t>)</a:t>
            </a:r>
            <a:r>
              <a:rPr lang="en-US" sz="2400" b="1" i="1" dirty="0" smtClean="0">
                <a:solidFill>
                  <a:srgbClr val="11488B"/>
                </a:solidFill>
              </a:rPr>
              <a:t> </a:t>
            </a:r>
            <a:endParaRPr lang="en-US" sz="2400" dirty="0" smtClean="0">
              <a:solidFill>
                <a:srgbClr val="11488B"/>
              </a:solidFill>
            </a:endParaRPr>
          </a:p>
        </p:txBody>
      </p:sp>
      <p:pic>
        <p:nvPicPr>
          <p:cNvPr id="59395" name="Content Placeholder 3" descr="SARCO_LC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12875"/>
            <a:ext cx="8286750" cy="5445125"/>
          </a:xfrm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857500" y="3571875"/>
            <a:ext cx="18716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Human intermediate host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140200" y="5013325"/>
            <a:ext cx="22320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In definitive host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07412" cy="2001838"/>
          </a:xfrm>
        </p:spPr>
        <p:txBody>
          <a:bodyPr/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Sarcocystis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lindmanni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/>
              <a:t>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sarcocyst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in striated muscle;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bradyzoites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numerous.</a:t>
            </a:r>
          </a:p>
        </p:txBody>
      </p:sp>
      <p:pic>
        <p:nvPicPr>
          <p:cNvPr id="60419" name="Picture 2" descr="024"/>
          <p:cNvPicPr>
            <a:picLocks noChangeAspect="1" noChangeArrowheads="1"/>
          </p:cNvPicPr>
          <p:nvPr/>
        </p:nvPicPr>
        <p:blipFill>
          <a:blip r:embed="rId3">
            <a:lum contrast="-12000"/>
          </a:blip>
          <a:srcRect/>
          <a:stretch>
            <a:fillRect/>
          </a:stretch>
        </p:blipFill>
        <p:spPr bwMode="auto">
          <a:xfrm>
            <a:off x="0" y="2133600"/>
            <a:ext cx="403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1026" descr="026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/>
          <a:stretch>
            <a:fillRect/>
          </a:stretch>
        </p:blipFill>
        <p:spPr bwMode="auto">
          <a:xfrm>
            <a:off x="3924300" y="2133600"/>
            <a:ext cx="5219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Line 7"/>
          <p:cNvSpPr>
            <a:spLocks noChangeShapeType="1"/>
          </p:cNvSpPr>
          <p:nvPr/>
        </p:nvSpPr>
        <p:spPr bwMode="auto">
          <a:xfrm flipH="1">
            <a:off x="1979613" y="2781300"/>
            <a:ext cx="936625" cy="9350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2" name="Line 8"/>
          <p:cNvSpPr>
            <a:spLocks noChangeShapeType="1"/>
          </p:cNvSpPr>
          <p:nvPr/>
        </p:nvSpPr>
        <p:spPr bwMode="auto">
          <a:xfrm flipH="1">
            <a:off x="2555875" y="2781300"/>
            <a:ext cx="360363" cy="14398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3" name="Line 9"/>
          <p:cNvSpPr>
            <a:spLocks noChangeShapeType="1"/>
          </p:cNvSpPr>
          <p:nvPr/>
        </p:nvSpPr>
        <p:spPr bwMode="auto">
          <a:xfrm>
            <a:off x="5292725" y="2781300"/>
            <a:ext cx="935038" cy="2873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4" name="Line 10"/>
          <p:cNvSpPr>
            <a:spLocks noChangeShapeType="1"/>
          </p:cNvSpPr>
          <p:nvPr/>
        </p:nvSpPr>
        <p:spPr bwMode="auto">
          <a:xfrm>
            <a:off x="5219700" y="3716338"/>
            <a:ext cx="647700" cy="576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5" name="Line 11"/>
          <p:cNvSpPr>
            <a:spLocks noChangeShapeType="1"/>
          </p:cNvSpPr>
          <p:nvPr/>
        </p:nvSpPr>
        <p:spPr bwMode="auto">
          <a:xfrm>
            <a:off x="5219700" y="3716338"/>
            <a:ext cx="647700" cy="15128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Text Box 12"/>
          <p:cNvSpPr txBox="1">
            <a:spLocks noChangeArrowheads="1"/>
          </p:cNvSpPr>
          <p:nvPr/>
        </p:nvSpPr>
        <p:spPr bwMode="auto">
          <a:xfrm>
            <a:off x="1908175" y="2205038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IQ"/>
          </a:p>
        </p:txBody>
      </p:sp>
      <p:sp>
        <p:nvSpPr>
          <p:cNvPr id="60427" name="Text Box 13"/>
          <p:cNvSpPr txBox="1">
            <a:spLocks noChangeArrowheads="1"/>
          </p:cNvSpPr>
          <p:nvPr/>
        </p:nvSpPr>
        <p:spPr bwMode="auto">
          <a:xfrm>
            <a:off x="2268538" y="2420938"/>
            <a:ext cx="158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Bradyzoites </a:t>
            </a:r>
          </a:p>
        </p:txBody>
      </p:sp>
      <p:sp>
        <p:nvSpPr>
          <p:cNvPr id="60428" name="Rectangle 14"/>
          <p:cNvSpPr>
            <a:spLocks noChangeArrowheads="1"/>
          </p:cNvSpPr>
          <p:nvPr/>
        </p:nvSpPr>
        <p:spPr bwMode="auto">
          <a:xfrm>
            <a:off x="4211638" y="3357563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99"/>
                </a:solidFill>
              </a:rPr>
              <a:t>Bradyzoites </a:t>
            </a:r>
          </a:p>
        </p:txBody>
      </p:sp>
      <p:sp>
        <p:nvSpPr>
          <p:cNvPr id="60429" name="Text Box 15"/>
          <p:cNvSpPr txBox="1">
            <a:spLocks noChangeArrowheads="1"/>
          </p:cNvSpPr>
          <p:nvPr/>
        </p:nvSpPr>
        <p:spPr bwMode="auto">
          <a:xfrm>
            <a:off x="4211638" y="2420938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Thick wall sarcocyst</a:t>
            </a:r>
          </a:p>
        </p:txBody>
      </p:sp>
      <p:sp>
        <p:nvSpPr>
          <p:cNvPr id="60430" name="Text Box 16"/>
          <p:cNvSpPr txBox="1">
            <a:spLocks noChangeArrowheads="1"/>
          </p:cNvSpPr>
          <p:nvPr/>
        </p:nvSpPr>
        <p:spPr bwMode="auto">
          <a:xfrm>
            <a:off x="179388" y="5876925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Thin wall sarcocyst</a:t>
            </a:r>
          </a:p>
        </p:txBody>
      </p:sp>
      <p:sp>
        <p:nvSpPr>
          <p:cNvPr id="60431" name="Line 17"/>
          <p:cNvSpPr>
            <a:spLocks noChangeShapeType="1"/>
          </p:cNvSpPr>
          <p:nvPr/>
        </p:nvSpPr>
        <p:spPr bwMode="auto">
          <a:xfrm flipV="1">
            <a:off x="1042988" y="4797425"/>
            <a:ext cx="288925" cy="1079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33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A sarcocyst blue arro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522288"/>
            <a:ext cx="367347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8" descr="Sarcocyst in the muscle of a c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90538"/>
            <a:ext cx="3240088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1908175" y="3141663"/>
            <a:ext cx="22336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0"/>
              <a:t>Sarcocytis lindemanni Mieschers Tubules</a:t>
            </a: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4067175" y="188913"/>
            <a:ext cx="22320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1"/>
              <a:t>Sarcocytis lindemanni</a:t>
            </a:r>
          </a:p>
        </p:txBody>
      </p:sp>
      <p:pic>
        <p:nvPicPr>
          <p:cNvPr id="12294" name="Picture 11" descr="Tissue cys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573463"/>
            <a:ext cx="41052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2" descr="cyst inTissue"/>
          <p:cNvPicPr>
            <a:picLocks noChangeAspect="1" noChangeArrowheads="1"/>
          </p:cNvPicPr>
          <p:nvPr/>
        </p:nvPicPr>
        <p:blipFill>
          <a:blip r:embed="rId5"/>
          <a:srcRect t="9229" b="5553"/>
          <a:stretch>
            <a:fillRect/>
          </a:stretch>
        </p:blipFill>
        <p:spPr bwMode="auto">
          <a:xfrm>
            <a:off x="900113" y="3573463"/>
            <a:ext cx="35274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755650" y="60928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 smtClean="0"/>
              <a:t>sections </a:t>
            </a:r>
            <a:r>
              <a:rPr lang="en-US" b="0" dirty="0"/>
              <a:t>in human skeletal muscles and myocardium 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7812088" y="0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156</a:t>
            </a:r>
          </a:p>
        </p:txBody>
      </p:sp>
      <p:sp>
        <p:nvSpPr>
          <p:cNvPr id="12298" name="Rectangle 5"/>
          <p:cNvSpPr>
            <a:spLocks noChangeArrowheads="1"/>
          </p:cNvSpPr>
          <p:nvPr/>
        </p:nvSpPr>
        <p:spPr bwMode="auto">
          <a:xfrm>
            <a:off x="2976563" y="6429375"/>
            <a:ext cx="30241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Hematoxylin – eosin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ChangeArrowheads="1"/>
          </p:cNvSpPr>
          <p:nvPr/>
        </p:nvSpPr>
        <p:spPr bwMode="auto">
          <a:xfrm>
            <a:off x="304800" y="0"/>
            <a:ext cx="815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/>
                </a:solidFill>
              </a:rPr>
              <a:t>Lab </a:t>
            </a:r>
            <a:endParaRPr lang="en-US" sz="72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7200" b="1" dirty="0" err="1" smtClean="0">
                <a:solidFill>
                  <a:schemeClr val="tx2"/>
                </a:solidFill>
              </a:rPr>
              <a:t>Apicomplexa</a:t>
            </a:r>
            <a:endParaRPr lang="en-US" sz="7200" b="1" dirty="0">
              <a:solidFill>
                <a:schemeClr val="tx2"/>
              </a:solidFill>
            </a:endParaRPr>
          </a:p>
          <a:p>
            <a:pPr algn="ctr"/>
            <a:r>
              <a:rPr lang="en-US" sz="7200" dirty="0">
                <a:solidFill>
                  <a:schemeClr val="tx2"/>
                </a:solidFill>
              </a:rPr>
              <a:t> </a:t>
            </a:r>
            <a:r>
              <a:rPr lang="en-US" sz="7200" b="1" i="1" dirty="0" err="1">
                <a:solidFill>
                  <a:schemeClr val="tx2"/>
                </a:solidFill>
              </a:rPr>
              <a:t>Toxoplasma</a:t>
            </a:r>
            <a:r>
              <a:rPr lang="en-US" sz="7200" b="1" i="1" dirty="0">
                <a:solidFill>
                  <a:schemeClr val="tx2"/>
                </a:solidFill>
              </a:rPr>
              <a:t> </a:t>
            </a:r>
            <a:r>
              <a:rPr lang="en-US" sz="7200" b="1" i="1" dirty="0" err="1" smtClean="0">
                <a:solidFill>
                  <a:schemeClr val="tx2"/>
                </a:solidFill>
              </a:rPr>
              <a:t>gondii</a:t>
            </a:r>
            <a:endParaRPr lang="en-US" sz="7200" b="1" i="1" dirty="0" smtClean="0">
              <a:solidFill>
                <a:schemeClr val="tx2"/>
              </a:solidFill>
            </a:endParaRPr>
          </a:p>
          <a:p>
            <a:pPr algn="ctr"/>
            <a:r>
              <a:rPr lang="en-US" sz="7200" b="1" i="1" dirty="0" err="1" smtClean="0">
                <a:latin typeface="Times New Roman" pitchFamily="18" charset="0"/>
                <a:cs typeface="Times New Roman" pitchFamily="18" charset="0"/>
              </a:rPr>
              <a:t>Sarcocystis</a:t>
            </a:r>
            <a:endParaRPr lang="en-US" sz="7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ChangeArrowheads="1"/>
          </p:cNvSpPr>
          <p:nvPr/>
        </p:nvSpPr>
        <p:spPr bwMode="auto">
          <a:xfrm>
            <a:off x="838200" y="685800"/>
            <a:ext cx="703336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2"/>
                </a:solidFill>
              </a:rPr>
              <a:t>Apicomplexa</a:t>
            </a:r>
            <a:endParaRPr lang="en-US" sz="7200" b="1" dirty="0">
              <a:solidFill>
                <a:schemeClr val="tx2"/>
              </a:solidFill>
            </a:endParaRPr>
          </a:p>
          <a:p>
            <a:pPr algn="ctr"/>
            <a:r>
              <a:rPr lang="en-US" sz="7200" dirty="0">
                <a:solidFill>
                  <a:schemeClr val="tx2"/>
                </a:solidFill>
              </a:rPr>
              <a:t> </a:t>
            </a:r>
            <a:r>
              <a:rPr lang="en-US" sz="7200" b="1" i="1" dirty="0" err="1">
                <a:solidFill>
                  <a:schemeClr val="tx2"/>
                </a:solidFill>
              </a:rPr>
              <a:t>Toxoplasma</a:t>
            </a:r>
            <a:r>
              <a:rPr lang="en-US" sz="7200" b="1" i="1" dirty="0">
                <a:solidFill>
                  <a:schemeClr val="tx2"/>
                </a:solidFill>
              </a:rPr>
              <a:t> </a:t>
            </a:r>
            <a:r>
              <a:rPr lang="en-US" sz="7200" b="1" i="1" dirty="0" err="1">
                <a:solidFill>
                  <a:schemeClr val="tx2"/>
                </a:solidFill>
              </a:rPr>
              <a:t>gondii</a:t>
            </a:r>
            <a:r>
              <a:rPr lang="en-US" sz="7200" b="1" i="1" dirty="0">
                <a:solidFill>
                  <a:schemeClr val="tx2"/>
                </a:solidFill>
              </a:rPr>
              <a:t> </a:t>
            </a:r>
            <a:r>
              <a:rPr lang="en-US" sz="7200" b="1" dirty="0">
                <a:solidFill>
                  <a:schemeClr val="tx2"/>
                </a:solidFill>
              </a:rPr>
              <a:t>(Toxoplasmosis)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Life cycle of Toxoplasma gond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14313"/>
            <a:ext cx="8208962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14375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3600" b="1" smtClean="0"/>
              <a:t>Transmission of </a:t>
            </a:r>
            <a:r>
              <a:rPr lang="en-US" sz="3600" b="1" i="1" smtClean="0"/>
              <a:t>T. gondii</a:t>
            </a:r>
          </a:p>
        </p:txBody>
      </p:sp>
      <p:pic>
        <p:nvPicPr>
          <p:cNvPr id="56323" name="Picture 2" descr="illustration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lum bright="-12000" contrast="30000"/>
          </a:blip>
          <a:srcRect/>
          <a:stretch>
            <a:fillRect/>
          </a:stretch>
        </p:blipFill>
        <p:spPr bwMode="auto">
          <a:xfrm>
            <a:off x="0" y="620713"/>
            <a:ext cx="8964613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4594225"/>
          </a:xfrm>
        </p:spPr>
        <p:txBody>
          <a:bodyPr/>
          <a:lstStyle/>
          <a:p>
            <a:pPr algn="l" eaLnBrk="1" hangingPunct="1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Apicomplexa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Toxoplasma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gondii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tachyzoite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shape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pyriform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interacellular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nucleus single, at wider end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organism.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/>
              <a:t>             </a:t>
            </a:r>
            <a:endParaRPr lang="en-US" sz="4000" b="1" i="1" dirty="0" smtClean="0"/>
          </a:p>
        </p:txBody>
      </p:sp>
      <p:pic>
        <p:nvPicPr>
          <p:cNvPr id="57347" name="Picture 5" descr="toxo_tachy"/>
          <p:cNvPicPr>
            <a:picLocks noChangeAspect="1" noChangeArrowheads="1"/>
          </p:cNvPicPr>
          <p:nvPr/>
        </p:nvPicPr>
        <p:blipFill>
          <a:blip r:embed="rId3">
            <a:lum bright="-18000" contrast="-18000"/>
          </a:blip>
          <a:srcRect/>
          <a:stretch>
            <a:fillRect/>
          </a:stretch>
        </p:blipFill>
        <p:spPr bwMode="auto">
          <a:xfrm>
            <a:off x="304800" y="3733800"/>
            <a:ext cx="4122738" cy="31242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57348" name="Text Box 8"/>
          <p:cNvSpPr txBox="1">
            <a:spLocks noChangeArrowheads="1"/>
          </p:cNvSpPr>
          <p:nvPr/>
        </p:nvSpPr>
        <p:spPr bwMode="auto">
          <a:xfrm>
            <a:off x="2555875" y="3789363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</a:rPr>
              <a:t>Tachyzoites </a:t>
            </a:r>
          </a:p>
        </p:txBody>
      </p:sp>
      <p:sp>
        <p:nvSpPr>
          <p:cNvPr id="57349" name="Line 9"/>
          <p:cNvSpPr>
            <a:spLocks noChangeShapeType="1"/>
          </p:cNvSpPr>
          <p:nvPr/>
        </p:nvSpPr>
        <p:spPr bwMode="auto">
          <a:xfrm flipH="1">
            <a:off x="2411413" y="4149725"/>
            <a:ext cx="720725" cy="503238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0" name="Line 10"/>
          <p:cNvSpPr>
            <a:spLocks noChangeShapeType="1"/>
          </p:cNvSpPr>
          <p:nvPr/>
        </p:nvSpPr>
        <p:spPr bwMode="auto">
          <a:xfrm flipH="1">
            <a:off x="2987675" y="4149725"/>
            <a:ext cx="144463" cy="719138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Line 11"/>
          <p:cNvSpPr>
            <a:spLocks noChangeShapeType="1"/>
          </p:cNvSpPr>
          <p:nvPr/>
        </p:nvSpPr>
        <p:spPr bwMode="auto">
          <a:xfrm>
            <a:off x="3132138" y="4149725"/>
            <a:ext cx="503237" cy="1150938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7352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716338"/>
            <a:ext cx="4211637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Rectangle 14"/>
          <p:cNvSpPr>
            <a:spLocks noChangeArrowheads="1"/>
          </p:cNvSpPr>
          <p:nvPr/>
        </p:nvSpPr>
        <p:spPr bwMode="auto">
          <a:xfrm>
            <a:off x="4787900" y="6237288"/>
            <a:ext cx="300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Tachyzoites in leukocyte </a:t>
            </a:r>
            <a:r>
              <a:rPr lang="en-US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3812538" cy="611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Toxotrophhivdpdx.jpg (58169 byt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75071" y="1419426"/>
            <a:ext cx="6283760" cy="4593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075613" cy="3068638"/>
          </a:xfrm>
        </p:spPr>
        <p:txBody>
          <a:bodyPr/>
          <a:lstStyle/>
          <a:p>
            <a:pPr marL="838200" indent="-838200" algn="l" rtl="0" eaLnBrk="1" hangingPunct="1">
              <a:buFontTx/>
              <a:buAutoNum type="arabicPeriod"/>
            </a:pPr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Toxoplasma gondii</a:t>
            </a:r>
            <a:br>
              <a:rPr lang="en-US" sz="4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b. bradyzoite: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similar to tachyzoite, but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smaller;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within sarcocyst or neurocyst, in 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hundreds.</a:t>
            </a:r>
            <a:endParaRPr lang="en-US" sz="28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1" name="Picture 9" descr="toxo_brady_high"/>
          <p:cNvPicPr>
            <a:picLocks noChangeAspect="1" noChangeArrowheads="1"/>
          </p:cNvPicPr>
          <p:nvPr/>
        </p:nvPicPr>
        <p:blipFill>
          <a:blip r:embed="rId3">
            <a:lum bright="-12000" contrast="6000"/>
          </a:blip>
          <a:srcRect/>
          <a:stretch>
            <a:fillRect/>
          </a:stretch>
        </p:blipFill>
        <p:spPr bwMode="auto">
          <a:xfrm>
            <a:off x="827088" y="2781300"/>
            <a:ext cx="60499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Line 7"/>
          <p:cNvSpPr>
            <a:spLocks noChangeShapeType="1"/>
          </p:cNvSpPr>
          <p:nvPr/>
        </p:nvSpPr>
        <p:spPr bwMode="auto">
          <a:xfrm flipV="1">
            <a:off x="1476375" y="4724400"/>
            <a:ext cx="647700" cy="1081088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Line 8"/>
          <p:cNvSpPr>
            <a:spLocks noChangeShapeType="1"/>
          </p:cNvSpPr>
          <p:nvPr/>
        </p:nvSpPr>
        <p:spPr bwMode="auto">
          <a:xfrm flipV="1">
            <a:off x="1476375" y="5229225"/>
            <a:ext cx="1223963" cy="5762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1042988" y="5734050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bradyzoites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5408778" cy="616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101</Words>
  <Application>Microsoft Office PowerPoint</Application>
  <PresentationFormat>عرض على الشاشة (3:4)‏</PresentationFormat>
  <Paragraphs>28</Paragraphs>
  <Slides>12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Transmission of T. gondii</vt:lpstr>
      <vt:lpstr>Apicomplexa    1. Toxoplasma gondii a. tachyzoite:              shape pyriform;              interacellular              nucleus single, at wider end               organism.              </vt:lpstr>
      <vt:lpstr>عرض تقديمي في PowerPoint</vt:lpstr>
      <vt:lpstr>Toxoplasma gondii b. bradyzoite: similar to tachyzoite, but           smaller;           within sarcocyst or neurocyst, in             hundreds.</vt:lpstr>
      <vt:lpstr>عرض تقديمي في PowerPoint</vt:lpstr>
      <vt:lpstr>Life cycle of S. lindmanni (sexual-gamogony &amp;sporogony occur in animal while asexual-schizogony occur in human) </vt:lpstr>
      <vt:lpstr>2. Sarcocystis lindmanni         sarcocyst in striated muscle;        bradyzoites numerous.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Protozoa    A. Intestinal </dc:title>
  <dc:creator/>
  <cp:lastModifiedBy>Owner</cp:lastModifiedBy>
  <cp:revision>84</cp:revision>
  <dcterms:created xsi:type="dcterms:W3CDTF">2006-08-16T00:00:00Z</dcterms:created>
  <dcterms:modified xsi:type="dcterms:W3CDTF">2020-03-16T10:36:02Z</dcterms:modified>
</cp:coreProperties>
</file>