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22"/>
  </p:notesMasterIdLst>
  <p:sldIdLst>
    <p:sldId id="341" r:id="rId6"/>
    <p:sldId id="378" r:id="rId7"/>
    <p:sldId id="395" r:id="rId8"/>
    <p:sldId id="364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4D546D-F5E5-47B6-B569-DE6412CA1345}" type="datetimeFigureOut">
              <a:rPr lang="ar-IQ" smtClean="0"/>
              <a:pPr/>
              <a:t>22/07/1441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5C2736-A420-46F6-A27E-53E431BDC86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429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9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2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2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6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0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9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295400"/>
            <a:ext cx="62484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Protozoa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_falciparum_ring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8913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P_falciparum_ring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8913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P_falciparum_ring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88913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P_falciparum_ring_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27813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P_falciparum_ring_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27813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 descr="P_falciparum_rings_thick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27813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971550" y="5373688"/>
            <a:ext cx="777716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b="0"/>
              <a:t>A, B, C: Multiply infected red blood cells with appliqué forms in thin blood smears</a:t>
            </a:r>
          </a:p>
          <a:p>
            <a:pPr algn="l" rtl="0"/>
            <a:r>
              <a:rPr lang="en-US" b="0"/>
              <a:t>D: Signet ring form.</a:t>
            </a:r>
          </a:p>
          <a:p>
            <a:pPr algn="l" rtl="0"/>
            <a:r>
              <a:rPr lang="en-US" b="0"/>
              <a:t>E: Double chromatin dot</a:t>
            </a:r>
          </a:p>
          <a:p>
            <a:pPr algn="l" rtl="0"/>
            <a:r>
              <a:rPr lang="en-US" b="0"/>
              <a:t>F: A thick blood smear showing many ring forms of P. falciparum  (X 1000)</a:t>
            </a: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1476375" y="2278063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3924300" y="2276475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B</a:t>
            </a: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6588125" y="2278063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C</a:t>
            </a: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1476375" y="4799013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D</a:t>
            </a: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3995738" y="4799013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E</a:t>
            </a: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6588125" y="4870450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F</a:t>
            </a:r>
          </a:p>
        </p:txBody>
      </p:sp>
      <p:sp>
        <p:nvSpPr>
          <p:cNvPr id="33807" name="Text Box 17"/>
          <p:cNvSpPr txBox="1">
            <a:spLocks noChangeArrowheads="1"/>
          </p:cNvSpPr>
          <p:nvPr/>
        </p:nvSpPr>
        <p:spPr bwMode="auto">
          <a:xfrm>
            <a:off x="7812088" y="0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6415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rgbClr val="FF9900"/>
                </a:solidFill>
                <a:latin typeface="Times New Roman" pitchFamily="18" charset="0"/>
              </a:rPr>
              <a:t>2.</a:t>
            </a:r>
            <a:r>
              <a:rPr lang="en-US" sz="4000" b="1" i="1">
                <a:solidFill>
                  <a:srgbClr val="FF9900"/>
                </a:solidFill>
                <a:latin typeface="Times New Roman" pitchFamily="18" charset="0"/>
              </a:rPr>
              <a:t>Plasmodium falciparm</a:t>
            </a:r>
            <a:endParaRPr lang="en-US" sz="4000" b="1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684213" y="692150"/>
            <a:ext cx="82946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/>
            <a:endParaRPr lang="en-US" sz="3200" b="1">
              <a:solidFill>
                <a:srgbClr val="99FF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eaLnBrk="0" hangingPunct="0">
              <a:buFont typeface="Wingdings" pitchFamily="2" charset="2"/>
              <a:buNone/>
            </a:pPr>
            <a:r>
              <a:rPr lang="en-US" sz="3200" b="1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B. Schizonts </a:t>
            </a:r>
          </a:p>
          <a:p>
            <a:pPr lvl="1" indent="-171450" eaLnBrk="0" hangingPunct="0"/>
            <a:r>
              <a:rPr lang="en-US" sz="3200" b="1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Not normally in peripheral circulation</a:t>
            </a:r>
          </a:p>
          <a:p>
            <a:pPr lvl="1" indent="-171450" eaLnBrk="0" hangingPunct="0"/>
            <a:r>
              <a:rPr lang="en-US" sz="3200" b="1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Compact parasite</a:t>
            </a:r>
          </a:p>
          <a:p>
            <a:pPr lvl="1" indent="-171450" eaLnBrk="0" hangingPunct="0"/>
            <a:r>
              <a:rPr lang="en-US" sz="3200" b="1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16-24 (up to 36) merozoites in infected RBC.</a:t>
            </a:r>
          </a:p>
          <a:p>
            <a:pPr marL="171450" indent="-171450" eaLnBrk="0" hangingPunct="0"/>
            <a:endParaRPr lang="en-US" sz="3200" b="1">
              <a:solidFill>
                <a:srgbClr val="99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505200"/>
            <a:ext cx="4343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81600"/>
            <a:ext cx="487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495800" y="4800600"/>
            <a:ext cx="1295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</a:rPr>
              <a:t>Immature 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505200" y="6400800"/>
            <a:ext cx="1295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</a:rPr>
              <a:t>Mature  </a:t>
            </a:r>
          </a:p>
        </p:txBody>
      </p:sp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181600"/>
            <a:ext cx="2282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_falciparum_schizont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0563" y="549275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P_falciparum_schizont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288" y="549275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P_falciparum_schizont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141663"/>
            <a:ext cx="25923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P_falciparum_schizont_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151188"/>
            <a:ext cx="26638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457200" y="5486400"/>
            <a:ext cx="8153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2800" b="1"/>
              <a:t>A: Immature schizont in a thin blood smear.</a:t>
            </a:r>
          </a:p>
          <a:p>
            <a:pPr algn="l" rtl="0"/>
            <a:r>
              <a:rPr lang="en-US" sz="2800" b="1"/>
              <a:t>B: Mature schizont</a:t>
            </a:r>
          </a:p>
          <a:p>
            <a:pPr algn="l" rtl="0"/>
            <a:r>
              <a:rPr lang="en-US" sz="2800" b="1"/>
              <a:t>C, D: Ruptured schizonts in a thin blood smear</a:t>
            </a:r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2268538" y="2565400"/>
            <a:ext cx="2873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5003800" y="2638425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B</a:t>
            </a:r>
          </a:p>
        </p:txBody>
      </p: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2124075" y="5013325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C</a:t>
            </a:r>
          </a:p>
        </p:txBody>
      </p:sp>
      <p:sp>
        <p:nvSpPr>
          <p:cNvPr id="35850" name="Rectangle 12"/>
          <p:cNvSpPr>
            <a:spLocks noChangeArrowheads="1"/>
          </p:cNvSpPr>
          <p:nvPr/>
        </p:nvSpPr>
        <p:spPr bwMode="auto">
          <a:xfrm>
            <a:off x="5003800" y="5013325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D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1905001" y="0"/>
            <a:ext cx="5259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/>
              <a:t>P. </a:t>
            </a:r>
            <a:r>
              <a:rPr lang="en-US" sz="2800" b="1" i="1" dirty="0" err="1"/>
              <a:t>falciparum</a:t>
            </a:r>
            <a:r>
              <a:rPr lang="en-US" sz="2800" b="1" i="1" dirty="0"/>
              <a:t>        </a:t>
            </a:r>
            <a:r>
              <a:rPr lang="en-US" sz="2800" b="1" dirty="0"/>
              <a:t>( X 1000 )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4681538"/>
          </a:xfrm>
        </p:spPr>
        <p:txBody>
          <a:bodyPr>
            <a:normAutofit fontScale="90000"/>
          </a:bodyPr>
          <a:lstStyle/>
          <a:p>
            <a:pPr algn="l" rtl="0" eaLnBrk="1" hangingPunct="1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Plasmodium falciparum</a:t>
            </a:r>
            <a:r>
              <a:rPr lang="en-US" sz="4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A. Gametocyte: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Infected RBC not enlarged;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Schüffner’s dots absent;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Shape crescentic;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Nucleus single.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Microgametocytes with defuse nucleus, cytoplasm   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pale.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Macrogametocytes with compact nucleus,   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cytoplasm stained deep blue.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pic>
        <p:nvPicPr>
          <p:cNvPr id="829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941888"/>
            <a:ext cx="4419600" cy="191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2948" name="Rectangle 8"/>
          <p:cNvSpPr>
            <a:spLocks noChangeArrowheads="1"/>
          </p:cNvSpPr>
          <p:nvPr/>
        </p:nvSpPr>
        <p:spPr bwMode="auto">
          <a:xfrm>
            <a:off x="1042988" y="5084763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Macrogametocytes  </a:t>
            </a:r>
          </a:p>
        </p:txBody>
      </p:sp>
      <p:pic>
        <p:nvPicPr>
          <p:cNvPr id="829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876800"/>
            <a:ext cx="434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Rectangle 10"/>
          <p:cNvSpPr>
            <a:spLocks noChangeArrowheads="1"/>
          </p:cNvSpPr>
          <p:nvPr/>
        </p:nvSpPr>
        <p:spPr bwMode="auto">
          <a:xfrm>
            <a:off x="5940425" y="6553200"/>
            <a:ext cx="1828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Microgametocytes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140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P_falciparum_gametocyte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01663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P_falciparum_gametocyte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1425" y="601663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P_falciparum_gametocyte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3813" y="601663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P_falciparum_gametocyte_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19405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P_falciparum_gametocyte_thick 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319405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1547813" y="5734050"/>
            <a:ext cx="7200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 dirty="0"/>
              <a:t>A, B, C, D: Gametocytes of P. </a:t>
            </a:r>
            <a:r>
              <a:rPr lang="en-US" b="1" dirty="0" err="1"/>
              <a:t>falciparum</a:t>
            </a:r>
            <a:r>
              <a:rPr lang="en-US" b="1" dirty="0"/>
              <a:t> in thin blood smears.  Note the presence of a “Laveran’s bib”, which is not always visible</a:t>
            </a:r>
          </a:p>
          <a:p>
            <a:pPr algn="l"/>
            <a:r>
              <a:rPr lang="en-US" b="1" dirty="0"/>
              <a:t>E: Two gametocytes captured from a thick blood smear</a:t>
            </a:r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1476375" y="261778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b="0"/>
              <a:t>A</a:t>
            </a: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3924300" y="2690813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b="0"/>
              <a:t>B</a:t>
            </a:r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6589713" y="269081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b="0"/>
              <a:t>C</a:t>
            </a:r>
          </a:p>
        </p:txBody>
      </p:sp>
      <p:sp>
        <p:nvSpPr>
          <p:cNvPr id="36875" name="Rectangle 14"/>
          <p:cNvSpPr>
            <a:spLocks noChangeArrowheads="1"/>
          </p:cNvSpPr>
          <p:nvPr/>
        </p:nvSpPr>
        <p:spPr bwMode="auto">
          <a:xfrm>
            <a:off x="2773363" y="521017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b="0"/>
              <a:t>D</a:t>
            </a:r>
          </a:p>
        </p:txBody>
      </p:sp>
      <p:sp>
        <p:nvSpPr>
          <p:cNvPr id="36876" name="Rectangle 15"/>
          <p:cNvSpPr>
            <a:spLocks noChangeArrowheads="1"/>
          </p:cNvSpPr>
          <p:nvPr/>
        </p:nvSpPr>
        <p:spPr bwMode="auto">
          <a:xfrm>
            <a:off x="5221288" y="521017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b="0"/>
              <a:t>E</a:t>
            </a:r>
          </a:p>
        </p:txBody>
      </p:sp>
      <p:sp>
        <p:nvSpPr>
          <p:cNvPr id="36877" name="Text Box 16"/>
          <p:cNvSpPr txBox="1">
            <a:spLocks noChangeArrowheads="1"/>
          </p:cNvSpPr>
          <p:nvPr/>
        </p:nvSpPr>
        <p:spPr bwMode="auto">
          <a:xfrm>
            <a:off x="2916238" y="18891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( X 1000 )</a:t>
            </a:r>
          </a:p>
        </p:txBody>
      </p:sp>
      <p:sp>
        <p:nvSpPr>
          <p:cNvPr id="36878" name="Text Box 17"/>
          <p:cNvSpPr txBox="1">
            <a:spLocks noChangeArrowheads="1"/>
          </p:cNvSpPr>
          <p:nvPr/>
        </p:nvSpPr>
        <p:spPr bwMode="auto">
          <a:xfrm>
            <a:off x="7524750" y="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4497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Plasmodium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malariae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A. Band form: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Infected RBC not enlarged;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Schuffner’s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dots absent;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Cytoplasm compact, extending nearly             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along entire diameter of RBC;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Nucleus single.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1" name="Picture 5" descr="pm_band"/>
          <p:cNvPicPr>
            <a:picLocks noChangeAspect="1" noChangeArrowheads="1"/>
          </p:cNvPicPr>
          <p:nvPr/>
        </p:nvPicPr>
        <p:blipFill>
          <a:blip r:embed="rId3">
            <a:lum bright="-6000" contrast="-30000"/>
          </a:blip>
          <a:srcRect/>
          <a:stretch>
            <a:fillRect/>
          </a:stretch>
        </p:blipFill>
        <p:spPr bwMode="auto">
          <a:xfrm>
            <a:off x="6096000" y="3810000"/>
            <a:ext cx="2979456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724400"/>
            <a:ext cx="2395538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4735513"/>
            <a:ext cx="22320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_malariae_trophozoite_bandform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7538" y="528638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P_malariae_trophozoite_bandform 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28638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P_malariae_trophozoite_basket 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121025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33400" y="5661025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2400" b="1" dirty="0"/>
              <a:t>A, B, C: Mature </a:t>
            </a:r>
            <a:r>
              <a:rPr lang="en-US" sz="2400" b="1" dirty="0" err="1"/>
              <a:t>trophozoites</a:t>
            </a:r>
            <a:r>
              <a:rPr lang="en-US" sz="2400" b="1" dirty="0"/>
              <a:t> in thin blood smears.  A and B are band forms.  C is a "basket" form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2268538" y="2616200"/>
            <a:ext cx="2873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4643438" y="2616200"/>
            <a:ext cx="431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B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3563938" y="5281613"/>
            <a:ext cx="287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C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1979613" y="109538"/>
            <a:ext cx="4897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/>
              <a:t>P. </a:t>
            </a:r>
            <a:r>
              <a:rPr lang="en-US" sz="3200" b="1" i="1" dirty="0" err="1"/>
              <a:t>malariae</a:t>
            </a:r>
            <a:r>
              <a:rPr lang="en-US" sz="3200" b="1" i="1" dirty="0"/>
              <a:t>      </a:t>
            </a:r>
            <a:r>
              <a:rPr lang="en-US" b="0" dirty="0"/>
              <a:t>( X 1000 )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82000" cy="4495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 smtClean="0"/>
              <a:t>Lab</a:t>
            </a:r>
            <a:r>
              <a:rPr lang="en-US" sz="7200" b="1" i="1" dirty="0" err="1" smtClean="0"/>
              <a:t>Plasmodium</a:t>
            </a:r>
            <a:r>
              <a:rPr lang="en-US" sz="9600" b="1" dirty="0" smtClean="0"/>
              <a:t> </a:t>
            </a:r>
            <a:r>
              <a:rPr lang="en-US" sz="7200" b="1" dirty="0" smtClean="0"/>
              <a:t>spp.</a:t>
            </a:r>
            <a:r>
              <a:rPr lang="en-US" sz="9600" b="1" dirty="0" smtClean="0"/>
              <a:t> </a:t>
            </a:r>
            <a:br>
              <a:rPr lang="en-US" sz="9600" b="1" dirty="0" smtClean="0"/>
            </a:br>
            <a:r>
              <a:rPr lang="en-US" sz="9600" b="1" dirty="0" smtClean="0"/>
              <a:t>Part II</a:t>
            </a:r>
            <a:endParaRPr lang="ar-IQ" sz="9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rtl="1" eaLnBrk="0" hangingPunct="0"/>
            <a:r>
              <a:rPr lang="en-US" sz="1200" b="1">
                <a:solidFill>
                  <a:srgbClr val="330066"/>
                </a:solidFill>
                <a:latin typeface="Verdana" pitchFamily="34" charset="0"/>
              </a:rPr>
              <a:t>Life Cycle:</a:t>
            </a:r>
            <a:endParaRPr lang="ar-SA" sz="1100"/>
          </a:p>
          <a:p>
            <a:pPr eaLnBrk="0" hangingPunct="0"/>
            <a:r>
              <a:rPr lang="ar-SA"/>
              <a:t>  </a:t>
            </a:r>
            <a:endParaRPr lang="ar-SA" sz="26100"/>
          </a:p>
        </p:txBody>
      </p:sp>
      <p:pic>
        <p:nvPicPr>
          <p:cNvPr id="70659" name="Picture 2" descr="Life cyle of Plasmodium spp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2" name="Content Placeholder 8"/>
          <p:cNvSpPr>
            <a:spLocks noGrp="1"/>
          </p:cNvSpPr>
          <p:nvPr>
            <p:ph idx="4294967295"/>
          </p:nvPr>
        </p:nvSpPr>
        <p:spPr>
          <a:xfrm>
            <a:off x="0" y="6096000"/>
            <a:ext cx="9144000" cy="6858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000" b="1" smtClean="0">
                <a:solidFill>
                  <a:srgbClr val="002060"/>
                </a:solidFill>
              </a:rPr>
              <a:t>Tow transfers stages: </a:t>
            </a:r>
            <a:r>
              <a:rPr lang="en-US" sz="2000" b="1" u="sng" smtClean="0">
                <a:solidFill>
                  <a:srgbClr val="002060"/>
                </a:solidFill>
              </a:rPr>
              <a:t>sporozoite</a:t>
            </a:r>
            <a:r>
              <a:rPr lang="en-US" sz="2000" b="1" smtClean="0">
                <a:solidFill>
                  <a:srgbClr val="002060"/>
                </a:solidFill>
              </a:rPr>
              <a:t> (from mosquito to man) &amp; </a:t>
            </a:r>
            <a:r>
              <a:rPr lang="en-US" sz="2000" b="1" u="sng" smtClean="0">
                <a:solidFill>
                  <a:srgbClr val="002060"/>
                </a:solidFill>
              </a:rPr>
              <a:t>gametocytes </a:t>
            </a:r>
            <a:r>
              <a:rPr lang="en-US" sz="2000" b="1" smtClean="0">
                <a:solidFill>
                  <a:srgbClr val="002060"/>
                </a:solidFill>
              </a:rPr>
              <a:t>(from man to mosquito)</a:t>
            </a:r>
          </a:p>
        </p:txBody>
      </p:sp>
    </p:spTree>
    <p:extLst>
      <p:ext uri="{BB962C8B-B14F-4D97-AF65-F5344CB8AC3E}">
        <p14:creationId xmlns:p14="http://schemas.microsoft.com/office/powerpoint/2010/main" val="55988230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507413" cy="4572000"/>
          </a:xfrm>
        </p:spPr>
        <p:txBody>
          <a:bodyPr>
            <a:normAutofit fontScale="90000"/>
          </a:bodyPr>
          <a:lstStyle/>
          <a:p>
            <a:pPr algn="l" rtl="0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Plasmodium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vivax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E. Ring stage (early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trophozoite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Infected erythrocyte enlarged,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Schüffner’s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dots may be present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Cytoplasm thin, enclosing a large vacuole,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Light blue-gray;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Nucleus single, staining red;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Parasite resembling signet ring.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5300663"/>
            <a:ext cx="16557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294313"/>
            <a:ext cx="3948113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8497888" cy="4667250"/>
          </a:xfrm>
        </p:spPr>
        <p:txBody>
          <a:bodyPr/>
          <a:lstStyle/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Plasmodium vivax</a:t>
            </a:r>
            <a:br>
              <a:rPr lang="en-US" b="1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 F. Amoeboid stage(matyre trophozoite)           </a:t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     I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nfected RBC enlarged;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Schüffner’s dots present;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Parasite occupying most of RBC;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Shaped amoeboid; vacuoles several;                                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Nucleus single.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7" name="Picture 5" descr="pv_troph"/>
          <p:cNvPicPr>
            <a:picLocks noChangeAspect="1" noChangeArrowheads="1"/>
          </p:cNvPicPr>
          <p:nvPr/>
        </p:nvPicPr>
        <p:blipFill>
          <a:blip r:embed="rId3">
            <a:lum bright="-12000" contrast="-18000"/>
          </a:blip>
          <a:srcRect/>
          <a:stretch>
            <a:fillRect/>
          </a:stretch>
        </p:blipFill>
        <p:spPr bwMode="auto">
          <a:xfrm>
            <a:off x="0" y="3789363"/>
            <a:ext cx="39608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6" descr="pv_schiz"/>
          <p:cNvPicPr>
            <a:picLocks noChangeAspect="1" noChangeArrowheads="1"/>
          </p:cNvPicPr>
          <p:nvPr/>
        </p:nvPicPr>
        <p:blipFill>
          <a:blip r:embed="rId4">
            <a:lum bright="-6000" contrast="-18000"/>
          </a:blip>
          <a:srcRect/>
          <a:stretch>
            <a:fillRect/>
          </a:stretch>
        </p:blipFill>
        <p:spPr bwMode="auto">
          <a:xfrm>
            <a:off x="3995738" y="3789363"/>
            <a:ext cx="38163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395288" y="40052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Early</a:t>
            </a:r>
            <a:r>
              <a:rPr lang="en-US"/>
              <a:t> </a:t>
            </a:r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5003800" y="400526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Late</a:t>
            </a:r>
            <a:r>
              <a:rPr lang="en-US"/>
              <a:t> </a:t>
            </a:r>
          </a:p>
        </p:txBody>
      </p:sp>
      <p:pic>
        <p:nvPicPr>
          <p:cNvPr id="7783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245894" y="2355057"/>
            <a:ext cx="60642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97888" cy="322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Plasmodium vivax</a:t>
            </a:r>
            <a:br>
              <a:rPr lang="en-US" b="1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G. Schizont: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  Infected RBC enlarged;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  Schüffner’s dots present;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  Parasite occupying most of RBC;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  Nuclei 2-24;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         Vacuoles absent.</a:t>
            </a:r>
          </a:p>
        </p:txBody>
      </p:sp>
      <p:pic>
        <p:nvPicPr>
          <p:cNvPr id="78851" name="Picture 6" descr="pv_seg"/>
          <p:cNvPicPr>
            <a:picLocks noChangeAspect="1" noChangeArrowheads="1"/>
          </p:cNvPicPr>
          <p:nvPr/>
        </p:nvPicPr>
        <p:blipFill>
          <a:blip r:embed="rId3">
            <a:lum bright="-18000" contrast="-24000"/>
          </a:blip>
          <a:srcRect/>
          <a:stretch>
            <a:fillRect/>
          </a:stretch>
        </p:blipFill>
        <p:spPr bwMode="auto">
          <a:xfrm>
            <a:off x="5038725" y="3690938"/>
            <a:ext cx="41052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8"/>
          <p:cNvSpPr txBox="1">
            <a:spLocks noChangeArrowheads="1"/>
          </p:cNvSpPr>
          <p:nvPr/>
        </p:nvSpPr>
        <p:spPr bwMode="auto">
          <a:xfrm>
            <a:off x="5292725" y="378936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Mature</a:t>
            </a:r>
            <a:r>
              <a:rPr lang="ar-IQ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4900"/>
            <a:ext cx="50038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Line 10"/>
          <p:cNvSpPr>
            <a:spLocks noChangeShapeType="1"/>
          </p:cNvSpPr>
          <p:nvPr/>
        </p:nvSpPr>
        <p:spPr bwMode="auto">
          <a:xfrm>
            <a:off x="2411413" y="4221163"/>
            <a:ext cx="43180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5" name="Rectangle 11"/>
          <p:cNvSpPr>
            <a:spLocks noChangeArrowheads="1"/>
          </p:cNvSpPr>
          <p:nvPr/>
        </p:nvSpPr>
        <p:spPr bwMode="auto">
          <a:xfrm>
            <a:off x="1763713" y="3789363"/>
            <a:ext cx="13684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Merozoites </a:t>
            </a:r>
          </a:p>
        </p:txBody>
      </p:sp>
      <p:sp>
        <p:nvSpPr>
          <p:cNvPr id="78856" name="Line 13"/>
          <p:cNvSpPr>
            <a:spLocks noChangeShapeType="1"/>
          </p:cNvSpPr>
          <p:nvPr/>
        </p:nvSpPr>
        <p:spPr bwMode="auto">
          <a:xfrm>
            <a:off x="2411413" y="4221163"/>
            <a:ext cx="792162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Line 14"/>
          <p:cNvSpPr>
            <a:spLocks noChangeShapeType="1"/>
          </p:cNvSpPr>
          <p:nvPr/>
        </p:nvSpPr>
        <p:spPr bwMode="auto">
          <a:xfrm>
            <a:off x="2411413" y="4221163"/>
            <a:ext cx="1081087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_vivax_schizont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620713"/>
            <a:ext cx="23749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411413" y="2420938"/>
            <a:ext cx="2159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pic>
        <p:nvPicPr>
          <p:cNvPr id="17412" name="Picture 6" descr="P_vivax_schizont 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549275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5219700" y="2420938"/>
            <a:ext cx="3603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B</a:t>
            </a:r>
          </a:p>
        </p:txBody>
      </p:sp>
      <p:pic>
        <p:nvPicPr>
          <p:cNvPr id="17414" name="Picture 8" descr="P_vivax_ruptured_schizont 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355975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1114425" y="5516563"/>
            <a:ext cx="288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C</a:t>
            </a:r>
          </a:p>
        </p:txBody>
      </p:sp>
      <p:pic>
        <p:nvPicPr>
          <p:cNvPr id="17416" name="Picture 10" descr="P_vivax_ruptured_schizont 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6325" y="3336925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3706813" y="5516563"/>
            <a:ext cx="3603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D</a:t>
            </a:r>
          </a:p>
        </p:txBody>
      </p:sp>
      <p:pic>
        <p:nvPicPr>
          <p:cNvPr id="17418" name="Picture 12" descr="P_vivax_ruptured_schizont 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3336925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6588125" y="5518150"/>
            <a:ext cx="287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E</a:t>
            </a: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3419475" y="6092825"/>
            <a:ext cx="30972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A, B: Mature schizonts</a:t>
            </a:r>
          </a:p>
          <a:p>
            <a:pPr algn="ctr"/>
            <a:r>
              <a:rPr lang="en-US" b="0"/>
              <a:t>C, D, E: Ruptured schizonts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2051050" y="188913"/>
            <a:ext cx="5976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P. vivax     ( X 1000 )</a:t>
            </a: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8101013" y="26035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5184775" cy="4537075"/>
          </a:xfrm>
        </p:spPr>
        <p:txBody>
          <a:bodyPr>
            <a:normAutofit fontScale="90000"/>
          </a:bodyPr>
          <a:lstStyle/>
          <a:p>
            <a:pPr algn="l" rtl="0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Plasmodium vivax</a:t>
            </a:r>
            <a:br>
              <a:rPr lang="en-US" b="1" i="1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H. Gametocytes:</a:t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Infected RBC enlarged;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Schüffner’s dots present;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Parasite occupying most 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of RBC;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Shape round; 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Nucleus single.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5" name="Picture 5" descr="pvgam"/>
          <p:cNvPicPr>
            <a:picLocks noChangeAspect="1" noChangeArrowheads="1"/>
          </p:cNvPicPr>
          <p:nvPr/>
        </p:nvPicPr>
        <p:blipFill>
          <a:blip r:embed="rId3">
            <a:lum bright="-12000" contrast="-18000"/>
          </a:blip>
          <a:srcRect/>
          <a:stretch>
            <a:fillRect/>
          </a:stretch>
        </p:blipFill>
        <p:spPr bwMode="auto">
          <a:xfrm>
            <a:off x="5148263" y="0"/>
            <a:ext cx="399573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6" descr="pv_gam1"/>
          <p:cNvPicPr>
            <a:picLocks noChangeAspect="1" noChangeArrowheads="1"/>
          </p:cNvPicPr>
          <p:nvPr/>
        </p:nvPicPr>
        <p:blipFill>
          <a:blip r:embed="rId4">
            <a:lum contrast="-24000"/>
          </a:blip>
          <a:srcRect/>
          <a:stretch>
            <a:fillRect/>
          </a:stretch>
        </p:blipFill>
        <p:spPr bwMode="auto">
          <a:xfrm>
            <a:off x="5148263" y="3686175"/>
            <a:ext cx="39957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188913"/>
            <a:ext cx="99726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</a:t>
            </a:r>
            <a:r>
              <a:rPr lang="en-US" sz="3600" b="1" i="1" dirty="0">
                <a:solidFill>
                  <a:srgbClr val="002060"/>
                </a:solidFill>
              </a:rPr>
              <a:t>. Plasmodium </a:t>
            </a:r>
            <a:r>
              <a:rPr lang="en-US" sz="3600" b="1" i="1" dirty="0" err="1">
                <a:solidFill>
                  <a:srgbClr val="002060"/>
                </a:solidFill>
              </a:rPr>
              <a:t>falciparum</a:t>
            </a:r>
            <a:endParaRPr lang="en-US" sz="3600" b="1" i="1" dirty="0">
              <a:solidFill>
                <a:srgbClr val="002060"/>
              </a:solidFill>
            </a:endParaRPr>
          </a:p>
          <a:p>
            <a:r>
              <a:rPr lang="en-US" sz="2800" b="1" i="1" dirty="0">
                <a:solidFill>
                  <a:srgbClr val="002060"/>
                </a:solidFill>
              </a:rPr>
              <a:t>    </a:t>
            </a:r>
            <a:r>
              <a:rPr lang="en-US" sz="2800" b="1" dirty="0">
                <a:solidFill>
                  <a:srgbClr val="002060"/>
                </a:solidFill>
              </a:rPr>
              <a:t>A. Ring stage (early </a:t>
            </a:r>
            <a:r>
              <a:rPr lang="en-US" sz="2800" b="1" dirty="0" err="1">
                <a:solidFill>
                  <a:srgbClr val="002060"/>
                </a:solidFill>
              </a:rPr>
              <a:t>trophozoite</a:t>
            </a:r>
            <a:r>
              <a:rPr lang="en-US" sz="2800" b="1" dirty="0" smtClean="0">
                <a:solidFill>
                  <a:srgbClr val="002060"/>
                </a:solidFill>
              </a:rPr>
              <a:t>):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        Infected </a:t>
            </a:r>
            <a:r>
              <a:rPr lang="en-US" sz="2800" b="1" dirty="0">
                <a:solidFill>
                  <a:srgbClr val="002060"/>
                </a:solidFill>
              </a:rPr>
              <a:t>erythrocyte not enlarged,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        </a:t>
            </a:r>
            <a:r>
              <a:rPr lang="en-US" sz="2800" b="1" dirty="0" err="1">
                <a:solidFill>
                  <a:srgbClr val="002060"/>
                </a:solidFill>
              </a:rPr>
              <a:t>Schüffner’s</a:t>
            </a:r>
            <a:r>
              <a:rPr lang="en-US" sz="2800" b="1" dirty="0">
                <a:solidFill>
                  <a:srgbClr val="002060"/>
                </a:solidFill>
              </a:rPr>
              <a:t> dots absent;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       Slightly smaller</a:t>
            </a:r>
          </a:p>
          <a:p>
            <a:pPr lvl="1"/>
            <a:r>
              <a:rPr lang="en-US" sz="2800" b="1" dirty="0" smtClean="0">
                <a:solidFill>
                  <a:srgbClr val="002060"/>
                </a:solidFill>
              </a:rPr>
              <a:t>   Marginal </a:t>
            </a:r>
            <a:r>
              <a:rPr lang="en-US" sz="2800" b="1" dirty="0">
                <a:solidFill>
                  <a:srgbClr val="002060"/>
                </a:solidFill>
              </a:rPr>
              <a:t>forms</a:t>
            </a:r>
          </a:p>
          <a:p>
            <a:pPr lvl="1" eaLnBrk="0" hangingPunct="0"/>
            <a:r>
              <a:rPr lang="en-US" sz="2800" b="1" dirty="0">
                <a:solidFill>
                  <a:srgbClr val="002060"/>
                </a:solidFill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Cytoplasm </a:t>
            </a:r>
            <a:r>
              <a:rPr lang="en-US" sz="2800" b="1" dirty="0">
                <a:solidFill>
                  <a:srgbClr val="002060"/>
                </a:solidFill>
              </a:rPr>
              <a:t>thin, enclosing a large vacuole,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Nucleus </a:t>
            </a:r>
            <a:r>
              <a:rPr lang="en-US" sz="2800" b="1" dirty="0">
                <a:solidFill>
                  <a:srgbClr val="002060"/>
                </a:solidFill>
              </a:rPr>
              <a:t>single, or double (multiple  infection)  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        staining </a:t>
            </a:r>
            <a:r>
              <a:rPr lang="en-US" sz="2800" b="1" dirty="0" smtClean="0">
                <a:solidFill>
                  <a:srgbClr val="002060"/>
                </a:solidFill>
              </a:rPr>
              <a:t>red;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Parasite </a:t>
            </a:r>
            <a:r>
              <a:rPr lang="en-US" sz="2800" b="1" dirty="0">
                <a:solidFill>
                  <a:srgbClr val="002060"/>
                </a:solidFill>
              </a:rPr>
              <a:t>resembling signet ring.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63825" y="3608388"/>
            <a:ext cx="19431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697413"/>
            <a:ext cx="26971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307</Words>
  <Application>Microsoft Office PowerPoint</Application>
  <PresentationFormat>عرض على الشاشة (3:4)‏</PresentationFormat>
  <Paragraphs>74</Paragraphs>
  <Slides>16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5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Office Theme</vt:lpstr>
      <vt:lpstr>Metro</vt:lpstr>
      <vt:lpstr>1_Office Theme</vt:lpstr>
      <vt:lpstr>Foundry</vt:lpstr>
      <vt:lpstr>Paper</vt:lpstr>
      <vt:lpstr>عرض تقديمي في PowerPoint</vt:lpstr>
      <vt:lpstr>LabPlasmodium spp.  Part II</vt:lpstr>
      <vt:lpstr>عرض تقديمي في PowerPoint</vt:lpstr>
      <vt:lpstr>1. Plasmodium vivax       E. Ring stage (early trophozoite):         Infected erythrocyte enlarged,           Schüffner’s dots may be present          Cytoplasm thin, enclosing a large vacuole,          Light blue-gray;          Nucleus single, staining red;          Parasite resembling signet ring.                </vt:lpstr>
      <vt:lpstr>1. Plasmodium vivax      F. Amoeboid stage(matyre trophozoite)                     Infected RBC enlarged;           Schüffner’s dots present;           Parasite occupying most of RBC;           Shaped amoeboid; vacuoles several;                                           Nucleus single.                 </vt:lpstr>
      <vt:lpstr>1. Plasmodium vivax      G. Schizont:               Infected RBC enlarged;               Schüffner’s dots present;               Parasite occupying most of RBC;               Nuclei 2-24;               Vacuoles absent.</vt:lpstr>
      <vt:lpstr>عرض تقديمي في PowerPoint</vt:lpstr>
      <vt:lpstr>1. Plasmodium vivax     H. Gametocytes:         Infected RBC enlarged;            Schüffner’s dots present;            Parasite occupying most             of RBC;            Shape round;             Nucleus single.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5. Plasmodium falciparum      A. Gametocyte:          Infected RBC not enlarged;              Schüffner’s dots absent;              Shape crescentic;              Nucleus single.              Microgametocytes with defuse nucleus, cytoplasm                 pale.              Macrogametocytes with compact nucleus,                 cytoplasm stained deep blue.                  </vt:lpstr>
      <vt:lpstr>عرض تقديمي في PowerPoint</vt:lpstr>
      <vt:lpstr>4. Plasmodium malariae      A. Band form:             Infected RBC not enlarged;              Schuffner’s dots absent;              Cytoplasm compact, extending nearly                            along entire diameter of RBC;              Nucleus single.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Protozoa    A. Intestinal </dc:title>
  <dc:creator/>
  <cp:lastModifiedBy>Owner</cp:lastModifiedBy>
  <cp:revision>84</cp:revision>
  <dcterms:created xsi:type="dcterms:W3CDTF">2006-08-16T00:00:00Z</dcterms:created>
  <dcterms:modified xsi:type="dcterms:W3CDTF">2020-03-16T10:27:20Z</dcterms:modified>
</cp:coreProperties>
</file>