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</p:sldMasterIdLst>
  <p:notesMasterIdLst>
    <p:notesMasterId r:id="rId16"/>
  </p:notesMasterIdLst>
  <p:sldIdLst>
    <p:sldId id="341" r:id="rId4"/>
    <p:sldId id="394" r:id="rId5"/>
    <p:sldId id="358" r:id="rId6"/>
    <p:sldId id="359" r:id="rId7"/>
    <p:sldId id="360" r:id="rId8"/>
    <p:sldId id="361" r:id="rId9"/>
    <p:sldId id="381" r:id="rId10"/>
    <p:sldId id="382" r:id="rId11"/>
    <p:sldId id="383" r:id="rId12"/>
    <p:sldId id="362" r:id="rId13"/>
    <p:sldId id="384" r:id="rId14"/>
    <p:sldId id="3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4D546D-F5E5-47B6-B569-DE6412CA1345}" type="datetimeFigureOut">
              <a:rPr lang="ar-IQ" smtClean="0"/>
              <a:pPr/>
              <a:t>20/07/1440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5C2736-A420-46F6-A27E-53E431BDC86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429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0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6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8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8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q/url?sa=i&amp;rct=j&amp;q=&amp;esrc=s&amp;frm=1&amp;source=images&amp;cd=&amp;cad=rja&amp;uact=8&amp;docid=RqC3Vd8G1AT79M&amp;tbnid=Df51kR1VlbfxjM:&amp;ved=0CAUQjRw&amp;url=http://www.studyblue.com/notes/note/n/slides-e2/deck/6344985&amp;ei=ddhUU-WnHejb0QXotICwCA&amp;bvm=bv.65058239,d.d2k&amp;psig=AFQjCNFG-oCtglgclxyTa57d65f7XE2e_w&amp;ust=1398155668483356" TargetMode="External"/><Relationship Id="rId2" Type="http://schemas.openxmlformats.org/officeDocument/2006/relationships/hyperlink" Target="http://www.google.iq/url?sa=i&amp;rct=j&amp;q=&amp;esrc=s&amp;frm=1&amp;source=images&amp;cd=&amp;cad=rja&amp;uact=8&amp;docid=QzX7SVs-SfuruM&amp;tbnid=wHP9K1Nw3JOzuM:&amp;ved=0CAUQjRw&amp;url=http://atlas.or.kr/atlas/alphabet_view.php?my_codeName=Plasmodium%20vivax&amp;ei=R9hUU5HAN-aw0QWf1IHIAw&amp;bvm=bv.65058239,d.d2k&amp;psig=AFQjCNFG-oCtglgclxyTa57d65f7XE2e_w&amp;ust=139815566848335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google.iq/url?sa=i&amp;rct=j&amp;q=&amp;esrc=s&amp;frm=1&amp;source=images&amp;cd=&amp;cad=rja&amp;uact=8&amp;docid=RqC3Vd8G1AT79M&amp;tbnid=Df51kR1VlbfxjM:&amp;ved=0CAUQjRw&amp;url=http://www.bioon.com/Article/Class741/40122.shtml&amp;ei=ldhUU7OYF-Sg0QXlhIG4DA&amp;bvm=bv.65058239,d.d2k&amp;psig=AFQjCNFG-oCtglgclxyTa57d65f7XE2e_w&amp;ust=1398155668483356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iq/url?sa=i&amp;rct=j&amp;q=&amp;esrc=s&amp;frm=1&amp;source=images&amp;cd=&amp;cad=rja&amp;uact=8&amp;docid=-xR3R0TM4FYpyM&amp;tbnid=5jPjAvW-giZzqM:&amp;ved=0CAUQjRw&amp;url=https://www.flickr.com/photos/wellcomeimages/6966193406/&amp;ei=6dhUU86BDuHJ0QXY9IDQCQ&amp;bvm=bv.65058239,d.d2k&amp;psig=AFQjCNFG-oCtglgclxyTa57d65f7XE2e_w&amp;ust=139815566848335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1295400"/>
            <a:ext cx="6248400" cy="15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Protozoa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2794000"/>
          </a:xfrm>
        </p:spPr>
        <p:txBody>
          <a:bodyPr>
            <a:normAutofit fontScale="90000"/>
          </a:bodyPr>
          <a:lstStyle/>
          <a:p>
            <a:pPr algn="l" rtl="0"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Plasmodium spp.</a:t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Schizont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in liver: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arasite within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hepatocyte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Hepatocytes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much enlarged;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Parasite with thousand nuclei.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5" name="Picture 5" descr="ee1a"/>
          <p:cNvPicPr>
            <a:picLocks noChangeAspect="1" noChangeArrowheads="1"/>
          </p:cNvPicPr>
          <p:nvPr/>
        </p:nvPicPr>
        <p:blipFill>
          <a:blip r:embed="rId3">
            <a:lum bright="-18000" contrast="-36000"/>
          </a:blip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6" descr="mal_l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84563"/>
            <a:ext cx="457200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AutoShape 2" descr="data:image/jpeg;base64,/9j/4AAQSkZJRgABAQAAAQABAAD/2wCEAAkGBhQSEBUTExQWFRUWGBoXGRgYGRgaIBgbHhgaGBgcFxgaHCYeGxsjGhcaHy8gJCcpLCwsGB4xNTAqNSYrLCkBCQoKDgwOGg8PGi8kHyQsLCosLCwsLCwsKSwpLCwsLCwsLCwsLCwsLCwsLCwsLCwsLCwsLCwsLCwsLCwsLCwsLP/AABEIAMIBAwMBIgACEQEDEQH/xAAaAAADAQEBAQAAAAAAAAAAAAADBAUCAAEG/8QAOxAAAQIEBQIDBgYBAwQDAAAAAQIRAAMEIQUSMUFRYXETIoEykaGxwfAGFCNC0eHxM1JyFWJzsiRDkv/EABgBAQEBAQEAAAAAAAAAAAAAAAECAAME/8QAKhEAAgICAgICAgEDBQAAAAAAAAECESExEkFRYQMyInGBkcHwEzNCQ1L/2gAMAwEAAhEDEQA/APm6SekEywvzagMx9IdKhAZ0oBlhKVLS21/fD0sZk52bZQ47Rm+z2Cxlgm5LfONTqvwlgXII1/mPDS3sbEvG1SBvdvv3RsdmDTKoqQQ3boYn0NKQp1EJIDQ8xYtteMeBmVmcX1EZYVG0AmFE3Q5m49+/zhmSsAFIjp03LlCBYCOltq2urfSN0boGJ2fMhflLM+xH8wrSYcqSVKCnfKLdNCesN1KmCWJJNtPnHiq2WjyqsVcaesUr6N+gwZTL9kksptusYmAhTC4eEV1ykLKWGXuXLtpsf6h6SoMQTfYwOLRqoFNmEEp/cdtTCcuYsBRUSpmAUzb8RsVCRUpQUrc6lre/4RSxIBLJAsp76t3itYGydQzyQSXzZrdRFUAA8vqOvWEpCLgi/fpGzUhKmUdTptEyy8A8m5dAlRJWSFDS7A9e9oypBZwQW3gU+VmTlTYneCYRKUgFKiCDqPh74z1dmEZU45jm624b6ae+HpSyNvvtBZtJlVpYFxC0yrSF5QrzH3Rm+WjbFcWyhOa47Q5SzBMlgZXbnpzCs2StSxuOGihLISzC3SGWkjPRmbLShJOwDnoOkTlUiFnxUh1CxcXBax90VptMFpKdQbEGEEyRLNzwL/CCLBCNNSLV7TpsXcu5ezQ/KpQUAPuT1frCk2SoTcwJubXsOXTFOakFlC2xaKk2LJ6KJlElTb+sZUshRdAytc8wVeJIUvw7uLO2vSCq81hox7wZ7NYivw5iswDG2m7RSVLzEW9ekIyKVILubtqXbtDAxVLeGke07E27tBK3oH6FEolg5A2rkiJ4qphmFwwdmbQd9zGqHN4pSbag204YxURTagta8U/x2YXVLSbl37x0csufZjoDD9XMKXYXcB+I9oMQzTPDNyoG40ZId/pFRQSUjNCFRhw8ZM2WoDKnKUtsYlNNUzHtfLJSWso6bQvQSVhgpwC2p33I4eKE1YsHhGrWvxAxJSGs3PXaKjlUUvBRnLQEKUCbQKmqAUneONEChSVEsoW6NcQrQHwmbzDTZvhpAkqCh9KmD8/bwkvFEIneEoEHTTX+oLPrghkkEZtLOPWBz5UvMlUwMoWBJ+94yXk1GlTUOUhQO7cRifhomEF2LZToQQe+neNyKRKVBTjKC+l36mPZ+JKRbJmSrjg6NDm/xH9AcSCpUs5ACQLDX/NoXweeqchyNCwPNnv2j3EKqYJgCRbaxL9H2MVfymQOwY3PSKeI57MBXLI3NhpCVdJmZxluGvfSKmGVHiEhTDVm2vvHmKSDLSpbZgBqIhOpUF06JtZOUhAmAOkakbenXSDrQFqzkEEgEgbjUONoFSTfESSLMrKQ/wA2gvgEgpdswKQRw0W8DoUpqRQmKUFukuSLfOLNPTKXw3yiVgWCiSMuYOtQtozcdY+tlysgMc/llTwRORLrJXvZnidPoUZkkpYtr1hupnOp3s9oxLmEnR7QRtGQnMUQoXLA2Zmg6Jmc6aROqacImhedfmLZbZXihnSLD1jo0WLYpNmJl55VylQJSN07948xGmKlZgwbUK4N7cER5TSV+ICCQxN3seGEaxaalYKMzKVb790Kw0kFUwkqYkoAfOU2zCGZctJFzeJuCUJQFFRzZjcadhBV4kkLCWOrG1niXHNIGjyowxAJWgEq246tHS5ZffhjrDSqlIs7cD+IApkKufVRa/rBb7MLVc8StU6v/mBU1CM2dze4HH3xFGrpgtQzeYjRoBNSSClIuNIpPBkASgl3OYvHqwwLlmH36QWqCkjyh1N8YVlzStBCtbAwbyYEa5As5PYR0emi6n0Ajor8RLEicVA76j0hbDadSZgJ0uCRv3hidNIYpbKfnwYdlhkuR1aJul+ygM2mBU+x1EMyaYbfGCCsQwsYzLWCCND1jnbJyfPfimuUgJlsrKtV1psRfQQlRYUtGdchQWhadFu+bUBtPWPo6mlQtOVYfjoYnfh3DlSBMSVlST7LjQ89I7xdRwFHlLWrXJzTEDOkkN20cR1bJWuWFqypULOQ4LtDkyvKZiUKTY/u2PSGamnBFi307iNdPResCtLT2SAp8qSDax9I0qUsS2BDgFlcXdumsezVGWA17gE/zDM6kWSdAkhuqf5iWzMSwqlUM3iKJLuDxDZXnSUqBIUCCOneAUlIUzNUjQf8hyRt/cbxC9paw6S/QjcRnmQPYrQYKJJUyyUm4Cm8vN4prrky0HxFDIzEEO4PER5GICcvJlKS5yvcEj2gRtDE/DM0oo1JBI1YF9oZRz+RqXZZwmikgPLQMp8z/WIa8ZnCcULp0lOxSdB30cxYwWZ/8JgFJyPLuGdjct1eMSyBbnpHNYbvJC2IVeEyp09ExUwjIB5A2xfXa+sUJ+KGYopSGhQYcEKJfckDe9z6Qx4Seb/fxhdfsqkJFGVWoN3IjdWhWXym77cW09I2vCfEmZh6/wBHrFIhMtOziM5JVRmyTSUqspzJYZnD8R6mSHtqxZ49RiRXMINkgaesAqA810WYMbP9/wBxrbCzGFImZlZybO77l7ZfT6QGswxIX4izkFlF7Da77aCPPzygpnFywLQ1mXMVkmMQx/bqDaK5O7NY0mUSHSUkG4Ukv8YAvBgF+IWzC7Pvy0TJtQqS0mT7KSzAXJN9fWN1uELUUzAs5rZmu0EV7MrM4rhZmFwQ5DEcdQYZqMPQqUnxHVkLjqw35jpeCo8UTVqLDYHU/wAQfE6nKlwPK7N6cRTlpIz8C9PWFRI0IY+h0jaZGVRU/aPMHkZ5ajlAu7ADiJ2JrUVMA9tDsdmgw3g1otTS4e2ZntEbCsT8WYsKTlUIfEmYhCVFQPIYQinCky1eLmIdy3eJjWUC2GnV6Qogi4joCurQ9x7xHR04+iqZdwxDO5cm78w0uXe4aMSAGbQwvU0y1Hyu9mIIb3Ry2x2ZqVFHUPaMVtUpCdQyruzlxoPWGMVxDw5aVCSZrliE7Qzh6kzJSVGUZZ/2KN2hTrLQckAwybnSCtOo0g0tSEEBVgTb6Q8JyQNGET6xKJqwFBJaw1YHg9YLtm2aVLnCpDZVU6ksRYFBG/V4XUlYWwS4Lv2ilKlscsDq5eW+hgTyCATfZKgNNuI1R1pUwN/vSOTOD6XVbo4jyrkhABzCXd+X5tD6KCzqYPzE+nwxUuY7goAZvveKCZgXcXHMSMTxXwyxZItqC5fcdIqHJ4Rleh9GHpzZgkJPP9w3KYa3hWjrkqRmcNzsPfHqJZKnfXSJafYUOrn505dBq8KVMhg5uX20vHs9RCfN9l2v0jNNVvp2IsR3BgSrKBLwZSgFJBPslx/mD0srOx/b849NL5sxJuGYfSMrmEJZIYAadIzzoRmdPZ8oFte8Q6uZndjYPmL6ngQRdZn/AE0nXUuNP5jyfRICLs7Wvd4yVE0S6WT4hIsWGjsWJ2MW5CTLlnMxUzcdom4VKHiG/Fhu3EOY1UOgIBDu7jjr6xTeKHoUoKPMVEjT4P8A1FSXLFn416CBYMsCQoOMxL6+gET8SxMhJTYOwA3IO77QJN4BGKaRnmkq6nq+3xaH56koRmUWDXu0Cw0pyqUVBKtPsQKoWJzJUxSk5lPoW+kZezI9XiaGBPlDAv3FnhWolFaPEKmBLJG/cxubSpmrY6DZLebj0jdZLSEAJATdusU66F+gEjEhKCUXdasoA30EA/EmHrJCkOQmysu8N06iASGZIVw4JtbjvAKQqCrKZI1STr1vvCqRj3CK0lCZcwXFs3PQxQn0gmJbQM3+InSlhVQAlJykv25ipOmp06n+ojNgiV+QSLEqLbuI9hpv+2Oi+TKso1tKoqbT72hqVLAAJIDBtY8RNSVMCzFm/iPamkKjqG+HrHP0x9MTo6xfjFBDpaxinKXlGjjmM0yPDSEgiCEMGO/EaVN4BitfiiZaczOb/J4Xo56JgzB73aGquhSQHu+kRhSzETlAIaWks/8Au7COkFFr2XFIvUyxciB1Mt3cnS0FpkZk5gLcQkcSStRQzZgWfjkRCWcE0dRyQEnzvfjeBVsvxyGUGFn7awehoSk+Yg9gzh+IL/02WEkS2DnN99Iq0nY3kxQy8ssod+DzAcTofFl5CWNiFC5TvDUqVkCUEEuTe/z2ENTLaJB++YOTTtA9kGbgihIXLSpyo5nAb0HuitTy0oQhA1SAPXeB01SZmgNmt849lBfiEKFnLHpt8IZNvDF32HVSpIIJYQJFCmUBlHl7QfxLudNO8empUnMk6bRzyRkDUPra17wGXUBSXBDgsd9YBi1MuYRkNiBYbXu/SN0lJ4YU7O23Dudd46UuJVKhDB0LFTME4OlnSwDa9tYoVRAL5QeAdoxXTCQFSyGB8xZykNq0YogZ0l1/vBGjEDR2+MU1f5M3sLR1CVDMgp4dOUkHrxGVrXLWVHJ4TObB3/zCeHYWZSlHyubOAzgc9Yo1NOlaCFHLbewPQQNRT9GdCsisTNSpaOW0Yh9HELLExCmOVYLbW69oco6JMtKgklRUzuX000gFfNmrKEyShTkiYSfYHYHX6tCqvGjXRQkyQAGSNOBC8yalLjUkXCRp3jNLTIppBSkqUkOoqUbnm23aEMOkpXNzJJF82XnbXcRKjtgleRqdKGV5dix9Il4XIXKKlTSMqmAGvm5vzFmvoD5Q5SX1BsdxcRlNL+nl1/ztFKS40OKBpykeUWVq44+kEn0QYEh+esZxSrCEpYMHCbn5wrWYwiXKzEEvZgbvvEqLego3JmOrInyjp9bRibSqUsEkD0vaGaVRKEKAICg7kXjXiBRVZoLp4MRp+ETlKKhPKQTpxHQ2uaAWJAPUgR0Xcv8AEavZVFMkrzJvFIJSzN6wCjm5SQhItrG/zJctHF2xZiolpBcvHsiYFXELT8TAXlXqD0+94fICmKR8GEVTSyajMuUX82nMKYpUKBFvL2eArlTDNJGY3GX/AGgPd794qBBdmL62hqnY6yLSnYEWBa0KVUwSVPkzONtuWEaxaUtSWRmYG+XXTY9IJh8pZQBMuRpm1bZyN4pYVmNVozyzkLKaxNvQx1Ok5QebNuGhpVMdgPvYwSfNElJmEOeBEXikFkqbihRMZQBS6Rlu5zbjsYprGySGJ+wYVlVImJcC4Nw1xvrxGJtUy0p0va3tRTV9DQwJOVWUAgnWG5qQzJ8yuYRrJCvaSfjp1hqeCACluu3uiGiWiXSKmFfmSsBrkhgD0jyvzLQUoBChZ3Z7uz7W3h01TDzKCR1P0AeM11WmWjMySCLKBtHTN6G7ZCwXFVBRlzEKbMwOvYOOoMfRKSGNmfTpxEeglusrKQ7vmyt6BrabxXnViAUj93wPfrD8mZYQyWTE1KEfqezzx/mN009K0uhiNHG39wosqneX2Lg8sQbQzRUng+UF8xc2a/QC0Q0qzsGjM6Xl1v6wrXUypiQM2Ug2LOA9jbtFOsmBnZ2G0L4cJsyWVqSEg+wlViRp5htAm0rBeTqOgypO5Lnj/EKSKCXIByjyuSVE3PrwIo1dQEpJPlAHmOrc34iJU1UuoQUoXY620GxbgxUeT3oyts9n1uZQAYpIZ9Q3X36QeTgqRdBUgEe097XYdIRRI/JySoSzPOYABIsLaneKVLXLmp/UASXsliGHXiKlj66FvwMTVAs92t/cAqZwljOSEJsHVtxEmmRUfmA75HL7pZ7N6RSxNCJiPCmpzJJez2I7RLhTSBrwFn0SVIzLZQNx1hSZUolNLLJfQcjrDUqWcgIFgAAOgETK/DkzgCFM9ju4fY7Roq8SZl7KdRUuAGttCgnv5mtpp84SVjcnP4QzKYe0jzX4bfvC+GlU2oVMQoiTly5SCHPUd7vG4Usm0MVWCiYsrI9q+seRUKgnypAYR0K+SfRrHqekL58pc6tB5lIsjgbxCqZE+fMzeMuXLy+RKXSb65hzDWD4T4BJzrWpW6yT8NBENYu8myM1GCBasxN7H3QOpxdEqaiSoLJUQHAt0hwzy278cRkhK1AkAqGnIjJ/+h/YnjGP+En9NKSXAvt3Oj9I3h2IGajOoeYFmG/uheZh+ZZuSl3ykWd3irLQkJ8qQGawaLfFRpLJTSSF52IJQpKMvtXZwGbqd4NSrSUhQe4f+ozW00st4icx1HT1gstIZ0hgNuD2iHVBijabetwDA58kLBSQ4I3iBU1qpc8ZwWFyx1CiWYdOkfTIlqZ3DHeGUeNMzVC5pEyE5Uhtzd39YJLkZ07eu0eDVnttbSEcNlTElYmny5jlP/bzBVq7AcXNQlWTMCTtE3E8QIJSkafeu0bn4eVTFKQpxZx23BhCplso93H8R2+OEbGkB9pJ/wAsYHT1BHkV7BLh75VPZTcciCAhJchxuPvWMsCoJuX0t849NCHo8LnBQu7KcHNbLukjcX+UVZ2FBTKzsHCiA1yOelhBG8MJS72A98CxSfkATLSpa1eylI1O7nQAbkx5HJyYNj6U+Ww1hOp8QTQLED7+UPSHKAFMJgAKgC4B3AO/eO8DMPW/IjknRNkTGMTMliA4JY9Ad+wh7DawzEPd9n0I2bvBKijSsDMkFgfXvGaSpDjKmzMAQ2nEW6ccLI9E3FsVCJnhKS+YeYcuC7W2aAyKeXTArAKytgxDsNWAixUUKJikrUElSTYEP8YBVyQshChf2nDhmO3WKUlVL+RT6NSp4KXSSw12bbTpHhD5kgajXrHuVCWAseg16k8wxNpywuz6RzwgAYbJJBd+5gVVTBRJculw4s0UBM8oRqdH0hOVR5VK/U9oXHWMnmzXmxScsMZYWElQYX+IiHMIlrMhUwS1rAAKQSLliW2JFouVWFlZcrKR5RpqxtfaPMRophUVJSFEC3Q8vrHWMksWPoXm0qacBEoZUjW1ydXJ1hqnUlQDgpJjfhLKb+0zv9IwmSQPMQ/3rHNu0HQvMWASLx0UfyyN1X3joOSJsOhV2Zz8oHV0pWltFgg6s44eG6XKogmxhbFJykoKkJJU/wAOkEd4L7B4dQLSghebdioufUx5S4aUqGjAbfWHcKqyoea4ez6xQqCkJdrQuUk2jNtMiVVGpRJQqwDeU3fZy8UadLpJYAjWEMLw2VJK1SnPiEFXmdjsw21hivQpmlkjMGLag8wvODbwEKAoEGBIk5b6JGt+IHgCzKQmTUTEmcXISS5y7Q9U0qVoILsXDD6QPDroLJJn08xbjKvLZtxvvFanpwQ77aRMpcITLLnzE2BLC3oNf4ikUQzrSYv0JY3WKlFAygJU5JUWAbrC0zGpa0qTOPggpBSvuNw2v8Q8icV+VYCgdN2I5hPFcNSVeIVAMAm4sA94uPHCYpdMPhcsFGdC0rQXAWnc6F+sAmU8uZM8MLCJoD5VWzDlPMUJUuWEpCC6eUMB7hEmnwhcxR8VHs5nJJLh/KUnYtxGi8t3QbGFfhxYN1IA7wWiw+Wg2OdXLWHYfWHaakShDC4HJJ+J1gkpAGgSkO8S/kbxZIrUpLWDq2EEpJRAYuM1y+0JHEVKnEpSoITYkgAHkufpDaJqVKzZ3SdGIb1PMDTSK6DBAHDjfePmMcoaibNHhLUhNiSkkNf91/WPo10YJzZoEZyQSlWjhlcu328MHxdoEAra7wlAsVAjU7swJ9dY3Q5VMpmB6vDM6QFMmYBl2J+hjMw5UKyswawsR1icVS2boXJm5lDK6djbTpzGkZjMyqCfDKRlVfNne79GjqOoJJ6Fvrb3xPr501M8pToycrB8xe46WilG3Q10OTaAKU6XGnG3WD+I/lIuL2jS6kISDu7AcwCRVhTlmOhb+RrE5YZNoculrHSB/ly2sHE4WdYvYPGDUyytUtCsyktnTuAdCOYMgScdpZkxCcn7Xe7atfq0MBChTgXUsN6x0ilX4pWzud1apvtz/EUVEFJDMRpFylSSF4FBZANwrVtWhPGcRmgJ8OUlbjzZre7rC0ufMM/I6h5h+2xTuc0UqqkeT5ebHmM4qLVmaPl5mGzphK/Mh75RMsO1o9ivJpJuUeYffrHR0/1Gu0VReTIJNtvjBKkZUXFheJc3FFeCFosXbsxY3ilQ1xVLdTKB1BEcXFrINPYlh9QmZMJQoMNb/SLVdKCpWXpCCxJknOiUylEC33pDaqrOOg4jSy00Z5yTaGQHKiWL3bfqYbqa0SlP7XZrdTGJ9SAkCXlKlWBNvfHiJaZiRmSDs4cb3vxaK3ljvLDU0iQuZ42ROdQBzteGp7P5S33tE+e8tKUoGVHOrcCGkzBkBIdTRDj2TQnVUpKuhADuxT1EEqFTR4fhiWUBX6ilkuBykQ6gE+YnaEVlRWQADLNiRp6j3xSdjsZk4hKI8mU8tAsVpkqlKOZmvo+kLysCTLBKWDXA6994QwqdVLmqTNTll3YkM3Dc2ilBfaL0NdoY/D9GgSzlWFg38pcDvD1RWy0+0rKQN3Yd2+seUEiWlSsqQknUgMSNnjNdhQmuxIsUuG0PLiM2nK5G28i+JVMxH+mSUs6QA4J3B/izwzUzCEhSU5i4BHAOp7CJ2GSZknMZj5EpAZ3cg6i+htq0FnzVTkJVLDAah2cXF+xBinFXXXkaGa5SFyyCyUqBSToxNon0WAZUGXnHmUCMoYBunV4YrMHXNloTnykOCWeyht1azxTpacSkJAL5QAOYOXGNRYXWg6qcJASBZIDeghCdTpCSojS53t0G8NTcSSVMqx0J4fR4xOl/uSn1jkrWyVZDxJE2aqUqUrPKKfKxb629eIs0VIQ2ZnFiRoTzGKOR4YUwGUl2Ye0dYqHKU2sfrFTnikZvojJxKV4nhgkG4Bbyk7gHmHvyZIeJpppUqYFZASq5Gz7t16xWlpLO5ym4PHfmCdLRpehCfLBScwDagH71hesqFIlgywAnTT2dnPN2hmvoCojKR/IJ2aDKpVZCCHDCzakbwppUYgIpVzUBSh0fjY23G4hmqkJCkTNCPK419eRDtSiYkINnOr/K28aUlExN0gbnrFOX9CrA1E8oQVJDrNv7A3hCkrZkxCndWU2sz9/WKOK0aJslKAVIUdCksba+kQUUapbIBUPNcasOSdwfrDBRcfYRSYTC6iYpbTAWb/aU5b6PvD8qrSpRSkk5bFP1hpSDl098JYfhKZExc7V3LccmJbTt/wBDOj1VPMex+EdDCMWQoZs+vT+o6J/LwbPgYRRMMmUBDWb+IIcqEi3Rh84DQzF2SpyBqTt2hyclLAkEl9oz3kwM06Zg1BA+EF8F0ZU/uDPwYGuWpAdA32/iDSqhmOVjxBnowGkoAUssAP8ASNoR5SliOOnbpBs4L21v2MDyFSFIuLa7g8w2zZOkTWDKLgBj1gciVMKmZ0jRQ3ETvw/hypSlKWXDHd3JPyixWLKZRUjUDT71ipJKVIWqdDP5AlLFom0Usy0F5ZSQ4yHdtGbYx2C4iqY7qJFrs3p6Q5PnBILm72O8TTi3FhlYI+EV61rUlebK13DZTsx+9Itgvu1o6QoAPq8FTIzXNhwY05Ju6oHsh0lZL8YoS1rPt1EO1lhY66AR0ijlSczJsoufX70hiWgLezCzdIW1doptXZMr8QyoQlac2YEMOz36x7gqwpAKMwB1fVPQxUn0CV2WHAjqWlCLJZI07/3G5LjSC1RioKUpucp76mJFEVqmbsXIW9ugb7MGxDDjMWb2cXtZtg431huSUpUUEZbOG66QqksDpAqqlJBVqdz26QeWSUJcOG+7QTILOXcW6x74YIyvtb/MRZJNrcWlybKzF7sBsLEk8Q4FZg6bhgQeQY+cVgC5lU87xCgOFObNsE73tbpF9FSEgIGmgdhpoI6zjFJccsprwYNcgkywxVv6x7V1JkygWBcsLtZjqdgwgOLTUykGZ4ZUXFhtDFTICpeUh0kAsoc8xFLD6CievxJ0tPgrKF5n2Oh8w6hrw1iOLZFZD7QF9ho5vE0JRMmS/DKpeRTAp/8A0feA2/WLlTIQoBSgCRq+iu+7iKlSatC0kxEVCloCwcw1t2tB5EslnF1B2aPaOYiZ/plB6JUC3oNIoCUlAclz8o5ydYJbEqylTlD2IBAVw+sSKWhWCczZRoXdx/MV6ubYk6NcdIVpKxLpADpe5hi2oiroIanKhyksITRWJnacsxaHsRQrxAx8jacwpVyQkOQLAGwgVAqAf9LHHxMdCy8TmP5UuNjmjo6cZ+SqkXKxBCHB8wj2jzFLl4XlTFeLlyulneKSRbylx8o5vCoHg2VsWBcGJmLTSGSLeYWP7hu3pDz6j4wGopUrUkk3GhjQpO2aOHk6klkIdRCd2Pw7waekTEkGwUGJBaBYnIT4YC1ZWOsZpZ4fKggjclmiqtchq8jdNRJlykhJJbUnU9TC06vQhTXIHtWsPTUwxMmsklr6tzxE9NPLmzzmAKk/7T0FlRoq7cjJeR/ysLN23jqxKJictxwQWIPSFavE8kzJlto+/Pu2jdasoTmF2uY3F4NQeVSt168wtik5aWYFtLen00hqgrEzQQNRqPjBlEEgPfYcwW08m08i1MStAcNy8MUZHme3DwrT4gFTFykhbpHmJSwB4h2jpSfNZTfCCWNgwU2tFx99xAQsgHMHSL66xPxnAAtTpsQQcpJY+o2vDeG0SkyghagdX7E2D8DSL4xUbTGlWByfTpUgF2ILgHrpGTTJUQFAk7Nrpu0CkUxMxQCwpIY5X9n1G0eV9Yp2SSlmdSQ7WbX3RNO6QU9Id8LyAD9ti5u/SJkvD1BZLkpckfxG01CspMwsU6qFswA1PB2gWG/iKXOK0y38rG42Nn98KjJJtGSaKigcl9bEPCM+hQV5i3PR+QNjHSq0lK/LcB26jaA0VSuY6SlJYZgpJ2OxGxgUWrZuLQ1ORdyoEct7oSoMWCphSwFrh3a2/EYoa9SlZVpGUh7apINwoRU/LuXb4C/S0LXHDF4wxWVSozvlAOsMIn5iyh2iX+IcPXMDIDi7h21FmPSKFA6JUtKw60pYnkiNJLinZLWLE6PBpcmaubKSyli7acm0OleZClAglOo1boRCeJ0pXNExGYgMwBbKd3HB19INJp0ylLOhmB1d4HnLeTVgkSMUzkgBiX16RREgJS4DuH59OkYNJLCyEAJWdWGvYxQQAEtt96wza6Kk/BGm44iUgeKsAFTJO3aN1VekAq1ZOa17M9hvBMTpZawAuWhQFwFbH+Y4ysoSUs6RYcdI344wAtSViZiAtBGVVw9u7jvHQWZlc+VPujoDDSKyWVMg/A6dOY6dVFCwGJe9uOsKJpUyljKFEq5ctFMEgeXWF0tFUkS6/FRmMoOFK069Oj6PBqKUqVLJmDVTgJPsjYOd+TFCXKRmBZKle8j12gs2SFWPuMPNVVGtaE5wFRLKSGDsb3B6QegwFMhAynM3PEak5AmzMC/eF6uiVNqJM+XMKfDBBTsoQW9XSBt9DVTVoFiWJ0sS53jyjKCMyAkE2JA14MTsfEuZIXNQ5CCoKaxB0ULwL8LYpmZHgqlpSkFJU5fvb1ilD8OSNWC6qkTmClByOR9YDi1UmVJUpSSUhrAOS9mAgWLYoqXldsp5fnS28FGLHw0rSkH+YhReGwpnYbTZZYWqWZalWKVFz0uDpCeJ081cwBD2ZmYNy76iKKZpXcu524hetqhLUAHUouphsBuYYt8r7FXZ6muyKZvMNQWHPv0h2mmHI40IeFp0tM1KVKAJ1B0IgNVTqLZfMAD5QW2seLQUmakygpLgHYxgpBtzYRL8GaJKUkqI/eRc2NvhaD1amlpY5VdSznbXfpG4+woUpMHmS5pUVAgFWgYkHQHtDdVSgkFyNbA2vq/ujdHUThLJnBJUCyctnDbxqWtMzMhW9n47RTlK7ZVvYviCiqSvwylRAbl+QR2eEJmHFNODTpCVakCxI3bmDqpFSSpiPMlgQncbkbkuYYmqUqWnKRmFju3MUnVVodaB/htM3wSqaNCSHuWAFjvrpFFK0vnAA7cwsusMtGY+VrHqfrAKEZvMlyk693vESXK5Mlq7Y2iehSilKgV7pe/X16QaQl1MCQBrHzMnB3qVTApQS7hPYu4PcxeTWnPZN07283LxpwS+rM14FaTGVhc0TE5UhWVAbXqObXeHpU9xmSQraM4okLbKplJu2tlcjhxAZUvwgwIL/N3+sDpq6DDQlWrWqoSuXOUgJspAYpVz2MFNZLn+yVOHLEM4FjlO7cRr8qAtS7BGpfY8gwLDKeXmMyXuS7bFmLDYxWKvwakj3EJuQIUwBdg7tYPqOYCvFFqpvFlIKlEOEF+fMBzZ4ZqKuWoiWVX4ULdgY0pK05Wsn7ZoNJWjdC+HVHjSwplJBuygxgkmiSHIUTf2T9IUkY1+p4U45ZrnKWZK0vZjo/SKWW+ZOvEErQWCKRxHQdVMSXBF+sdHOwtHUmggqh5VdjHR0L2UR8DP6iDyC/W+8X/3DvHsdHT5fsM9g56AyrCFqSyC0dHREdB0efiqWP8Ap06w0fTd4Dh/+lT/APjT8hHR0VD6fz/YmOxyslgoIIBHW8bQL+keR0HRQVQ833xHz+M/6iDvlV9I9jo6fD9iobKc32Efe0Pyx5R/xEdHRzloHo9Hs+sfPfjiSk0oJAJCwzgW7R0dD8X3X7BF2SPKj/in5CFqlI8QW/cI6OgjsVsNiNkLa3lP/qY+W/B8w/qXO31jyOjv8X+1L+Co/VlTHg8i97j5wTAD+kr/AMivpHR0H/X/ACP/AAG5Q8yu5jyRr6R0dHIgn1haup2tmlqB6hzY8iBzZh/MM5bKC3rHR0dlpfr+4xKGLf6K+yf/AGEI4OgBcwAADp6x0dHOP0f+eBX1YKakeIbf/YPmDFeqP6afX5x0dGntBPoHMkpKbpBZiHAt2gaz5o6OjmiQZUeY6OjoQP/Z"/>
          <p:cNvSpPr>
            <a:spLocks noChangeAspect="1" noChangeArrowheads="1"/>
          </p:cNvSpPr>
          <p:nvPr/>
        </p:nvSpPr>
        <p:spPr bwMode="auto">
          <a:xfrm>
            <a:off x="89614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06852" name="AutoShape 4" descr="data:image/jpeg;base64,/9j/4AAQSkZJRgABAQAAAQABAAD/2wCEAAkGBhQSEBUTExQWFRUWGBoXGRgYGRgaIBgbHhgaGBgcFxgaHCYeGxsjGhcaHy8gJCcpLCwsGB4xNTAqNSYrLCkBCQoKDgwOGg8PGi8kHyQsLCosLCwsLCwsKSwpLCwsLCwsLCwsLCwsLCwsLCwsLCwsLCwsLCwsLCwsLCwsLCwsLP/AABEIAMIBAwMBIgACEQEDEQH/xAAaAAADAQEBAQAAAAAAAAAAAAADBAUCAAEG/8QAOxAAAQIEBQIDBgYBAwQDAAAAAQIRAAMEIQUSMUFRYXETIoEykaGxwfAGFCNC0eHxM1JyFWJzsiRDkv/EABgBAQEBAQEAAAAAAAAAAAAAAAECAAME/8QAKhEAAgICAgICAgEDBQAAAAAAAAECESExEkFRYQMyInGBkcHwEzNCQ1L/2gAMAwEAAhEDEQA/APm6SekEywvzagMx9IdKhAZ0oBlhKVLS21/fD0sZk52bZQ47Rm+z2Cxlgm5LfONTqvwlgXII1/mPDS3sbEvG1SBvdvv3RsdmDTKoqQQ3boYn0NKQp1EJIDQ8xYtteMeBmVmcX1EZYVG0AmFE3Q5m49+/zhmSsAFIjp03LlCBYCOltq2urfSN0boGJ2fMhflLM+xH8wrSYcqSVKCnfKLdNCesN1KmCWJJNtPnHiq2WjyqsVcaesUr6N+gwZTL9kksptusYmAhTC4eEV1ykLKWGXuXLtpsf6h6SoMQTfYwOLRqoFNmEEp/cdtTCcuYsBRUSpmAUzb8RsVCRUpQUrc6lre/4RSxIBLJAsp76t3itYGydQzyQSXzZrdRFUAA8vqOvWEpCLgi/fpGzUhKmUdTptEyy8A8m5dAlRJWSFDS7A9e9oypBZwQW3gU+VmTlTYneCYRKUgFKiCDqPh74z1dmEZU45jm624b6ae+HpSyNvvtBZtJlVpYFxC0yrSF5QrzH3Rm+WjbFcWyhOa47Q5SzBMlgZXbnpzCs2StSxuOGihLISzC3SGWkjPRmbLShJOwDnoOkTlUiFnxUh1CxcXBax90VptMFpKdQbEGEEyRLNzwL/CCLBCNNSLV7TpsXcu5ezQ/KpQUAPuT1frCk2SoTcwJubXsOXTFOakFlC2xaKk2LJ6KJlElTb+sZUshRdAytc8wVeJIUvw7uLO2vSCq81hox7wZ7NYivw5iswDG2m7RSVLzEW9ekIyKVILubtqXbtDAxVLeGke07E27tBK3oH6FEolg5A2rkiJ4qphmFwwdmbQd9zGqHN4pSbag204YxURTagta8U/x2YXVLSbl37x0csufZjoDD9XMKXYXcB+I9oMQzTPDNyoG40ZId/pFRQSUjNCFRhw8ZM2WoDKnKUtsYlNNUzHtfLJSWso6bQvQSVhgpwC2p33I4eKE1YsHhGrWvxAxJSGs3PXaKjlUUvBRnLQEKUCbQKmqAUneONEChSVEsoW6NcQrQHwmbzDTZvhpAkqCh9KmD8/bwkvFEIneEoEHTTX+oLPrghkkEZtLOPWBz5UvMlUwMoWBJ+94yXk1GlTUOUhQO7cRifhomEF2LZToQQe+neNyKRKVBTjKC+l36mPZ+JKRbJmSrjg6NDm/xH9AcSCpUs5ACQLDX/NoXweeqchyNCwPNnv2j3EKqYJgCRbaxL9H2MVfymQOwY3PSKeI57MBXLI3NhpCVdJmZxluGvfSKmGVHiEhTDVm2vvHmKSDLSpbZgBqIhOpUF06JtZOUhAmAOkakbenXSDrQFqzkEEgEgbjUONoFSTfESSLMrKQ/wA2gvgEgpdswKQRw0W8DoUpqRQmKUFukuSLfOLNPTKXw3yiVgWCiSMuYOtQtozcdY+tlysgMc/llTwRORLrJXvZnidPoUZkkpYtr1hupnOp3s9oxLmEnR7QRtGQnMUQoXLA2Zmg6Jmc6aROqacImhedfmLZbZXihnSLD1jo0WLYpNmJl55VylQJSN07948xGmKlZgwbUK4N7cER5TSV+ICCQxN3seGEaxaalYKMzKVb790Kw0kFUwkqYkoAfOU2zCGZctJFzeJuCUJQFFRzZjcadhBV4kkLCWOrG1niXHNIGjyowxAJWgEq246tHS5ZffhjrDSqlIs7cD+IApkKufVRa/rBb7MLVc8StU6v/mBU1CM2dze4HH3xFGrpgtQzeYjRoBNSSClIuNIpPBkASgl3OYvHqwwLlmH36QWqCkjyh1N8YVlzStBCtbAwbyYEa5As5PYR0emi6n0Ajor8RLEicVA76j0hbDadSZgJ0uCRv3hidNIYpbKfnwYdlhkuR1aJul+ygM2mBU+x1EMyaYbfGCCsQwsYzLWCCND1jnbJyfPfimuUgJlsrKtV1psRfQQlRYUtGdchQWhadFu+bUBtPWPo6mlQtOVYfjoYnfh3DlSBMSVlST7LjQ89I7xdRwFHlLWrXJzTEDOkkN20cR1bJWuWFqypULOQ4LtDkyvKZiUKTY/u2PSGamnBFi307iNdPResCtLT2SAp8qSDax9I0qUsS2BDgFlcXdumsezVGWA17gE/zDM6kWSdAkhuqf5iWzMSwqlUM3iKJLuDxDZXnSUqBIUCCOneAUlIUzNUjQf8hyRt/cbxC9paw6S/QjcRnmQPYrQYKJJUyyUm4Cm8vN4prrky0HxFDIzEEO4PER5GICcvJlKS5yvcEj2gRtDE/DM0oo1JBI1YF9oZRz+RqXZZwmikgPLQMp8z/WIa8ZnCcULp0lOxSdB30cxYwWZ/8JgFJyPLuGdjct1eMSyBbnpHNYbvJC2IVeEyp09ExUwjIB5A2xfXa+sUJ+KGYopSGhQYcEKJfckDe9z6Qx4Seb/fxhdfsqkJFGVWoN3IjdWhWXym77cW09I2vCfEmZh6/wBHrFIhMtOziM5JVRmyTSUqspzJYZnD8R6mSHtqxZ49RiRXMINkgaesAqA810WYMbP9/wBxrbCzGFImZlZybO77l7ZfT6QGswxIX4izkFlF7Da77aCPPzygpnFywLQ1mXMVkmMQx/bqDaK5O7NY0mUSHSUkG4Ukv8YAvBgF+IWzC7Pvy0TJtQqS0mT7KSzAXJN9fWN1uELUUzAs5rZmu0EV7MrM4rhZmFwQ5DEcdQYZqMPQqUnxHVkLjqw35jpeCo8UTVqLDYHU/wAQfE6nKlwPK7N6cRTlpIz8C9PWFRI0IY+h0jaZGVRU/aPMHkZ5ajlAu7ADiJ2JrUVMA9tDsdmgw3g1otTS4e2ZntEbCsT8WYsKTlUIfEmYhCVFQPIYQinCky1eLmIdy3eJjWUC2GnV6Qogi4joCurQ9x7xHR04+iqZdwxDO5cm78w0uXe4aMSAGbQwvU0y1Hyu9mIIb3Ry2x2ZqVFHUPaMVtUpCdQyruzlxoPWGMVxDw5aVCSZrliE7Qzh6kzJSVGUZZ/2KN2hTrLQckAwybnSCtOo0g0tSEEBVgTb6Q8JyQNGET6xKJqwFBJaw1YHg9YLtm2aVLnCpDZVU6ksRYFBG/V4XUlYWwS4Lv2ilKlscsDq5eW+hgTyCATfZKgNNuI1R1pUwN/vSOTOD6XVbo4jyrkhABzCXd+X5tD6KCzqYPzE+nwxUuY7goAZvveKCZgXcXHMSMTxXwyxZItqC5fcdIqHJ4Rleh9GHpzZgkJPP9w3KYa3hWjrkqRmcNzsPfHqJZKnfXSJafYUOrn505dBq8KVMhg5uX20vHs9RCfN9l2v0jNNVvp2IsR3BgSrKBLwZSgFJBPslx/mD0srOx/b849NL5sxJuGYfSMrmEJZIYAadIzzoRmdPZ8oFte8Q6uZndjYPmL6ngQRdZn/AE0nXUuNP5jyfRICLs7Wvd4yVE0S6WT4hIsWGjsWJ2MW5CTLlnMxUzcdom4VKHiG/Fhu3EOY1UOgIBDu7jjr6xTeKHoUoKPMVEjT4P8A1FSXLFn416CBYMsCQoOMxL6+gET8SxMhJTYOwA3IO77QJN4BGKaRnmkq6nq+3xaH56koRmUWDXu0Cw0pyqUVBKtPsQKoWJzJUxSk5lPoW+kZezI9XiaGBPlDAv3FnhWolFaPEKmBLJG/cxubSpmrY6DZLebj0jdZLSEAJATdusU66F+gEjEhKCUXdasoA30EA/EmHrJCkOQmysu8N06iASGZIVw4JtbjvAKQqCrKZI1STr1vvCqRj3CK0lCZcwXFs3PQxQn0gmJbQM3+InSlhVQAlJykv25ipOmp06n+ojNgiV+QSLEqLbuI9hpv+2Oi+TKso1tKoqbT72hqVLAAJIDBtY8RNSVMCzFm/iPamkKjqG+HrHP0x9MTo6xfjFBDpaxinKXlGjjmM0yPDSEgiCEMGO/EaVN4BitfiiZaczOb/J4Xo56JgzB73aGquhSQHu+kRhSzETlAIaWks/8Au7COkFFr2XFIvUyxciB1Mt3cnS0FpkZk5gLcQkcSStRQzZgWfjkRCWcE0dRyQEnzvfjeBVsvxyGUGFn7awehoSk+Yg9gzh+IL/02WEkS2DnN99Iq0nY3kxQy8ssod+DzAcTofFl5CWNiFC5TvDUqVkCUEEuTe/z2ENTLaJB++YOTTtA9kGbgihIXLSpyo5nAb0HuitTy0oQhA1SAPXeB01SZmgNmt849lBfiEKFnLHpt8IZNvDF32HVSpIIJYQJFCmUBlHl7QfxLudNO8empUnMk6bRzyRkDUPra17wGXUBSXBDgsd9YBi1MuYRkNiBYbXu/SN0lJ4YU7O23Dudd46UuJVKhDB0LFTME4OlnSwDa9tYoVRAL5QeAdoxXTCQFSyGB8xZykNq0YogZ0l1/vBGjEDR2+MU1f5M3sLR1CVDMgp4dOUkHrxGVrXLWVHJ4TObB3/zCeHYWZSlHyubOAzgc9Yo1NOlaCFHLbewPQQNRT9GdCsisTNSpaOW0Yh9HELLExCmOVYLbW69oco6JMtKgklRUzuX000gFfNmrKEyShTkiYSfYHYHX6tCqvGjXRQkyQAGSNOBC8yalLjUkXCRp3jNLTIppBSkqUkOoqUbnm23aEMOkpXNzJJF82XnbXcRKjtgleRqdKGV5dix9Il4XIXKKlTSMqmAGvm5vzFmvoD5Q5SX1BsdxcRlNL+nl1/ztFKS40OKBpykeUWVq44+kEn0QYEh+esZxSrCEpYMHCbn5wrWYwiXKzEEvZgbvvEqLego3JmOrInyjp9bRibSqUsEkD0vaGaVRKEKAICg7kXjXiBRVZoLp4MRp+ETlKKhPKQTpxHQ2uaAWJAPUgR0Xcv8AEavZVFMkrzJvFIJSzN6wCjm5SQhItrG/zJctHF2xZiolpBcvHsiYFXELT8TAXlXqD0+94fICmKR8GEVTSyajMuUX82nMKYpUKBFvL2eArlTDNJGY3GX/AGgPd794qBBdmL62hqnY6yLSnYEWBa0KVUwSVPkzONtuWEaxaUtSWRmYG+XXTY9IJh8pZQBMuRpm1bZyN4pYVmNVozyzkLKaxNvQx1Ok5QebNuGhpVMdgPvYwSfNElJmEOeBEXikFkqbihRMZQBS6Rlu5zbjsYprGySGJ+wYVlVImJcC4Nw1xvrxGJtUy0p0va3tRTV9DQwJOVWUAgnWG5qQzJ8yuYRrJCvaSfjp1hqeCACluu3uiGiWiXSKmFfmSsBrkhgD0jyvzLQUoBChZ3Z7uz7W3h01TDzKCR1P0AeM11WmWjMySCLKBtHTN6G7ZCwXFVBRlzEKbMwOvYOOoMfRKSGNmfTpxEeglusrKQ7vmyt6BrabxXnViAUj93wPfrD8mZYQyWTE1KEfqezzx/mN009K0uhiNHG39wosqneX2Lg8sQbQzRUng+UF8xc2a/QC0Q0qzsGjM6Xl1v6wrXUypiQM2Ug2LOA9jbtFOsmBnZ2G0L4cJsyWVqSEg+wlViRp5htAm0rBeTqOgypO5Lnj/EKSKCXIByjyuSVE3PrwIo1dQEpJPlAHmOrc34iJU1UuoQUoXY620GxbgxUeT3oyts9n1uZQAYpIZ9Q3X36QeTgqRdBUgEe097XYdIRRI/JySoSzPOYABIsLaneKVLXLmp/UASXsliGHXiKlj66FvwMTVAs92t/cAqZwljOSEJsHVtxEmmRUfmA75HL7pZ7N6RSxNCJiPCmpzJJez2I7RLhTSBrwFn0SVIzLZQNx1hSZUolNLLJfQcjrDUqWcgIFgAAOgETK/DkzgCFM9ju4fY7Roq8SZl7KdRUuAGttCgnv5mtpp84SVjcnP4QzKYe0jzX4bfvC+GlU2oVMQoiTly5SCHPUd7vG4Usm0MVWCiYsrI9q+seRUKgnypAYR0K+SfRrHqekL58pc6tB5lIsjgbxCqZE+fMzeMuXLy+RKXSb65hzDWD4T4BJzrWpW6yT8NBENYu8myM1GCBasxN7H3QOpxdEqaiSoLJUQHAt0hwzy278cRkhK1AkAqGnIjJ/+h/YnjGP+En9NKSXAvt3Oj9I3h2IGajOoeYFmG/uheZh+ZZuSl3ykWd3irLQkJ8qQGawaLfFRpLJTSSF52IJQpKMvtXZwGbqd4NSrSUhQe4f+ozW00st4icx1HT1gstIZ0hgNuD2iHVBijabetwDA58kLBSQ4I3iBU1qpc8ZwWFyx1CiWYdOkfTIlqZ3DHeGUeNMzVC5pEyE5Uhtzd39YJLkZ07eu0eDVnttbSEcNlTElYmny5jlP/bzBVq7AcXNQlWTMCTtE3E8QIJSkafeu0bn4eVTFKQpxZx23BhCplso93H8R2+OEbGkB9pJ/wAsYHT1BHkV7BLh75VPZTcciCAhJchxuPvWMsCoJuX0t849NCHo8LnBQu7KcHNbLukjcX+UVZ2FBTKzsHCiA1yOelhBG8MJS72A98CxSfkATLSpa1eylI1O7nQAbkx5HJyYNj6U+Ww1hOp8QTQLED7+UPSHKAFMJgAKgC4B3AO/eO8DMPW/IjknRNkTGMTMliA4JY9Ad+wh7DawzEPd9n0I2bvBKijSsDMkFgfXvGaSpDjKmzMAQ2nEW6ccLI9E3FsVCJnhKS+YeYcuC7W2aAyKeXTArAKytgxDsNWAixUUKJikrUElSTYEP8YBVyQshChf2nDhmO3WKUlVL+RT6NSp4KXSSw12bbTpHhD5kgajXrHuVCWAseg16k8wxNpywuz6RzwgAYbJJBd+5gVVTBRJculw4s0UBM8oRqdH0hOVR5VK/U9oXHWMnmzXmxScsMZYWElQYX+IiHMIlrMhUwS1rAAKQSLliW2JFouVWFlZcrKR5RpqxtfaPMRophUVJSFEC3Q8vrHWMksWPoXm0qacBEoZUjW1ydXJ1hqnUlQDgpJjfhLKb+0zv9IwmSQPMQ/3rHNu0HQvMWASLx0UfyyN1X3joOSJsOhV2Zz8oHV0pWltFgg6s44eG6XKogmxhbFJykoKkJJU/wAOkEd4L7B4dQLSghebdioufUx5S4aUqGjAbfWHcKqyoea4ez6xQqCkJdrQuUk2jNtMiVVGpRJQqwDeU3fZy8UadLpJYAjWEMLw2VJK1SnPiEFXmdjsw21hivQpmlkjMGLag8wvODbwEKAoEGBIk5b6JGt+IHgCzKQmTUTEmcXISS5y7Q9U0qVoILsXDD6QPDroLJJn08xbjKvLZtxvvFanpwQ77aRMpcITLLnzE2BLC3oNf4ikUQzrSYv0JY3WKlFAygJU5JUWAbrC0zGpa0qTOPggpBSvuNw2v8Q8icV+VYCgdN2I5hPFcNSVeIVAMAm4sA94uPHCYpdMPhcsFGdC0rQXAWnc6F+sAmU8uZM8MLCJoD5VWzDlPMUJUuWEpCC6eUMB7hEmnwhcxR8VHs5nJJLh/KUnYtxGi8t3QbGFfhxYN1IA7wWiw+Wg2OdXLWHYfWHaakShDC4HJJ+J1gkpAGgSkO8S/kbxZIrUpLWDq2EEpJRAYuM1y+0JHEVKnEpSoITYkgAHkufpDaJqVKzZ3SdGIb1PMDTSK6DBAHDjfePmMcoaibNHhLUhNiSkkNf91/WPo10YJzZoEZyQSlWjhlcu328MHxdoEAra7wlAsVAjU7swJ9dY3Q5VMpmB6vDM6QFMmYBl2J+hjMw5UKyswawsR1icVS2boXJm5lDK6djbTpzGkZjMyqCfDKRlVfNne79GjqOoJJ6Fvrb3xPr501M8pToycrB8xe46WilG3Q10OTaAKU6XGnG3WD+I/lIuL2jS6kISDu7AcwCRVhTlmOhb+RrE5YZNoculrHSB/ly2sHE4WdYvYPGDUyytUtCsyktnTuAdCOYMgScdpZkxCcn7Xe7atfq0MBChTgXUsN6x0ilX4pWzud1apvtz/EUVEFJDMRpFylSSF4FBZANwrVtWhPGcRmgJ8OUlbjzZre7rC0ufMM/I6h5h+2xTuc0UqqkeT5ebHmM4qLVmaPl5mGzphK/Mh75RMsO1o9ivJpJuUeYffrHR0/1Gu0VReTIJNtvjBKkZUXFheJc3FFeCFosXbsxY3ilQ1xVLdTKB1BEcXFrINPYlh9QmZMJQoMNb/SLVdKCpWXpCCxJknOiUylEC33pDaqrOOg4jSy00Z5yTaGQHKiWL3bfqYbqa0SlP7XZrdTGJ9SAkCXlKlWBNvfHiJaZiRmSDs4cb3vxaK3ljvLDU0iQuZ42ROdQBzteGp7P5S33tE+e8tKUoGVHOrcCGkzBkBIdTRDj2TQnVUpKuhADuxT1EEqFTR4fhiWUBX6ilkuBykQ6gE+YnaEVlRWQADLNiRp6j3xSdjsZk4hKI8mU8tAsVpkqlKOZmvo+kLysCTLBKWDXA6994QwqdVLmqTNTll3YkM3Dc2ilBfaL0NdoY/D9GgSzlWFg38pcDvD1RWy0+0rKQN3Yd2+seUEiWlSsqQknUgMSNnjNdhQmuxIsUuG0PLiM2nK5G28i+JVMxH+mSUs6QA4J3B/izwzUzCEhSU5i4BHAOp7CJ2GSZknMZj5EpAZ3cg6i+htq0FnzVTkJVLDAah2cXF+xBinFXXXkaGa5SFyyCyUqBSToxNon0WAZUGXnHmUCMoYBunV4YrMHXNloTnykOCWeyht1azxTpacSkJAL5QAOYOXGNRYXWg6qcJASBZIDeghCdTpCSojS53t0G8NTcSSVMqx0J4fR4xOl/uSn1jkrWyVZDxJE2aqUqUrPKKfKxb629eIs0VIQ2ZnFiRoTzGKOR4YUwGUl2Ye0dYqHKU2sfrFTnikZvojJxKV4nhgkG4Bbyk7gHmHvyZIeJpppUqYFZASq5Gz7t16xWlpLO5ym4PHfmCdLRpehCfLBScwDagH71hesqFIlgywAnTT2dnPN2hmvoCojKR/IJ2aDKpVZCCHDCzakbwppUYgIpVzUBSh0fjY23G4hmqkJCkTNCPK419eRDtSiYkINnOr/K28aUlExN0gbnrFOX9CrA1E8oQVJDrNv7A3hCkrZkxCndWU2sz9/WKOK0aJslKAVIUdCksba+kQUUapbIBUPNcasOSdwfrDBRcfYRSYTC6iYpbTAWb/aU5b6PvD8qrSpRSkk5bFP1hpSDl098JYfhKZExc7V3LccmJbTt/wBDOj1VPMex+EdDCMWQoZs+vT+o6J/LwbPgYRRMMmUBDWb+IIcqEi3Rh84DQzF2SpyBqTt2hyclLAkEl9oz3kwM06Zg1BA+EF8F0ZU/uDPwYGuWpAdA32/iDSqhmOVjxBnowGkoAUssAP8ASNoR5SliOOnbpBs4L21v2MDyFSFIuLa7g8w2zZOkTWDKLgBj1gciVMKmZ0jRQ3ETvw/hypSlKWXDHd3JPyixWLKZRUjUDT71ipJKVIWqdDP5AlLFom0Usy0F5ZSQ4yHdtGbYx2C4iqY7qJFrs3p6Q5PnBILm72O8TTi3FhlYI+EV61rUlebK13DZTsx+9Itgvu1o6QoAPq8FTIzXNhwY05Ju6oHsh0lZL8YoS1rPt1EO1lhY66AR0ijlSczJsoufX70hiWgLezCzdIW1doptXZMr8QyoQlac2YEMOz36x7gqwpAKMwB1fVPQxUn0CV2WHAjqWlCLJZI07/3G5LjSC1RioKUpucp76mJFEVqmbsXIW9ugb7MGxDDjMWb2cXtZtg431huSUpUUEZbOG66QqksDpAqqlJBVqdz26QeWSUJcOG+7QTILOXcW6x74YIyvtb/MRZJNrcWlybKzF7sBsLEk8Q4FZg6bhgQeQY+cVgC5lU87xCgOFObNsE73tbpF9FSEgIGmgdhpoI6zjFJccsprwYNcgkywxVv6x7V1JkygWBcsLtZjqdgwgOLTUykGZ4ZUXFhtDFTICpeUh0kAsoc8xFLD6CievxJ0tPgrKF5n2Oh8w6hrw1iOLZFZD7QF9ho5vE0JRMmS/DKpeRTAp/8A0feA2/WLlTIQoBSgCRq+iu+7iKlSatC0kxEVCloCwcw1t2tB5EslnF1B2aPaOYiZ/plB6JUC3oNIoCUlAclz8o5ydYJbEqylTlD2IBAVw+sSKWhWCczZRoXdx/MV6ubYk6NcdIVpKxLpADpe5hi2oiroIanKhyksITRWJnacsxaHsRQrxAx8jacwpVyQkOQLAGwgVAqAf9LHHxMdCy8TmP5UuNjmjo6cZ+SqkXKxBCHB8wj2jzFLl4XlTFeLlyulneKSRbylx8o5vCoHg2VsWBcGJmLTSGSLeYWP7hu3pDz6j4wGopUrUkk3GhjQpO2aOHk6klkIdRCd2Pw7waekTEkGwUGJBaBYnIT4YC1ZWOsZpZ4fKggjclmiqtchq8jdNRJlykhJJbUnU9TC06vQhTXIHtWsPTUwxMmsklr6tzxE9NPLmzzmAKk/7T0FlRoq7cjJeR/ysLN23jqxKJictxwQWIPSFavE8kzJlto+/Pu2jdasoTmF2uY3F4NQeVSt168wtik5aWYFtLen00hqgrEzQQNRqPjBlEEgPfYcwW08m08i1MStAcNy8MUZHme3DwrT4gFTFykhbpHmJSwB4h2jpSfNZTfCCWNgwU2tFx99xAQsgHMHSL66xPxnAAtTpsQQcpJY+o2vDeG0SkyghagdX7E2D8DSL4xUbTGlWByfTpUgF2ILgHrpGTTJUQFAk7Nrpu0CkUxMxQCwpIY5X9n1G0eV9Yp2SSlmdSQ7WbX3RNO6QU9Id8LyAD9ti5u/SJkvD1BZLkpckfxG01CspMwsU6qFswA1PB2gWG/iKXOK0y38rG42Nn98KjJJtGSaKigcl9bEPCM+hQV5i3PR+QNjHSq0lK/LcB26jaA0VSuY6SlJYZgpJ2OxGxgUWrZuLQ1ORdyoEct7oSoMWCphSwFrh3a2/EYoa9SlZVpGUh7apINwoRU/LuXb4C/S0LXHDF4wxWVSozvlAOsMIn5iyh2iX+IcPXMDIDi7h21FmPSKFA6JUtKw60pYnkiNJLinZLWLE6PBpcmaubKSyli7acm0OleZClAglOo1boRCeJ0pXNExGYgMwBbKd3HB19INJp0ylLOhmB1d4HnLeTVgkSMUzkgBiX16RREgJS4DuH59OkYNJLCyEAJWdWGvYxQQAEtt96wza6Kk/BGm44iUgeKsAFTJO3aN1VekAq1ZOa17M9hvBMTpZawAuWhQFwFbH+Y4ysoSUs6RYcdI344wAtSViZiAtBGVVw9u7jvHQWZlc+VPujoDDSKyWVMg/A6dOY6dVFCwGJe9uOsKJpUyljKFEq5ctFMEgeXWF0tFUkS6/FRmMoOFK069Oj6PBqKUqVLJmDVTgJPsjYOd+TFCXKRmBZKle8j12gs2SFWPuMPNVVGtaE5wFRLKSGDsb3B6QegwFMhAynM3PEak5AmzMC/eF6uiVNqJM+XMKfDBBTsoQW9XSBt9DVTVoFiWJ0sS53jyjKCMyAkE2JA14MTsfEuZIXNQ5CCoKaxB0ULwL8LYpmZHgqlpSkFJU5fvb1ilD8OSNWC6qkTmClByOR9YDi1UmVJUpSSUhrAOS9mAgWLYoqXldsp5fnS28FGLHw0rSkH+YhReGwpnYbTZZYWqWZalWKVFz0uDpCeJ081cwBD2ZmYNy76iKKZpXcu524hetqhLUAHUouphsBuYYt8r7FXZ6muyKZvMNQWHPv0h2mmHI40IeFp0tM1KVKAJ1B0IgNVTqLZfMAD5QW2seLQUmakygpLgHYxgpBtzYRL8GaJKUkqI/eRc2NvhaD1amlpY5VdSznbXfpG4+woUpMHmS5pUVAgFWgYkHQHtDdVSgkFyNbA2vq/ujdHUThLJnBJUCyctnDbxqWtMzMhW9n47RTlK7ZVvYviCiqSvwylRAbl+QR2eEJmHFNODTpCVakCxI3bmDqpFSSpiPMlgQncbkbkuYYmqUqWnKRmFju3MUnVVodaB/htM3wSqaNCSHuWAFjvrpFFK0vnAA7cwsusMtGY+VrHqfrAKEZvMlyk693vESXK5Mlq7Y2iehSilKgV7pe/X16QaQl1MCQBrHzMnB3qVTApQS7hPYu4PcxeTWnPZN07283LxpwS+rM14FaTGVhc0TE5UhWVAbXqObXeHpU9xmSQraM4okLbKplJu2tlcjhxAZUvwgwIL/N3+sDpq6DDQlWrWqoSuXOUgJspAYpVz2MFNZLn+yVOHLEM4FjlO7cRr8qAtS7BGpfY8gwLDKeXmMyXuS7bFmLDYxWKvwakj3EJuQIUwBdg7tYPqOYCvFFqpvFlIKlEOEF+fMBzZ4ZqKuWoiWVX4ULdgY0pK05Wsn7ZoNJWjdC+HVHjSwplJBuygxgkmiSHIUTf2T9IUkY1+p4U45ZrnKWZK0vZjo/SKWW+ZOvEErQWCKRxHQdVMSXBF+sdHOwtHUmggqh5VdjHR0L2UR8DP6iDyC/W+8X/3DvHsdHT5fsM9g56AyrCFqSyC0dHREdB0efiqWP8Ap06w0fTd4Dh/+lT/APjT8hHR0VD6fz/YmOxyslgoIIBHW8bQL+keR0HRQVQ833xHz+M/6iDvlV9I9jo6fD9iobKc32Efe0Pyx5R/xEdHRzloHo9Hs+sfPfjiSk0oJAJCwzgW7R0dD8X3X7BF2SPKj/in5CFqlI8QW/cI6OgjsVsNiNkLa3lP/qY+W/B8w/qXO31jyOjv8X+1L+Co/VlTHg8i97j5wTAD+kr/AMivpHR0H/X/ACP/AAG5Q8yu5jyRr6R0dHIgn1haup2tmlqB6hzY8iBzZh/MM5bKC3rHR0dlpfr+4xKGLf6K+yf/AGEI4OgBcwAADp6x0dHOP0f+eBX1YKakeIbf/YPmDFeqP6afX5x0dGntBPoHMkpKbpBZiHAt2gaz5o6OjmiQZUeY6OjoQ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46613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6854" name="Picture 6" descr="http://test.classconnection.s3.amazonaws.com/255/flashcards/305255/jpg/plasmodium_spp_-_schizonts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49714" b="38931"/>
          <a:stretch>
            <a:fillRect/>
          </a:stretch>
        </p:blipFill>
        <p:spPr bwMode="auto">
          <a:xfrm>
            <a:off x="4800600" y="1676400"/>
            <a:ext cx="4160520" cy="3782291"/>
          </a:xfrm>
          <a:prstGeom prst="rect">
            <a:avLst/>
          </a:prstGeom>
          <a:noFill/>
        </p:spPr>
      </p:pic>
      <p:pic>
        <p:nvPicPr>
          <p:cNvPr id="206856" name="Picture 8" descr="https://encrypted-tbn0.gstatic.com/images?q=tbn:ANd9GcQO5iUzXD12Kc-JiZtGZmDBPt-ViOVZZYi1SZmPRf049d2tsiDV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713961" y="1018761"/>
            <a:ext cx="660952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https://encrypted-tbn3.gstatic.com/images?q=tbn:ANd9GcRga_Qb1hlggKN2WWqPTHaCywk1mwUKmqa5UqCozRvXbUaMt2sCQ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6362"/>
          <a:stretch>
            <a:fillRect/>
          </a:stretch>
        </p:blipFill>
        <p:spPr bwMode="auto">
          <a:xfrm>
            <a:off x="438357" y="762000"/>
            <a:ext cx="8363364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6705600" cy="60631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Lab: 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Haemosporina</a:t>
            </a:r>
            <a:endParaRPr lang="en-US" sz="6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Plasmodium spp.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 -I</a:t>
            </a:r>
          </a:p>
          <a:p>
            <a:pPr algn="ctr"/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334262585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rtl="1" eaLnBrk="0" hangingPunct="0"/>
            <a:r>
              <a:rPr lang="en-US" sz="1200" b="1">
                <a:solidFill>
                  <a:srgbClr val="330066"/>
                </a:solidFill>
                <a:latin typeface="Verdana" pitchFamily="34" charset="0"/>
              </a:rPr>
              <a:t>Life Cycle:</a:t>
            </a:r>
            <a:endParaRPr lang="ar-SA" sz="1100"/>
          </a:p>
          <a:p>
            <a:pPr eaLnBrk="0" hangingPunct="0"/>
            <a:r>
              <a:rPr lang="ar-SA"/>
              <a:t>  </a:t>
            </a:r>
            <a:endParaRPr lang="ar-SA" sz="26100"/>
          </a:p>
        </p:txBody>
      </p:sp>
      <p:pic>
        <p:nvPicPr>
          <p:cNvPr id="70659" name="Picture 2" descr="Life cyle of Plasmodium spp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2" name="Content Placeholder 8"/>
          <p:cNvSpPr>
            <a:spLocks noGrp="1"/>
          </p:cNvSpPr>
          <p:nvPr>
            <p:ph idx="4294967295"/>
          </p:nvPr>
        </p:nvSpPr>
        <p:spPr>
          <a:xfrm>
            <a:off x="0" y="6096000"/>
            <a:ext cx="9144000" cy="6858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000" b="1" smtClean="0">
                <a:solidFill>
                  <a:srgbClr val="002060"/>
                </a:solidFill>
              </a:rPr>
              <a:t>Tow transfers stages: </a:t>
            </a:r>
            <a:r>
              <a:rPr lang="en-US" sz="2000" b="1" u="sng" smtClean="0">
                <a:solidFill>
                  <a:srgbClr val="002060"/>
                </a:solidFill>
              </a:rPr>
              <a:t>sporozoite</a:t>
            </a:r>
            <a:r>
              <a:rPr lang="en-US" sz="2000" b="1" smtClean="0">
                <a:solidFill>
                  <a:srgbClr val="002060"/>
                </a:solidFill>
              </a:rPr>
              <a:t> (from mosquito to man) &amp; </a:t>
            </a:r>
            <a:r>
              <a:rPr lang="en-US" sz="2000" b="1" u="sng" smtClean="0">
                <a:solidFill>
                  <a:srgbClr val="002060"/>
                </a:solidFill>
              </a:rPr>
              <a:t>gametocytes </a:t>
            </a:r>
            <a:r>
              <a:rPr lang="en-US" sz="2000" b="1" smtClean="0">
                <a:solidFill>
                  <a:srgbClr val="002060"/>
                </a:solidFill>
              </a:rPr>
              <a:t>(from man to mosquito)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2578100"/>
          </a:xfrm>
        </p:spPr>
        <p:txBody>
          <a:bodyPr/>
          <a:lstStyle/>
          <a:p>
            <a:pPr algn="l" eaLnBrk="1" hangingPunct="1"/>
            <a:r>
              <a:rPr lang="en-US" sz="4000" b="1" dirty="0" smtClean="0"/>
              <a:t>1.</a:t>
            </a:r>
            <a:r>
              <a:rPr lang="en-US" sz="4000" dirty="0" smtClean="0"/>
              <a:t> </a:t>
            </a:r>
            <a:r>
              <a:rPr lang="en-US" sz="4000" b="1" i="1" dirty="0" smtClean="0"/>
              <a:t>Plasmodium spp.</a:t>
            </a:r>
            <a:br>
              <a:rPr lang="en-US" sz="4000" b="1" i="1" dirty="0" smtClean="0"/>
            </a:br>
            <a:r>
              <a:rPr lang="en-US" sz="4000" b="1" dirty="0" smtClean="0"/>
              <a:t>    A. </a:t>
            </a:r>
            <a:r>
              <a:rPr lang="en-US" sz="4000" b="1" dirty="0" err="1" smtClean="0"/>
              <a:t>Ookinete</a:t>
            </a:r>
            <a:r>
              <a:rPr lang="en-US" sz="4000" b="1" dirty="0" smtClean="0"/>
              <a:t>:</a:t>
            </a:r>
            <a:br>
              <a:rPr lang="en-US" sz="4000" b="1" dirty="0" smtClean="0"/>
            </a:br>
            <a:r>
              <a:rPr lang="en-US" sz="4000" b="1" dirty="0" smtClean="0"/>
              <a:t>               Shape </a:t>
            </a:r>
            <a:r>
              <a:rPr lang="en-US" sz="4000" b="1" dirty="0" err="1" smtClean="0"/>
              <a:t>pyriform</a:t>
            </a:r>
            <a:r>
              <a:rPr lang="en-US" sz="4000" b="1" dirty="0" smtClean="0"/>
              <a:t>;</a:t>
            </a:r>
            <a:br>
              <a:rPr lang="en-US" sz="4000" b="1" dirty="0" smtClean="0"/>
            </a:br>
            <a:r>
              <a:rPr lang="en-US" sz="4000" b="1" dirty="0" smtClean="0"/>
              <a:t>               Nucleus central</a:t>
            </a:r>
            <a:endParaRPr lang="en-US" sz="4000" b="1" i="1" dirty="0" smtClean="0"/>
          </a:p>
        </p:txBody>
      </p:sp>
      <p:pic>
        <p:nvPicPr>
          <p:cNvPr id="71683" name="Picture 5" descr="ookinete"/>
          <p:cNvPicPr>
            <a:picLocks noChangeAspect="1" noChangeArrowheads="1"/>
          </p:cNvPicPr>
          <p:nvPr/>
        </p:nvPicPr>
        <p:blipFill>
          <a:blip r:embed="rId3">
            <a:lum bright="-6000" contrast="-42000"/>
          </a:blip>
          <a:srcRect/>
          <a:stretch>
            <a:fillRect/>
          </a:stretch>
        </p:blipFill>
        <p:spPr bwMode="auto">
          <a:xfrm>
            <a:off x="1692275" y="3068638"/>
            <a:ext cx="46799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3514725"/>
          </a:xfrm>
        </p:spPr>
        <p:txBody>
          <a:bodyPr>
            <a:normAutofit fontScale="90000"/>
          </a:bodyPr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Plasmodium spp.</a:t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Oocyst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 mosquito stomach;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Globular, on outer surface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Mosquito stomach; many;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Sporocyst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numerous in each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oocyst</a:t>
            </a:r>
            <a:r>
              <a:rPr lang="en-US" sz="4000" dirty="0" smtClean="0"/>
              <a:t> </a:t>
            </a:r>
          </a:p>
        </p:txBody>
      </p:sp>
      <p:pic>
        <p:nvPicPr>
          <p:cNvPr id="72707" name="Picture 5" descr="PLASMO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3463"/>
            <a:ext cx="56515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oocyst_em1"/>
          <p:cNvPicPr>
            <a:picLocks noChangeAspect="1" noChangeArrowheads="1"/>
          </p:cNvPicPr>
          <p:nvPr/>
        </p:nvPicPr>
        <p:blipFill>
          <a:blip r:embed="rId4">
            <a:lum contrast="-30000"/>
          </a:blip>
          <a:srcRect/>
          <a:stretch>
            <a:fillRect/>
          </a:stretch>
        </p:blipFill>
        <p:spPr bwMode="auto">
          <a:xfrm>
            <a:off x="5029200" y="3573463"/>
            <a:ext cx="41148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5473700" cy="4090988"/>
          </a:xfrm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sz="48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Plasmodium spp.</a:t>
            </a:r>
            <a:br>
              <a:rPr lang="en-US" sz="4800" b="1" i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Sporozoites</a:t>
            </a:r>
            <a:r>
              <a:rPr lang="en-US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Shape </a:t>
            </a:r>
            <a:r>
              <a:rPr lang="en-US" sz="4000" b="1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crescentic</a:t>
            </a:r>
            <a:r>
              <a:rPr lang="en-US" sz="4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,    </a:t>
            </a:r>
            <a:br>
              <a:rPr lang="en-US" sz="4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Slender;</a:t>
            </a:r>
            <a:br>
              <a:rPr lang="en-US" sz="4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Nucleus central;</a:t>
            </a:r>
            <a:br>
              <a:rPr lang="en-US" sz="4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Usually numerous.</a:t>
            </a:r>
            <a:endParaRPr lang="en-US" sz="4800" b="1" i="1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5" descr="sporozoites1"/>
          <p:cNvPicPr>
            <a:picLocks noChangeAspect="1" noChangeArrowheads="1"/>
          </p:cNvPicPr>
          <p:nvPr/>
        </p:nvPicPr>
        <p:blipFill>
          <a:blip r:embed="rId3">
            <a:lum bright="-24000" contrast="-12000"/>
          </a:blip>
          <a:srcRect l="46387" t="22064" r="7884"/>
          <a:stretch>
            <a:fillRect/>
          </a:stretch>
        </p:blipFill>
        <p:spPr bwMode="auto">
          <a:xfrm>
            <a:off x="4787900" y="1484313"/>
            <a:ext cx="43561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3" name="Picture 7" descr="https://encrypted-tbn2.gstatic.com/images?q=tbn:ANd9GcQiGz7qnBognjPPSpLgpazBYUCkB2Kf-h1UwMah2es5v46k64aY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142048" y="1370647"/>
            <a:ext cx="6436995" cy="4152900"/>
          </a:xfrm>
          <a:prstGeom prst="rect">
            <a:avLst/>
          </a:prstGeom>
          <a:noFill/>
        </p:spPr>
      </p:pic>
      <p:pic>
        <p:nvPicPr>
          <p:cNvPr id="7" name="Picture 2" descr="D:\PPT Practical parasitology 2013-2014\imagesCA4PB2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829745" y="1696055"/>
            <a:ext cx="4881917" cy="3318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D:\PPT Practical parasitology 2013-2014\imagesCAOXGP2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6096000" cy="5501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encrypted-tbn2.gstatic.com/images?q=tbn:ANd9GcQE4UxMMtPm8Gn5Y9ctX3DHntYgwBtVp0hOJgZJVLrnkBlpupo0Qw"/>
          <p:cNvPicPr>
            <a:picLocks noChangeAspect="1" noChangeArrowheads="1"/>
          </p:cNvPicPr>
          <p:nvPr/>
        </p:nvPicPr>
        <p:blipFill>
          <a:blip r:embed="rId2"/>
          <a:srcRect l="3975" r="10452" b="7692"/>
          <a:stretch>
            <a:fillRect/>
          </a:stretch>
        </p:blipFill>
        <p:spPr bwMode="auto">
          <a:xfrm>
            <a:off x="1828800" y="0"/>
            <a:ext cx="66294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56</Words>
  <Application>Microsoft Office PowerPoint</Application>
  <PresentationFormat>On-screen Show (4:3)</PresentationFormat>
  <Paragraphs>13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Consolas</vt:lpstr>
      <vt:lpstr>Corbel</vt:lpstr>
      <vt:lpstr>Rockwell</vt:lpstr>
      <vt:lpstr>Times New Roman</vt:lpstr>
      <vt:lpstr>Verdana</vt:lpstr>
      <vt:lpstr>Wingdings</vt:lpstr>
      <vt:lpstr>Wingdings 2</vt:lpstr>
      <vt:lpstr>Wingdings 3</vt:lpstr>
      <vt:lpstr>Office Theme</vt:lpstr>
      <vt:lpstr>Metro</vt:lpstr>
      <vt:lpstr>Foundry</vt:lpstr>
      <vt:lpstr>PowerPoint Presentation</vt:lpstr>
      <vt:lpstr>PowerPoint Presentation</vt:lpstr>
      <vt:lpstr>PowerPoint Presentation</vt:lpstr>
      <vt:lpstr>1. Plasmodium spp.     A. Ookinete:                Shape pyriform;                Nucleus central</vt:lpstr>
      <vt:lpstr>1. Plasmodium spp.     B. Oocyst:         In mosquito stomach;           Globular, on outer surface            Mosquito stomach; many;            Sporocyst numerous in each oocyst </vt:lpstr>
      <vt:lpstr>1. Plasmodium spp.      C. Sporozoites:      Shape crescentic,          Slender;      Nucleus central;      Usually numerous.</vt:lpstr>
      <vt:lpstr>PowerPoint Presentation</vt:lpstr>
      <vt:lpstr>PowerPoint Presentation</vt:lpstr>
      <vt:lpstr>PowerPoint Presentation</vt:lpstr>
      <vt:lpstr>1. Plasmodium spp.      D. Schizont in liver:                  Parasite within hepatocyte;                     Hepatocytes much enlarged;                     Parasite with thousand nuclei.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Protozoa    A. Intestinal </dc:title>
  <dc:creator/>
  <cp:lastModifiedBy>Ali Hikmat</cp:lastModifiedBy>
  <cp:revision>83</cp:revision>
  <dcterms:created xsi:type="dcterms:W3CDTF">2006-08-16T00:00:00Z</dcterms:created>
  <dcterms:modified xsi:type="dcterms:W3CDTF">2019-03-26T07:27:28Z</dcterms:modified>
</cp:coreProperties>
</file>