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341" r:id="rId2"/>
    <p:sldId id="396" r:id="rId3"/>
    <p:sldId id="388" r:id="rId4"/>
    <p:sldId id="389" r:id="rId5"/>
    <p:sldId id="391" r:id="rId6"/>
    <p:sldId id="392" r:id="rId7"/>
    <p:sldId id="39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574" autoAdjust="0"/>
  </p:normalViewPr>
  <p:slideViewPr>
    <p:cSldViewPr>
      <p:cViewPr varScale="1">
        <p:scale>
          <a:sx n="70" d="100"/>
          <a:sy n="70" d="100"/>
        </p:scale>
        <p:origin x="-13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77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0E4D546D-F5E5-47B6-B569-DE6412CA1345}" type="datetimeFigureOut">
              <a:rPr lang="ar-IQ" smtClean="0"/>
              <a:pPr/>
              <a:t>22/07/1441</a:t>
            </a:fld>
            <a:endParaRPr lang="ar-IQ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IQ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7E5C2736-A420-46F6-A27E-53E431BDC861}" type="slidenum">
              <a:rPr lang="ar-IQ" smtClean="0"/>
              <a:pPr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3242971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ar-IQ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39989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ar-IQ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20854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524000" y="1295400"/>
            <a:ext cx="6248400" cy="152400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kumimoji="0" lang="en-US" sz="9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Protozoa</a:t>
            </a:r>
            <a:endParaRPr kumimoji="0" lang="en-US" sz="9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1268760"/>
            <a:ext cx="8324880" cy="2677656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pPr algn="ctr"/>
            <a:r>
              <a:rPr lang="en-US" sz="6000" b="1" dirty="0" smtClean="0">
                <a:latin typeface="Times New Roman" pitchFamily="18" charset="0"/>
                <a:cs typeface="Times New Roman" pitchFamily="18" charset="0"/>
              </a:rPr>
              <a:t>Lab. </a:t>
            </a:r>
            <a:endParaRPr lang="en-US" sz="32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en-US" sz="5400" b="1" dirty="0" smtClean="0">
                <a:latin typeface="Times New Roman" pitchFamily="18" charset="0"/>
                <a:cs typeface="Times New Roman" pitchFamily="18" charset="0"/>
              </a:rPr>
              <a:t>Ciliates</a:t>
            </a:r>
            <a:endParaRPr lang="en-US" sz="54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  <a:defRPr/>
            </a:pPr>
            <a:r>
              <a:rPr lang="en-US" sz="5400" b="1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Balantidium</a:t>
            </a:r>
            <a:r>
              <a:rPr lang="en-US" sz="54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coli</a:t>
            </a:r>
            <a:endParaRPr lang="en-US" sz="5400" b="1" i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154" name="Picture 1" descr="Life cycle of Balantidium coli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304800"/>
            <a:ext cx="7924800" cy="6324600"/>
          </a:xfrm>
          <a:prstGeom prst="rect">
            <a:avLst/>
          </a:prstGeom>
          <a:noFill/>
          <a:ln w="57150">
            <a:solidFill>
              <a:srgbClr val="C00000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453608557"/>
      </p:ext>
    </p:extLst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8" name="Rectangle 4"/>
          <p:cNvSpPr>
            <a:spLocks noGrp="1" noChangeArrowheads="1"/>
          </p:cNvSpPr>
          <p:nvPr>
            <p:ph type="title"/>
          </p:nvPr>
        </p:nvSpPr>
        <p:spPr>
          <a:xfrm>
            <a:off x="395288" y="260350"/>
            <a:ext cx="4968875" cy="5761038"/>
          </a:xfrm>
        </p:spPr>
        <p:txBody>
          <a:bodyPr/>
          <a:lstStyle/>
          <a:p>
            <a:pPr algn="l" eaLnBrk="1" hangingPunct="1"/>
            <a:r>
              <a:rPr lang="en-US" sz="4000" b="1" i="1" dirty="0" err="1" smtClean="0">
                <a:solidFill>
                  <a:srgbClr val="000099"/>
                </a:solidFill>
                <a:effectLst/>
                <a:latin typeface="Times New Roman" pitchFamily="18" charset="0"/>
                <a:cs typeface="Times New Roman" pitchFamily="18" charset="0"/>
              </a:rPr>
              <a:t>Balantedium</a:t>
            </a:r>
            <a:r>
              <a:rPr lang="en-US" sz="4000" b="1" i="1" dirty="0" smtClean="0">
                <a:solidFill>
                  <a:srgbClr val="000099"/>
                </a:solidFill>
                <a:effectLst/>
                <a:latin typeface="Times New Roman" pitchFamily="18" charset="0"/>
                <a:cs typeface="Times New Roman" pitchFamily="18" charset="0"/>
              </a:rPr>
              <a:t> coli  </a:t>
            </a:r>
            <a:r>
              <a:rPr lang="en-US" sz="4000" b="1" dirty="0" smtClean="0">
                <a:solidFill>
                  <a:srgbClr val="000099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000" b="1" dirty="0" smtClean="0">
                <a:solidFill>
                  <a:srgbClr val="000099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en-US" sz="3200" b="1" dirty="0" smtClean="0">
                <a:solidFill>
                  <a:srgbClr val="000099"/>
                </a:solidFill>
                <a:effectLst/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3600" b="1" dirty="0" smtClean="0">
                <a:solidFill>
                  <a:srgbClr val="000099"/>
                </a:solidFill>
                <a:effectLst/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en-US" sz="3600" b="1" dirty="0" err="1" smtClean="0">
                <a:solidFill>
                  <a:srgbClr val="000099"/>
                </a:solidFill>
                <a:effectLst/>
                <a:latin typeface="Times New Roman" pitchFamily="18" charset="0"/>
                <a:cs typeface="Times New Roman" pitchFamily="18" charset="0"/>
              </a:rPr>
              <a:t>trophozoite</a:t>
            </a:r>
            <a:r>
              <a:rPr lang="en-US" sz="3600" b="1" dirty="0" smtClean="0">
                <a:solidFill>
                  <a:srgbClr val="000099"/>
                </a:solidFill>
                <a:effectLst/>
                <a:latin typeface="Times New Roman" pitchFamily="18" charset="0"/>
                <a:cs typeface="Times New Roman" pitchFamily="18" charset="0"/>
              </a:rPr>
              <a:t>:</a:t>
            </a:r>
            <a:br>
              <a:rPr lang="en-US" sz="3600" b="1" dirty="0" smtClean="0">
                <a:solidFill>
                  <a:srgbClr val="000099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en-US" sz="3200" b="1" dirty="0" smtClean="0">
                <a:effectLst/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sz="3200" b="1" dirty="0" smtClean="0">
                <a:solidFill>
                  <a:srgbClr val="993366"/>
                </a:solidFill>
                <a:effectLst/>
                <a:latin typeface="Times New Roman" pitchFamily="18" charset="0"/>
                <a:cs typeface="Times New Roman" pitchFamily="18" charset="0"/>
              </a:rPr>
              <a:t>shape ovoid;</a:t>
            </a:r>
            <a:br>
              <a:rPr lang="en-US" sz="3200" b="1" dirty="0" smtClean="0">
                <a:solidFill>
                  <a:srgbClr val="993366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en-US" sz="3200" b="1" dirty="0" smtClean="0">
                <a:solidFill>
                  <a:srgbClr val="993366"/>
                </a:solidFill>
                <a:effectLst/>
                <a:latin typeface="Times New Roman" pitchFamily="18" charset="0"/>
                <a:cs typeface="Times New Roman" pitchFamily="18" charset="0"/>
              </a:rPr>
              <a:t>      cilia cover the body;</a:t>
            </a:r>
            <a:br>
              <a:rPr lang="en-US" sz="3200" b="1" dirty="0" smtClean="0">
                <a:solidFill>
                  <a:srgbClr val="993366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en-US" sz="3200" b="1" dirty="0" smtClean="0">
                <a:solidFill>
                  <a:srgbClr val="993366"/>
                </a:solidFill>
                <a:effectLst/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sz="3200" b="1" dirty="0" err="1" smtClean="0">
                <a:solidFill>
                  <a:srgbClr val="993366"/>
                </a:solidFill>
                <a:effectLst/>
                <a:latin typeface="Times New Roman" pitchFamily="18" charset="0"/>
                <a:cs typeface="Times New Roman" pitchFamily="18" charset="0"/>
              </a:rPr>
              <a:t>cytostom</a:t>
            </a:r>
            <a:r>
              <a:rPr lang="en-US" sz="3200" b="1" dirty="0" smtClean="0">
                <a:solidFill>
                  <a:srgbClr val="993366"/>
                </a:solidFill>
                <a:effectLst/>
                <a:latin typeface="Times New Roman" pitchFamily="18" charset="0"/>
                <a:cs typeface="Times New Roman" pitchFamily="18" charset="0"/>
              </a:rPr>
              <a:t> present;</a:t>
            </a:r>
            <a:br>
              <a:rPr lang="en-US" sz="3200" b="1" dirty="0" smtClean="0">
                <a:solidFill>
                  <a:srgbClr val="993366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en-US" sz="3200" b="1" dirty="0" smtClean="0">
                <a:solidFill>
                  <a:srgbClr val="993366"/>
                </a:solidFill>
                <a:effectLst/>
                <a:latin typeface="Times New Roman" pitchFamily="18" charset="0"/>
                <a:cs typeface="Times New Roman" pitchFamily="18" charset="0"/>
              </a:rPr>
              <a:t>      nuclei 1 small </a:t>
            </a:r>
            <a:br>
              <a:rPr lang="en-US" sz="3200" b="1" dirty="0" smtClean="0">
                <a:solidFill>
                  <a:srgbClr val="993366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en-US" sz="3200" b="1" dirty="0" smtClean="0">
                <a:solidFill>
                  <a:srgbClr val="993366"/>
                </a:solidFill>
                <a:effectLst/>
                <a:latin typeface="Times New Roman" pitchFamily="18" charset="0"/>
                <a:cs typeface="Times New Roman" pitchFamily="18" charset="0"/>
              </a:rPr>
              <a:t>      (micronucleus),</a:t>
            </a:r>
            <a:br>
              <a:rPr lang="en-US" sz="3200" b="1" dirty="0" smtClean="0">
                <a:solidFill>
                  <a:srgbClr val="993366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en-US" sz="3200" b="1" dirty="0" smtClean="0">
                <a:solidFill>
                  <a:srgbClr val="993366"/>
                </a:solidFill>
                <a:effectLst/>
                <a:latin typeface="Times New Roman" pitchFamily="18" charset="0"/>
                <a:cs typeface="Times New Roman" pitchFamily="18" charset="0"/>
              </a:rPr>
              <a:t>     1 large (</a:t>
            </a:r>
            <a:r>
              <a:rPr lang="en-US" sz="3200" b="1" dirty="0" err="1" smtClean="0">
                <a:solidFill>
                  <a:srgbClr val="993366"/>
                </a:solidFill>
                <a:effectLst/>
                <a:latin typeface="Times New Roman" pitchFamily="18" charset="0"/>
                <a:cs typeface="Times New Roman" pitchFamily="18" charset="0"/>
              </a:rPr>
              <a:t>macronuclues</a:t>
            </a:r>
            <a:r>
              <a:rPr lang="en-US" sz="3200" b="1" dirty="0" smtClean="0">
                <a:solidFill>
                  <a:srgbClr val="993366"/>
                </a:solidFill>
                <a:effectLst/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3200" b="1" dirty="0" smtClean="0">
                <a:solidFill>
                  <a:srgbClr val="FF9999"/>
                </a:solidFill>
                <a:effectLst/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en-US" sz="3200" b="1" dirty="0" smtClean="0">
                <a:solidFill>
                  <a:srgbClr val="FF9999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en-US" sz="3200" b="1" dirty="0" smtClean="0">
                <a:effectLst/>
                <a:latin typeface="Times New Roman" pitchFamily="18" charset="0"/>
                <a:cs typeface="Times New Roman" pitchFamily="18" charset="0"/>
              </a:rPr>
              <a:t>                       </a:t>
            </a:r>
            <a:endParaRPr lang="en-US" sz="4000" b="1" i="1" dirty="0" smtClean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0179" name="Picture 5" descr="029"/>
          <p:cNvPicPr>
            <a:picLocks noChangeAspect="1" noChangeArrowheads="1"/>
          </p:cNvPicPr>
          <p:nvPr/>
        </p:nvPicPr>
        <p:blipFill>
          <a:blip r:embed="rId3"/>
          <a:srcRect l="77733" t="32076" r="1833" b="39688"/>
          <a:stretch>
            <a:fillRect/>
          </a:stretch>
        </p:blipFill>
        <p:spPr bwMode="auto">
          <a:xfrm>
            <a:off x="5003800" y="692150"/>
            <a:ext cx="4140200" cy="504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35510893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01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01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226" name="Picture 4" descr="balant-intestsectio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58888" y="1196975"/>
            <a:ext cx="6719887" cy="449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2227" name="Text Box 5"/>
          <p:cNvSpPr txBox="1">
            <a:spLocks noChangeArrowheads="1"/>
          </p:cNvSpPr>
          <p:nvPr/>
        </p:nvSpPr>
        <p:spPr bwMode="auto">
          <a:xfrm>
            <a:off x="971550" y="5949950"/>
            <a:ext cx="7416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1" dirty="0" err="1" smtClean="0"/>
              <a:t>Balantidium</a:t>
            </a:r>
            <a:r>
              <a:rPr lang="en-US" sz="2400" b="1" i="1" dirty="0" smtClean="0"/>
              <a:t> </a:t>
            </a:r>
            <a:r>
              <a:rPr lang="en-US" sz="2400" b="1" i="1" dirty="0"/>
              <a:t>coli </a:t>
            </a:r>
            <a:r>
              <a:rPr lang="en-US" sz="2400" b="1" dirty="0" err="1"/>
              <a:t>trophozoite</a:t>
            </a:r>
            <a:r>
              <a:rPr lang="en-US" sz="2400" b="1" dirty="0"/>
              <a:t> in section of colon</a:t>
            </a:r>
          </a:p>
        </p:txBody>
      </p:sp>
      <p:sp>
        <p:nvSpPr>
          <p:cNvPr id="52229" name="Rectangle 12"/>
          <p:cNvSpPr>
            <a:spLocks noChangeArrowheads="1"/>
          </p:cNvSpPr>
          <p:nvPr/>
        </p:nvSpPr>
        <p:spPr bwMode="auto">
          <a:xfrm>
            <a:off x="3143250" y="714375"/>
            <a:ext cx="3143250" cy="64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/>
              <a:t>Hematoxylin - eosin stain</a:t>
            </a:r>
          </a:p>
        </p:txBody>
      </p:sp>
    </p:spTree>
    <p:extLst>
      <p:ext uri="{BB962C8B-B14F-4D97-AF65-F5344CB8AC3E}">
        <p14:creationId xmlns:p14="http://schemas.microsoft.com/office/powerpoint/2010/main" val="1827938189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8" name="Rectangle 4"/>
          <p:cNvSpPr>
            <a:spLocks noGrp="1" noChangeArrowheads="1"/>
          </p:cNvSpPr>
          <p:nvPr>
            <p:ph type="title"/>
          </p:nvPr>
        </p:nvSpPr>
        <p:spPr>
          <a:xfrm>
            <a:off x="323850" y="333375"/>
            <a:ext cx="5033963" cy="5095875"/>
          </a:xfrm>
        </p:spPr>
        <p:txBody>
          <a:bodyPr/>
          <a:lstStyle/>
          <a:p>
            <a:pPr algn="l" rtl="0" eaLnBrk="1" hangingPunct="1">
              <a:defRPr/>
            </a:pPr>
            <a:r>
              <a:rPr lang="en-US" sz="4000" b="1" dirty="0" smtClean="0">
                <a:solidFill>
                  <a:schemeClr val="folHlin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 smtClean="0">
                <a:solidFill>
                  <a:schemeClr val="folHlink"/>
                </a:solidFill>
                <a:latin typeface="Times New Roman" pitchFamily="18" charset="0"/>
                <a:cs typeface="Times New Roman" pitchFamily="18" charset="0"/>
              </a:rPr>
              <a:t>Balantedium</a:t>
            </a:r>
            <a:r>
              <a:rPr lang="en-US" sz="4000" b="1" i="1" dirty="0" smtClean="0">
                <a:solidFill>
                  <a:schemeClr val="folHlink"/>
                </a:solidFill>
                <a:latin typeface="Times New Roman" pitchFamily="18" charset="0"/>
                <a:cs typeface="Times New Roman" pitchFamily="18" charset="0"/>
              </a:rPr>
              <a:t> coli</a:t>
            </a:r>
            <a:r>
              <a:rPr lang="en-US" sz="4000" b="1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000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4000" dirty="0" smtClean="0">
                <a:solidFill>
                  <a:srgbClr val="FFFF99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40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4800" b="1" dirty="0" smtClean="0">
                <a:solidFill>
                  <a:schemeClr val="folHlink"/>
                </a:solidFill>
                <a:latin typeface="Times New Roman" pitchFamily="18" charset="0"/>
                <a:cs typeface="Times New Roman" pitchFamily="18" charset="0"/>
              </a:rPr>
              <a:t>. Cyst:</a:t>
            </a:r>
            <a:r>
              <a:rPr lang="en-US" sz="4000" dirty="0" smtClean="0">
                <a:solidFill>
                  <a:srgbClr val="FFFF99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000" dirty="0" smtClean="0">
                <a:solidFill>
                  <a:srgbClr val="FFFF9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40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Shape round,</a:t>
            </a:r>
            <a:br>
              <a:rPr lang="en-US" sz="40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40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0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40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2 Nuclei micro- and </a:t>
            </a:r>
            <a:r>
              <a:rPr lang="en-US" sz="4000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macronuclues</a:t>
            </a:r>
            <a:r>
              <a:rPr lang="en-US" sz="40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4000" b="1" i="1" dirty="0" smtClean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3251" name="Picture 5" descr="029"/>
          <p:cNvPicPr>
            <a:picLocks noChangeAspect="1" noChangeArrowheads="1"/>
          </p:cNvPicPr>
          <p:nvPr/>
        </p:nvPicPr>
        <p:blipFill>
          <a:blip r:embed="rId3"/>
          <a:srcRect l="519" t="30435" r="77675" b="41826"/>
          <a:stretch>
            <a:fillRect/>
          </a:stretch>
        </p:blipFill>
        <p:spPr bwMode="auto">
          <a:xfrm>
            <a:off x="4803775" y="1196975"/>
            <a:ext cx="4340225" cy="449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848426355"/>
      </p:ext>
    </p:extLst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32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32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02" name="Picture 4" descr="BALANTIDIUM-coli-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76600" y="620713"/>
            <a:ext cx="2095500" cy="2376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03" name="Picture 5" descr="b-coli1"/>
          <p:cNvPicPr>
            <a:picLocks noChangeAspect="1" noChangeArrowheads="1"/>
          </p:cNvPicPr>
          <p:nvPr/>
        </p:nvPicPr>
        <p:blipFill>
          <a:blip r:embed="rId3"/>
          <a:srcRect l="5701" r="9291"/>
          <a:stretch>
            <a:fillRect/>
          </a:stretch>
        </p:blipFill>
        <p:spPr bwMode="auto">
          <a:xfrm>
            <a:off x="4932363" y="3429000"/>
            <a:ext cx="2532062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04" name="Rectangle 6"/>
          <p:cNvSpPr>
            <a:spLocks noChangeArrowheads="1"/>
          </p:cNvSpPr>
          <p:nvPr/>
        </p:nvSpPr>
        <p:spPr bwMode="auto">
          <a:xfrm>
            <a:off x="3348038" y="2924175"/>
            <a:ext cx="2305050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b="1" i="1" dirty="0" err="1" smtClean="0"/>
              <a:t>Balantidium</a:t>
            </a:r>
            <a:r>
              <a:rPr lang="en-US" sz="2000" b="1" i="1" dirty="0" smtClean="0"/>
              <a:t> </a:t>
            </a:r>
            <a:r>
              <a:rPr lang="en-US" sz="2000" b="1" i="1" dirty="0"/>
              <a:t>coli </a:t>
            </a:r>
            <a:r>
              <a:rPr lang="en-US" sz="2000" b="1" dirty="0" err="1"/>
              <a:t>Trophozoite</a:t>
            </a:r>
            <a:r>
              <a:rPr lang="en-US" sz="2000" b="1" dirty="0"/>
              <a:t>, stool smear ( 60 – 200 µm )     </a:t>
            </a:r>
          </a:p>
        </p:txBody>
      </p:sp>
      <p:pic>
        <p:nvPicPr>
          <p:cNvPr id="51205" name="Picture 7" descr="balantidium"/>
          <p:cNvPicPr>
            <a:picLocks noChangeAspect="1" noChangeArrowheads="1"/>
          </p:cNvPicPr>
          <p:nvPr/>
        </p:nvPicPr>
        <p:blipFill>
          <a:blip r:embed="rId4"/>
          <a:srcRect b="26762"/>
          <a:stretch>
            <a:fillRect/>
          </a:stretch>
        </p:blipFill>
        <p:spPr bwMode="auto">
          <a:xfrm>
            <a:off x="5435600" y="620713"/>
            <a:ext cx="3281363" cy="2401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06" name="Rectangle 8"/>
          <p:cNvSpPr>
            <a:spLocks noChangeArrowheads="1"/>
          </p:cNvSpPr>
          <p:nvPr/>
        </p:nvSpPr>
        <p:spPr bwMode="auto">
          <a:xfrm>
            <a:off x="4953000" y="6248400"/>
            <a:ext cx="1800225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 i="1" dirty="0" err="1" smtClean="0"/>
              <a:t>Balantidium</a:t>
            </a:r>
            <a:r>
              <a:rPr lang="en-US" sz="2400" b="1" i="1" dirty="0" smtClean="0"/>
              <a:t> </a:t>
            </a:r>
            <a:r>
              <a:rPr lang="en-US" sz="2400" b="1" i="1" dirty="0"/>
              <a:t>coli</a:t>
            </a:r>
            <a:r>
              <a:rPr lang="en-US" sz="2400" b="1" dirty="0"/>
              <a:t> Cyst stool smear ( 50 – 60 µm ) </a:t>
            </a:r>
          </a:p>
        </p:txBody>
      </p:sp>
      <p:pic>
        <p:nvPicPr>
          <p:cNvPr id="51207" name="Picture 9" descr="8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55650" y="549275"/>
            <a:ext cx="2401888" cy="2420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08" name="Picture 10" descr="7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971550" y="3284538"/>
            <a:ext cx="2695575" cy="2808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09" name="Text Box 11"/>
          <p:cNvSpPr txBox="1">
            <a:spLocks noChangeArrowheads="1"/>
          </p:cNvSpPr>
          <p:nvPr/>
        </p:nvSpPr>
        <p:spPr bwMode="auto">
          <a:xfrm>
            <a:off x="3563938" y="188913"/>
            <a:ext cx="23034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( X 1000 )</a:t>
            </a:r>
          </a:p>
        </p:txBody>
      </p:sp>
      <p:sp>
        <p:nvSpPr>
          <p:cNvPr id="51211" name="Rectangle 5"/>
          <p:cNvSpPr>
            <a:spLocks noChangeArrowheads="1"/>
          </p:cNvSpPr>
          <p:nvPr/>
        </p:nvSpPr>
        <p:spPr bwMode="auto">
          <a:xfrm>
            <a:off x="3929063" y="641350"/>
            <a:ext cx="3024187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b="1" dirty="0"/>
              <a:t>Iodine stain</a:t>
            </a:r>
          </a:p>
        </p:txBody>
      </p:sp>
      <p:sp>
        <p:nvSpPr>
          <p:cNvPr id="51212" name="Rectangle 5"/>
          <p:cNvSpPr>
            <a:spLocks noChangeArrowheads="1"/>
          </p:cNvSpPr>
          <p:nvPr/>
        </p:nvSpPr>
        <p:spPr bwMode="auto">
          <a:xfrm>
            <a:off x="5619750" y="5784850"/>
            <a:ext cx="3024188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/>
              <a:t>Trichrome stain</a:t>
            </a:r>
          </a:p>
        </p:txBody>
      </p:sp>
    </p:spTree>
    <p:extLst>
      <p:ext uri="{BB962C8B-B14F-4D97-AF65-F5344CB8AC3E}">
        <p14:creationId xmlns:p14="http://schemas.microsoft.com/office/powerpoint/2010/main" val="2603709419"/>
      </p:ext>
    </p:extLst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711</TotalTime>
  <Words>53</Words>
  <Application>Microsoft Office PowerPoint</Application>
  <PresentationFormat>عرض على الشاشة (3:4)‏</PresentationFormat>
  <Paragraphs>13</Paragraphs>
  <Slides>7</Slides>
  <Notes>2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8" baseType="lpstr">
      <vt:lpstr>Office Theme</vt:lpstr>
      <vt:lpstr>عرض تقديمي في PowerPoint</vt:lpstr>
      <vt:lpstr>عرض تقديمي في PowerPoint</vt:lpstr>
      <vt:lpstr>عرض تقديمي في PowerPoint</vt:lpstr>
      <vt:lpstr>Balantedium coli        A. trophozoite:       shape ovoid;       cilia cover the body;       cytostom present;       nuclei 1 small        (micronucleus),      1 large (macronuclues).                        </vt:lpstr>
      <vt:lpstr>عرض تقديمي في PowerPoint</vt:lpstr>
      <vt:lpstr> Balantedium coli     B. Cyst: Shape round,  2 Nuclei micro- and macronuclues.</vt:lpstr>
      <vt:lpstr>عرض تقديمي في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Protozoa    A. Intestinal </dc:title>
  <dc:creator/>
  <cp:lastModifiedBy>Owner</cp:lastModifiedBy>
  <cp:revision>84</cp:revision>
  <dcterms:created xsi:type="dcterms:W3CDTF">2006-08-16T00:00:00Z</dcterms:created>
  <dcterms:modified xsi:type="dcterms:W3CDTF">2020-03-16T10:32:33Z</dcterms:modified>
</cp:coreProperties>
</file>