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1" r:id="rId2"/>
    <p:sldId id="396" r:id="rId3"/>
    <p:sldId id="388" r:id="rId4"/>
    <p:sldId id="389" r:id="rId5"/>
    <p:sldId id="391" r:id="rId6"/>
    <p:sldId id="392" r:id="rId7"/>
    <p:sldId id="3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E4D546D-F5E5-47B6-B569-DE6412CA1345}" type="datetimeFigureOut">
              <a:rPr lang="ar-IQ" smtClean="0"/>
              <a:pPr/>
              <a:t>22/07/1441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5C2736-A420-46F6-A27E-53E431BDC86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29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9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8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295400"/>
            <a:ext cx="6248400" cy="1524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Protozoa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68760"/>
            <a:ext cx="8324880" cy="2677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Lab.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Ciliates</a:t>
            </a:r>
            <a:endParaRPr lang="en-US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5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Balantidium</a:t>
            </a: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coli</a:t>
            </a:r>
            <a:endParaRPr lang="en-US" sz="5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1" descr="Life cycle of Balantidium co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924800" cy="6324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60855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4968875" cy="5761038"/>
          </a:xfrm>
        </p:spPr>
        <p:txBody>
          <a:bodyPr/>
          <a:lstStyle/>
          <a:p>
            <a:pPr algn="l" eaLnBrk="1" hangingPunct="1"/>
            <a:r>
              <a:rPr lang="en-US" sz="4000" b="1" i="1" dirty="0" err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Balantedium</a:t>
            </a:r>
            <a:r>
              <a:rPr lang="en-US" sz="4000" b="1" i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coli  </a:t>
            </a:r>
            <a:r>
              <a:rPr lang="en-US" sz="40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b="1" dirty="0" err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trophozoite</a:t>
            </a:r>
            <a:r>
              <a:rPr lang="en-US" sz="36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shape ovoid;</a:t>
            </a:r>
            <a:b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      cilia cover the body;</a:t>
            </a:r>
            <a:b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err="1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cytostom</a:t>
            </a: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 present;</a:t>
            </a:r>
            <a:b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      nuclei 1 small </a:t>
            </a:r>
            <a:b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      (micronucleus),</a:t>
            </a:r>
            <a:b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     1 large (</a:t>
            </a:r>
            <a:r>
              <a:rPr lang="en-US" sz="3200" b="1" dirty="0" err="1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macronuclues</a:t>
            </a:r>
            <a:r>
              <a:rPr lang="en-US" sz="3200" b="1" dirty="0" smtClean="0">
                <a:solidFill>
                  <a:srgbClr val="993366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solidFill>
                  <a:srgbClr val="FF9999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b="1" dirty="0" smtClean="0">
                <a:solidFill>
                  <a:srgbClr val="FF99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b="1" i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9" name="Picture 5" descr="029"/>
          <p:cNvPicPr>
            <a:picLocks noChangeAspect="1" noChangeArrowheads="1"/>
          </p:cNvPicPr>
          <p:nvPr/>
        </p:nvPicPr>
        <p:blipFill>
          <a:blip r:embed="rId3"/>
          <a:srcRect l="77733" t="32076" r="1833" b="39688"/>
          <a:stretch>
            <a:fillRect/>
          </a:stretch>
        </p:blipFill>
        <p:spPr bwMode="auto">
          <a:xfrm>
            <a:off x="5003800" y="692150"/>
            <a:ext cx="41402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5108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balant-intests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196975"/>
            <a:ext cx="6719887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971550" y="5949950"/>
            <a:ext cx="741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/>
              <a:t>Balantidium</a:t>
            </a:r>
            <a:r>
              <a:rPr lang="en-US" sz="2400" b="1" i="1" dirty="0" smtClean="0"/>
              <a:t> </a:t>
            </a:r>
            <a:r>
              <a:rPr lang="en-US" sz="2400" b="1" i="1" dirty="0"/>
              <a:t>coli </a:t>
            </a:r>
            <a:r>
              <a:rPr lang="en-US" sz="2400" b="1" dirty="0" err="1"/>
              <a:t>trophozoite</a:t>
            </a:r>
            <a:r>
              <a:rPr lang="en-US" sz="2400" b="1" dirty="0"/>
              <a:t> in section of colon</a:t>
            </a:r>
          </a:p>
        </p:txBody>
      </p:sp>
      <p:sp>
        <p:nvSpPr>
          <p:cNvPr id="52229" name="Rectangle 12"/>
          <p:cNvSpPr>
            <a:spLocks noChangeArrowheads="1"/>
          </p:cNvSpPr>
          <p:nvPr/>
        </p:nvSpPr>
        <p:spPr bwMode="auto">
          <a:xfrm>
            <a:off x="3143250" y="714375"/>
            <a:ext cx="31432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Hematoxylin - eosin stain</a:t>
            </a:r>
          </a:p>
        </p:txBody>
      </p:sp>
    </p:spTree>
    <p:extLst>
      <p:ext uri="{BB962C8B-B14F-4D97-AF65-F5344CB8AC3E}">
        <p14:creationId xmlns:p14="http://schemas.microsoft.com/office/powerpoint/2010/main" val="18279381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5033963" cy="509587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Balantedium</a:t>
            </a:r>
            <a:r>
              <a:rPr lang="en-US" sz="40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coli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 Cyst:</a:t>
            </a:r>
            <a:r>
              <a:rPr lang="en-US" sz="40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Shape round,</a:t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Nuclei micro- and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macronuclues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1" name="Picture 5" descr="029"/>
          <p:cNvPicPr>
            <a:picLocks noChangeAspect="1" noChangeArrowheads="1"/>
          </p:cNvPicPr>
          <p:nvPr/>
        </p:nvPicPr>
        <p:blipFill>
          <a:blip r:embed="rId3"/>
          <a:srcRect l="519" t="30435" r="77675" b="41826"/>
          <a:stretch>
            <a:fillRect/>
          </a:stretch>
        </p:blipFill>
        <p:spPr bwMode="auto">
          <a:xfrm>
            <a:off x="4803775" y="1196975"/>
            <a:ext cx="4340225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4263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BALANTIDIUM-coli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620713"/>
            <a:ext cx="2095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5" descr="b-coli1"/>
          <p:cNvPicPr>
            <a:picLocks noChangeAspect="1" noChangeArrowheads="1"/>
          </p:cNvPicPr>
          <p:nvPr/>
        </p:nvPicPr>
        <p:blipFill>
          <a:blip r:embed="rId3"/>
          <a:srcRect l="5701" r="9291"/>
          <a:stretch>
            <a:fillRect/>
          </a:stretch>
        </p:blipFill>
        <p:spPr bwMode="auto">
          <a:xfrm>
            <a:off x="4932363" y="3429000"/>
            <a:ext cx="25320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6"/>
          <p:cNvSpPr>
            <a:spLocks noChangeArrowheads="1"/>
          </p:cNvSpPr>
          <p:nvPr/>
        </p:nvSpPr>
        <p:spPr bwMode="auto">
          <a:xfrm>
            <a:off x="3348038" y="2924175"/>
            <a:ext cx="2305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 err="1" smtClean="0"/>
              <a:t>Balantidium</a:t>
            </a:r>
            <a:r>
              <a:rPr lang="en-US" sz="2000" b="1" i="1" dirty="0" smtClean="0"/>
              <a:t> </a:t>
            </a:r>
            <a:r>
              <a:rPr lang="en-US" sz="2000" b="1" i="1" dirty="0"/>
              <a:t>coli </a:t>
            </a:r>
            <a:r>
              <a:rPr lang="en-US" sz="2000" b="1" dirty="0" err="1"/>
              <a:t>Trophozoite</a:t>
            </a:r>
            <a:r>
              <a:rPr lang="en-US" sz="2000" b="1" dirty="0"/>
              <a:t>, stool smear ( 60 – 200 µm )     </a:t>
            </a:r>
          </a:p>
        </p:txBody>
      </p:sp>
      <p:pic>
        <p:nvPicPr>
          <p:cNvPr id="51205" name="Picture 7" descr="balantidium"/>
          <p:cNvPicPr>
            <a:picLocks noChangeAspect="1" noChangeArrowheads="1"/>
          </p:cNvPicPr>
          <p:nvPr/>
        </p:nvPicPr>
        <p:blipFill>
          <a:blip r:embed="rId4"/>
          <a:srcRect b="26762"/>
          <a:stretch>
            <a:fillRect/>
          </a:stretch>
        </p:blipFill>
        <p:spPr bwMode="auto">
          <a:xfrm>
            <a:off x="5435600" y="620713"/>
            <a:ext cx="3281363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4953000" y="6248400"/>
            <a:ext cx="18002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dirty="0" err="1" smtClean="0"/>
              <a:t>Balantidium</a:t>
            </a:r>
            <a:r>
              <a:rPr lang="en-US" sz="2400" b="1" i="1" dirty="0" smtClean="0"/>
              <a:t> </a:t>
            </a:r>
            <a:r>
              <a:rPr lang="en-US" sz="2400" b="1" i="1" dirty="0"/>
              <a:t>coli</a:t>
            </a:r>
            <a:r>
              <a:rPr lang="en-US" sz="2400" b="1" dirty="0"/>
              <a:t> Cyst stool smear ( 50 – 60 µm ) </a:t>
            </a:r>
          </a:p>
        </p:txBody>
      </p:sp>
      <p:pic>
        <p:nvPicPr>
          <p:cNvPr id="51207" name="Picture 9" descr="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549275"/>
            <a:ext cx="2401888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10" descr="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3284538"/>
            <a:ext cx="26955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9" name="Text Box 11"/>
          <p:cNvSpPr txBox="1">
            <a:spLocks noChangeArrowheads="1"/>
          </p:cNvSpPr>
          <p:nvPr/>
        </p:nvSpPr>
        <p:spPr bwMode="auto">
          <a:xfrm>
            <a:off x="3563938" y="18891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( X 1000 )</a:t>
            </a:r>
          </a:p>
        </p:txBody>
      </p:sp>
      <p:sp>
        <p:nvSpPr>
          <p:cNvPr id="51211" name="Rectangle 5"/>
          <p:cNvSpPr>
            <a:spLocks noChangeArrowheads="1"/>
          </p:cNvSpPr>
          <p:nvPr/>
        </p:nvSpPr>
        <p:spPr bwMode="auto">
          <a:xfrm>
            <a:off x="3929063" y="641350"/>
            <a:ext cx="30241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Iodine stain</a:t>
            </a:r>
          </a:p>
        </p:txBody>
      </p:sp>
      <p:sp>
        <p:nvSpPr>
          <p:cNvPr id="51212" name="Rectangle 5"/>
          <p:cNvSpPr>
            <a:spLocks noChangeArrowheads="1"/>
          </p:cNvSpPr>
          <p:nvPr/>
        </p:nvSpPr>
        <p:spPr bwMode="auto">
          <a:xfrm>
            <a:off x="5619750" y="5784850"/>
            <a:ext cx="30241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Trichrome stain</a:t>
            </a:r>
          </a:p>
        </p:txBody>
      </p:sp>
    </p:spTree>
    <p:extLst>
      <p:ext uri="{BB962C8B-B14F-4D97-AF65-F5344CB8AC3E}">
        <p14:creationId xmlns:p14="http://schemas.microsoft.com/office/powerpoint/2010/main" val="260370941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53</Words>
  <Application>Microsoft Office PowerPoint</Application>
  <PresentationFormat>عرض على الشاشة (3:4)‏</PresentationFormat>
  <Paragraphs>13</Paragraphs>
  <Slides>7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Balantedium coli        A. trophozoite:       shape ovoid;       cilia cover the body;       cytostom present;       nuclei 1 small        (micronucleus),      1 large (macronuclues).                        </vt:lpstr>
      <vt:lpstr>عرض تقديمي في PowerPoint</vt:lpstr>
      <vt:lpstr> Balantedium coli     B. Cyst: Shape round,  2 Nuclei micro- and macronuclues.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Protozoa    A. Intestinal </dc:title>
  <dc:creator/>
  <cp:lastModifiedBy>Owner</cp:lastModifiedBy>
  <cp:revision>84</cp:revision>
  <dcterms:created xsi:type="dcterms:W3CDTF">2006-08-16T00:00:00Z</dcterms:created>
  <dcterms:modified xsi:type="dcterms:W3CDTF">2020-03-16T10:32:33Z</dcterms:modified>
</cp:coreProperties>
</file>