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1" r:id="rId2"/>
    <p:sldId id="379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339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34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4D546D-F5E5-47B6-B569-DE6412CA1345}" type="datetimeFigureOut">
              <a:rPr lang="ar-IQ" smtClean="0"/>
              <a:pPr/>
              <a:t>22/07/1441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5C2736-A420-46F6-A27E-53E431BDC86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429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2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0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29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7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1295400"/>
            <a:ext cx="6248400" cy="152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Protozoa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G. intestinalis cyst stained with trichr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</p:spPr>
      </p:pic>
      <p:pic>
        <p:nvPicPr>
          <p:cNvPr id="139268" name="Picture 4" descr="G. intestinalis cysts stained with trichr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0"/>
            <a:ext cx="2857500" cy="2857500"/>
          </a:xfrm>
          <a:prstGeom prst="rect">
            <a:avLst/>
          </a:prstGeom>
          <a:noFill/>
        </p:spPr>
      </p:pic>
      <p:pic>
        <p:nvPicPr>
          <p:cNvPr id="139270" name="Picture 6" descr="G. intestinalis cyst stained with trichr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</p:spPr>
      </p:pic>
      <p:pic>
        <p:nvPicPr>
          <p:cNvPr id="139272" name="Picture 8" descr="G. intestinalis cyst in a wet mou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</p:spPr>
      </p:pic>
      <p:pic>
        <p:nvPicPr>
          <p:cNvPr id="139274" name="Picture 10" descr="G. intestinalis cyst in a wet mou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000500"/>
            <a:ext cx="2857500" cy="2857500"/>
          </a:xfrm>
          <a:prstGeom prst="rect">
            <a:avLst/>
          </a:prstGeom>
          <a:noFill/>
        </p:spPr>
      </p:pic>
      <p:pic>
        <p:nvPicPr>
          <p:cNvPr id="139276" name="Picture 12" descr="G. intestinalis cyst stained with trichrom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89600" cy="5329238"/>
          </a:xfrm>
        </p:spPr>
        <p:txBody>
          <a:bodyPr/>
          <a:lstStyle/>
          <a:p>
            <a:pPr algn="l" rtl="0" eaLnBrk="1" hangingPunct="1"/>
            <a:r>
              <a:rPr lang="en-US" b="1" i="1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Chilomastix</a:t>
            </a:r>
            <a:r>
              <a:rPr lang="en-US" b="1" i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mesnili</a:t>
            </a:r>
            <a:r>
              <a:rPr lang="en-US" b="1" i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trophozoite</a:t>
            </a:r>
            <a:r>
              <a:rPr lang="en-US" sz="40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pyriform</a:t>
            </a:r>
            <a:r>
              <a:rPr lang="en-US" sz="3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shape;</a:t>
            </a:r>
            <a:br>
              <a:rPr lang="en-US" sz="3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flagella 3;</a:t>
            </a:r>
            <a:br>
              <a:rPr lang="en-US" sz="3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anterior </a:t>
            </a:r>
            <a:r>
              <a:rPr lang="en-US" sz="3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cytostome</a:t>
            </a:r>
            <a:r>
              <a:rPr lang="en-US" sz="3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present, with </a:t>
            </a:r>
            <a:br>
              <a:rPr lang="en-US" sz="3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in-curved flagellum.</a:t>
            </a:r>
            <a:r>
              <a:rPr lang="en-US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40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052513"/>
            <a:ext cx="36449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Chilomastix0mesnilicyst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88913"/>
            <a:ext cx="4392612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8" descr="chilomastixtro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00438"/>
            <a:ext cx="18415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9" descr="chilomastix0trop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3297238"/>
            <a:ext cx="171926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3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88" y="260350"/>
            <a:ext cx="40703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14"/>
          <p:cNvSpPr>
            <a:spLocks noChangeArrowheads="1"/>
          </p:cNvSpPr>
          <p:nvPr/>
        </p:nvSpPr>
        <p:spPr bwMode="auto">
          <a:xfrm>
            <a:off x="838200" y="6027003"/>
            <a:ext cx="7619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err="1"/>
              <a:t>Chilomastix</a:t>
            </a:r>
            <a:r>
              <a:rPr lang="en-US" sz="2400" b="1" i="1" dirty="0"/>
              <a:t> </a:t>
            </a:r>
            <a:r>
              <a:rPr lang="en-US" sz="2400" b="1" i="1" dirty="0" err="1"/>
              <a:t>mesnilli</a:t>
            </a:r>
            <a:r>
              <a:rPr lang="en-US" sz="2400" b="1" i="1" dirty="0"/>
              <a:t> </a:t>
            </a:r>
            <a:r>
              <a:rPr lang="en-US" sz="2400" b="1" dirty="0"/>
              <a:t>(</a:t>
            </a:r>
            <a:r>
              <a:rPr lang="en-US" sz="2400" b="1" dirty="0" err="1"/>
              <a:t>Trophozoite</a:t>
            </a:r>
            <a:r>
              <a:rPr lang="en-US" sz="2400" b="1" dirty="0"/>
              <a:t>), stool smear</a:t>
            </a:r>
            <a:r>
              <a:rPr lang="en-US" sz="2400" b="1" i="1" dirty="0"/>
              <a:t> </a:t>
            </a:r>
          </a:p>
          <a:p>
            <a:r>
              <a:rPr lang="en-US" sz="2400" b="1" dirty="0"/>
              <a:t>Note : the motile in saline spiral – jerky</a:t>
            </a:r>
            <a:r>
              <a:rPr lang="en-US" sz="2400" b="1" i="1" dirty="0"/>
              <a:t> </a:t>
            </a:r>
          </a:p>
        </p:txBody>
      </p:sp>
      <p:sp>
        <p:nvSpPr>
          <p:cNvPr id="39943" name="Text Box 15"/>
          <p:cNvSpPr txBox="1">
            <a:spLocks noChangeArrowheads="1"/>
          </p:cNvSpPr>
          <p:nvPr/>
        </p:nvSpPr>
        <p:spPr bwMode="auto">
          <a:xfrm>
            <a:off x="6300788" y="40052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 – 14 µm ( X 1000 )</a:t>
            </a:r>
          </a:p>
        </p:txBody>
      </p:sp>
      <p:sp>
        <p:nvSpPr>
          <p:cNvPr id="39945" name="Rectangle 5"/>
          <p:cNvSpPr>
            <a:spLocks noChangeArrowheads="1"/>
          </p:cNvSpPr>
          <p:nvPr/>
        </p:nvSpPr>
        <p:spPr bwMode="auto">
          <a:xfrm>
            <a:off x="6000750" y="5784850"/>
            <a:ext cx="3024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Iron – </a:t>
            </a:r>
            <a:r>
              <a:rPr lang="en-US" sz="1600" b="1" dirty="0" err="1"/>
              <a:t>hematoxylin</a:t>
            </a:r>
            <a:r>
              <a:rPr lang="en-US" sz="1600" b="1" dirty="0"/>
              <a:t> stain</a:t>
            </a:r>
          </a:p>
        </p:txBody>
      </p:sp>
      <p:sp>
        <p:nvSpPr>
          <p:cNvPr id="39946" name="مستطيل 11"/>
          <p:cNvSpPr>
            <a:spLocks noChangeArrowheads="1"/>
          </p:cNvSpPr>
          <p:nvPr/>
        </p:nvSpPr>
        <p:spPr bwMode="auto">
          <a:xfrm>
            <a:off x="5786438" y="3270250"/>
            <a:ext cx="27860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DMSO STAINE</a:t>
            </a:r>
            <a:endParaRPr lang="ar-SA" sz="900"/>
          </a:p>
        </p:txBody>
      </p:sp>
      <p:sp>
        <p:nvSpPr>
          <p:cNvPr id="39947" name="Rectangle 12"/>
          <p:cNvSpPr>
            <a:spLocks noChangeArrowheads="1"/>
          </p:cNvSpPr>
          <p:nvPr/>
        </p:nvSpPr>
        <p:spPr bwMode="auto">
          <a:xfrm>
            <a:off x="4495800" y="0"/>
            <a:ext cx="3143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err="1"/>
              <a:t>Dimethyl</a:t>
            </a:r>
            <a:r>
              <a:rPr lang="en-US" sz="1600" b="1" dirty="0"/>
              <a:t>  </a:t>
            </a:r>
            <a:r>
              <a:rPr lang="en-US" sz="1600" b="1" dirty="0" err="1"/>
              <a:t>sulfuxide</a:t>
            </a:r>
            <a:r>
              <a:rPr lang="en-US" sz="1600" b="1" dirty="0"/>
              <a:t> – modified (DMSO) stain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7488238" cy="3022600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n-US" sz="5100" b="1" i="1" dirty="0" err="1" smtClean="0">
                <a:latin typeface="Times New Roman" pitchFamily="18" charset="0"/>
                <a:cs typeface="Times New Roman" pitchFamily="18" charset="0"/>
              </a:rPr>
              <a:t>Chilomastix</a:t>
            </a:r>
            <a:r>
              <a:rPr lang="en-US" sz="5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 err="1" smtClean="0">
                <a:latin typeface="Times New Roman" pitchFamily="18" charset="0"/>
                <a:cs typeface="Times New Roman" pitchFamily="18" charset="0"/>
              </a:rPr>
              <a:t>mesnili</a:t>
            </a:r>
            <a:r>
              <a:rPr lang="en-US" sz="5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B. cyst: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shape lemon-like;</a:t>
            </a:r>
            <a:br>
              <a:rPr lang="en-US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nucleus single; </a:t>
            </a:r>
            <a:br>
              <a:rPr lang="en-US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cytostome</a:t>
            </a:r>
            <a:r>
              <a:rPr lang="en-US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with flagellum.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7588" y="1671638"/>
            <a:ext cx="3046412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chilomastixcys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82925"/>
            <a:ext cx="3071813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chilomas"/>
          <p:cNvPicPr>
            <a:picLocks noChangeAspect="1" noChangeArrowheads="1"/>
          </p:cNvPicPr>
          <p:nvPr/>
        </p:nvPicPr>
        <p:blipFill>
          <a:blip r:embed="rId5"/>
          <a:srcRect l="23213" r="10233"/>
          <a:stretch>
            <a:fillRect/>
          </a:stretch>
        </p:blipFill>
        <p:spPr bwMode="auto">
          <a:xfrm>
            <a:off x="3357563" y="3143250"/>
            <a:ext cx="25765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vag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304800"/>
            <a:ext cx="430371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648200" y="381000"/>
            <a:ext cx="396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TRICHOMONADS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724400" y="990600"/>
            <a:ext cx="4114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Tx/>
              <a:buChar char="•"/>
            </a:pPr>
            <a:r>
              <a:rPr lang="en-US" sz="4000" b="1"/>
              <a:t>3-5 anterior flagella</a:t>
            </a:r>
          </a:p>
          <a:p>
            <a:pPr marL="171450" indent="-171450">
              <a:buFontTx/>
              <a:buChar char="•"/>
            </a:pPr>
            <a:r>
              <a:rPr lang="en-US" sz="4000" b="1"/>
              <a:t>one undulating membrane</a:t>
            </a:r>
          </a:p>
          <a:p>
            <a:pPr marL="171450" indent="-171450">
              <a:buFontTx/>
              <a:buChar char="•"/>
            </a:pPr>
            <a:r>
              <a:rPr lang="en-US" sz="4000" b="1"/>
              <a:t>axostyle</a:t>
            </a:r>
          </a:p>
          <a:p>
            <a:pPr marL="171450" indent="-171450"/>
            <a:endParaRPr lang="en-US" sz="4000" b="1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5" descr="Life cycle of Trichomonas vagina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"/>
            <a:ext cx="7391400" cy="6477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85750"/>
            <a:ext cx="6408738" cy="5500688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Trichomonas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shape </a:t>
            </a:r>
            <a:r>
              <a:rPr lang="en-US" sz="4000" b="1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pyriform</a:t>
            </a:r>
            <a:r>
              <a:rPr lang="en-US" sz="40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40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flagella 4 anterior, </a:t>
            </a:r>
            <a:br>
              <a:rPr lang="en-US" sz="40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 trailing along </a:t>
            </a:r>
            <a:br>
              <a:rPr lang="en-US" sz="40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undulating membrane;</a:t>
            </a:r>
            <a:br>
              <a:rPr lang="en-US" sz="40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axostyle</a:t>
            </a:r>
            <a:r>
              <a:rPr lang="en-US" sz="40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present.</a:t>
            </a:r>
            <a:r>
              <a:rPr lang="en-US" sz="4000" b="1" dirty="0" smtClean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052513"/>
            <a:ext cx="39243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Oval 13"/>
          <p:cNvSpPr>
            <a:spLocks noChangeArrowheads="1"/>
          </p:cNvSpPr>
          <p:nvPr/>
        </p:nvSpPr>
        <p:spPr bwMode="auto">
          <a:xfrm>
            <a:off x="468313" y="908050"/>
            <a:ext cx="367188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trophozoite only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TrichmoVag"/>
          <p:cNvPicPr>
            <a:picLocks noChangeAspect="1" noChangeArrowheads="1"/>
          </p:cNvPicPr>
          <p:nvPr/>
        </p:nvPicPr>
        <p:blipFill>
          <a:blip r:embed="rId2"/>
          <a:srcRect l="11447" t="3714" r="10269" b="5551"/>
          <a:stretch>
            <a:fillRect/>
          </a:stretch>
        </p:blipFill>
        <p:spPr bwMode="auto">
          <a:xfrm>
            <a:off x="5148263" y="1628775"/>
            <a:ext cx="29527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tvaginalis_2"/>
          <p:cNvPicPr>
            <a:picLocks noChangeAspect="1" noChangeArrowheads="1"/>
          </p:cNvPicPr>
          <p:nvPr/>
        </p:nvPicPr>
        <p:blipFill>
          <a:blip r:embed="rId3"/>
          <a:srcRect l="10934" t="12769" r="8237" b="12881"/>
          <a:stretch>
            <a:fillRect/>
          </a:stretch>
        </p:blipFill>
        <p:spPr bwMode="auto">
          <a:xfrm>
            <a:off x="827088" y="2133600"/>
            <a:ext cx="33845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143000" y="5589588"/>
            <a:ext cx="70008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1" dirty="0" err="1"/>
              <a:t>Trichomonas</a:t>
            </a:r>
            <a:r>
              <a:rPr lang="en-US" sz="2000" b="1" i="1" dirty="0"/>
              <a:t> </a:t>
            </a:r>
            <a:r>
              <a:rPr lang="en-US" sz="2000" b="1" i="1" dirty="0" err="1"/>
              <a:t>vaginalis</a:t>
            </a:r>
            <a:r>
              <a:rPr lang="en-US" sz="2000" b="1" i="1" dirty="0"/>
              <a:t> </a:t>
            </a:r>
            <a:r>
              <a:rPr lang="en-US" sz="2000" b="1" dirty="0" err="1"/>
              <a:t>Trophozoite</a:t>
            </a:r>
            <a:r>
              <a:rPr lang="en-US" sz="2000" b="1" dirty="0"/>
              <a:t> 15 – 30 µm    ( X 1000 ) </a:t>
            </a:r>
          </a:p>
          <a:p>
            <a:pPr algn="ctr"/>
            <a:r>
              <a:rPr lang="en-US" sz="2000" b="1" dirty="0"/>
              <a:t>Note : the motile, rotary – clock – wise for all </a:t>
            </a:r>
            <a:r>
              <a:rPr lang="en-US" sz="2000" b="1" i="1" dirty="0" err="1"/>
              <a:t>Trichomonas</a:t>
            </a:r>
            <a:r>
              <a:rPr lang="en-US" sz="2000" b="1" i="1" dirty="0"/>
              <a:t> </a:t>
            </a:r>
            <a:r>
              <a:rPr lang="en-US" sz="2000" b="1" dirty="0"/>
              <a:t>spp. </a:t>
            </a:r>
          </a:p>
        </p:txBody>
      </p:sp>
      <p:sp>
        <p:nvSpPr>
          <p:cNvPr id="45062" name="Rectangle 12"/>
          <p:cNvSpPr>
            <a:spLocks noChangeArrowheads="1"/>
          </p:cNvSpPr>
          <p:nvPr/>
        </p:nvSpPr>
        <p:spPr bwMode="auto">
          <a:xfrm>
            <a:off x="3143250" y="3286125"/>
            <a:ext cx="3143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/>
              <a:t>Trichrome</a:t>
            </a:r>
            <a:r>
              <a:rPr lang="en-US" b="1" dirty="0"/>
              <a:t> stain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trichomon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0350"/>
            <a:ext cx="31543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Tva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341438"/>
            <a:ext cx="48260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942975" y="39528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4067175" y="40052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684213" y="5084763"/>
            <a:ext cx="7993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/>
              <a:t>Trichomonas</a:t>
            </a:r>
            <a:r>
              <a:rPr lang="en-US" sz="2000" b="1" i="1" dirty="0"/>
              <a:t> </a:t>
            </a:r>
            <a:r>
              <a:rPr lang="en-US" sz="2000" b="1" i="1" dirty="0" err="1"/>
              <a:t>vaginalis</a:t>
            </a:r>
            <a:r>
              <a:rPr lang="en-US" sz="2000" b="1" dirty="0"/>
              <a:t>, </a:t>
            </a:r>
            <a:r>
              <a:rPr lang="en-US" sz="2000" b="1" dirty="0" err="1"/>
              <a:t>trophozoite</a:t>
            </a:r>
            <a:r>
              <a:rPr lang="en-US" sz="2000" b="1" dirty="0"/>
              <a:t> A smear from swab of vagina from infected female, B smear from </a:t>
            </a:r>
            <a:r>
              <a:rPr lang="en-US" sz="2000" b="1" dirty="0" err="1"/>
              <a:t>urtheral</a:t>
            </a:r>
            <a:r>
              <a:rPr lang="en-US" sz="2000" b="1" dirty="0"/>
              <a:t> discharge from infected male </a:t>
            </a:r>
          </a:p>
        </p:txBody>
      </p:sp>
      <p:sp>
        <p:nvSpPr>
          <p:cNvPr id="46088" name="Rectangle 12"/>
          <p:cNvSpPr>
            <a:spLocks noChangeArrowheads="1"/>
          </p:cNvSpPr>
          <p:nvPr/>
        </p:nvSpPr>
        <p:spPr bwMode="auto">
          <a:xfrm>
            <a:off x="6000750" y="4286250"/>
            <a:ext cx="3143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Methylene blue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Trichomonas homin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38113"/>
            <a:ext cx="38877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5" descr="Trichomonas homini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3550" y="333375"/>
            <a:ext cx="21574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3779838" y="2852738"/>
            <a:ext cx="2520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/>
              <a:t>trophozoite</a:t>
            </a:r>
            <a:r>
              <a:rPr lang="en-US" sz="2400" b="1" dirty="0"/>
              <a:t> of </a:t>
            </a:r>
            <a:r>
              <a:rPr lang="en-US" sz="2400" b="1" i="1" dirty="0" err="1"/>
              <a:t>Trichomonas</a:t>
            </a:r>
            <a:r>
              <a:rPr lang="en-US" sz="2400" b="1" i="1" dirty="0"/>
              <a:t> </a:t>
            </a:r>
            <a:r>
              <a:rPr lang="en-US" sz="2400" b="1" i="1" dirty="0" err="1"/>
              <a:t>hominis</a:t>
            </a:r>
            <a:r>
              <a:rPr lang="en-US" sz="2400" b="1" i="1" dirty="0"/>
              <a:t>, </a:t>
            </a:r>
            <a:r>
              <a:rPr lang="en-US" sz="2400" b="1" dirty="0"/>
              <a:t>stool smear ( 8 – 20 µm )</a:t>
            </a:r>
          </a:p>
        </p:txBody>
      </p:sp>
      <p:pic>
        <p:nvPicPr>
          <p:cNvPr id="47109" name="Picture 9" descr="p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452813"/>
            <a:ext cx="3673475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10"/>
          <p:cNvSpPr>
            <a:spLocks noChangeArrowheads="1"/>
          </p:cNvSpPr>
          <p:nvPr/>
        </p:nvSpPr>
        <p:spPr bwMode="auto">
          <a:xfrm>
            <a:off x="3635375" y="6165850"/>
            <a:ext cx="23034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/>
              <a:t>trophozoite</a:t>
            </a:r>
            <a:r>
              <a:rPr lang="en-US" sz="2000" b="1" dirty="0"/>
              <a:t> of </a:t>
            </a:r>
            <a:r>
              <a:rPr lang="en-US" sz="2000" b="1" i="1" dirty="0" err="1"/>
              <a:t>Trichomonas</a:t>
            </a:r>
            <a:r>
              <a:rPr lang="en-US" sz="2000" b="1" i="1" dirty="0"/>
              <a:t>  </a:t>
            </a:r>
            <a:r>
              <a:rPr lang="en-US" sz="2000" b="1" i="1" dirty="0" err="1"/>
              <a:t>tenax</a:t>
            </a:r>
            <a:r>
              <a:rPr lang="en-US" sz="2000" b="1" i="1" dirty="0"/>
              <a:t>, </a:t>
            </a:r>
            <a:r>
              <a:rPr lang="en-US" sz="2000" b="1" dirty="0"/>
              <a:t>smear of scraping from mouth</a:t>
            </a:r>
          </a:p>
          <a:p>
            <a:pPr algn="ctr"/>
            <a:r>
              <a:rPr lang="en-US" sz="2000" b="1" dirty="0"/>
              <a:t>( 5 – 12 µm )</a:t>
            </a:r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7812088" y="10461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(X 1000)</a:t>
            </a:r>
          </a:p>
        </p:txBody>
      </p:sp>
      <p:sp>
        <p:nvSpPr>
          <p:cNvPr id="47113" name="Rectangle 12"/>
          <p:cNvSpPr>
            <a:spLocks noChangeArrowheads="1"/>
          </p:cNvSpPr>
          <p:nvPr/>
        </p:nvSpPr>
        <p:spPr bwMode="auto">
          <a:xfrm>
            <a:off x="3429000" y="-142875"/>
            <a:ext cx="3143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err="1"/>
              <a:t>Trichrome</a:t>
            </a:r>
            <a:r>
              <a:rPr lang="en-US" sz="1600" b="1" dirty="0"/>
              <a:t> stain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47705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LAB : 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Flagellates of digestive tract and genital organs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Giardia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lamblia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  <a:defRPr/>
            </a:pPr>
            <a:r>
              <a:rPr lang="en-US" sz="4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Chilomastix</a:t>
            </a:r>
            <a:r>
              <a:rPr lang="en-US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mesnili</a:t>
            </a:r>
            <a:endParaRPr lang="en-US" sz="4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Trichomonas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_trichomonads_of_humans_7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15938"/>
            <a:ext cx="8382000" cy="572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Life cycle of Giardia intestina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0"/>
            <a:ext cx="769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5175"/>
            <a:ext cx="5105400" cy="53784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Giardia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lamblia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trophozoite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pyriform</a:t>
            </a:r>
            <a:r>
              <a:rPr lang="en-US" sz="36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 shape </a:t>
            </a:r>
            <a:br>
              <a:rPr lang="en-US" sz="36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    (pear-shape);</a:t>
            </a:r>
            <a:br>
              <a:rPr lang="en-US" sz="36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   nuclei 2, sucking </a:t>
            </a:r>
            <a:br>
              <a:rPr lang="en-US" sz="36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   disc 2;</a:t>
            </a:r>
            <a:br>
              <a:rPr lang="en-US" sz="36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axonemes</a:t>
            </a:r>
            <a:r>
              <a:rPr lang="en-US" sz="36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 central; </a:t>
            </a:r>
            <a:br>
              <a:rPr lang="en-US" sz="36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   flagella 4 pairs.</a:t>
            </a:r>
            <a:r>
              <a:rPr lang="en-US" sz="40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4000" b="1" i="1" dirty="0" smtClean="0"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5" descr="gltroph1"/>
          <p:cNvPicPr>
            <a:picLocks noChangeAspect="1" noChangeArrowheads="1"/>
          </p:cNvPicPr>
          <p:nvPr/>
        </p:nvPicPr>
        <p:blipFill>
          <a:blip r:embed="rId3">
            <a:lum bright="-24000" contrast="6000"/>
          </a:blip>
          <a:srcRect l="17389" t="16206" r="6884" b="38770"/>
          <a:stretch>
            <a:fillRect/>
          </a:stretch>
        </p:blipFill>
        <p:spPr bwMode="auto">
          <a:xfrm>
            <a:off x="5139267" y="3581400"/>
            <a:ext cx="400473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 descr="G. intestinalis trophozoites in in vitro cul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0"/>
            <a:ext cx="40386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419600" y="381000"/>
            <a:ext cx="47244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5100" indent="-1651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Fibrils (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axonemes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 evident</a:t>
            </a:r>
          </a:p>
          <a:p>
            <a:pPr lvl="1" indent="-1778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bilateral symmetry</a:t>
            </a:r>
          </a:p>
          <a:p>
            <a:pPr marL="165100" indent="-1651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  <a:sym typeface="Symbol" pitchFamily="18" charset="2"/>
              </a:rPr>
              <a:t>Pair of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claw-shaped 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Symbol" pitchFamily="18" charset="2"/>
              </a:rPr>
              <a:t> median bodies</a:t>
            </a:r>
            <a:endParaRPr lang="en-US" sz="3200" b="1" u="sng" dirty="0">
              <a:latin typeface="Arial" pitchFamily="34" charset="0"/>
              <a:cs typeface="Arial" pitchFamily="34" charset="0"/>
            </a:endParaRPr>
          </a:p>
          <a:p>
            <a:pPr marL="165100" indent="-1651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Adhesive disk (not always evident)</a:t>
            </a:r>
          </a:p>
          <a:p>
            <a:pPr marL="165100" indent="-1651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pair flagella</a:t>
            </a:r>
          </a:p>
          <a:p>
            <a:pPr lvl="1" indent="-1778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motility likened to falling leaf</a:t>
            </a:r>
          </a:p>
          <a:p>
            <a:pPr lvl="1" indent="-177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inhabit the small intestine mucosa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188913"/>
            <a:ext cx="4489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Trophozoites</a:t>
            </a:r>
          </a:p>
        </p:txBody>
      </p:sp>
      <p:pic>
        <p:nvPicPr>
          <p:cNvPr id="33796" name="Picture 4" descr="gl_troph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43000"/>
            <a:ext cx="43862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3" descr="giard-cyst6"/>
          <p:cNvPicPr>
            <a:picLocks noChangeAspect="1" noChangeArrowheads="1"/>
          </p:cNvPicPr>
          <p:nvPr/>
        </p:nvPicPr>
        <p:blipFill>
          <a:blip r:embed="rId2"/>
          <a:srcRect l="27399" t="20068" r="-5791" b="1822"/>
          <a:stretch>
            <a:fillRect/>
          </a:stretch>
        </p:blipFill>
        <p:spPr bwMode="auto">
          <a:xfrm>
            <a:off x="1187450" y="3213100"/>
            <a:ext cx="29527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15" descr="giardiatrop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141663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18"/>
          <p:cNvSpPr>
            <a:spLocks noChangeArrowheads="1"/>
          </p:cNvSpPr>
          <p:nvPr/>
        </p:nvSpPr>
        <p:spPr bwMode="auto">
          <a:xfrm>
            <a:off x="1066800" y="6137275"/>
            <a:ext cx="6248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1" dirty="0" err="1" smtClean="0"/>
              <a:t>Giardia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lamblia</a:t>
            </a:r>
            <a:r>
              <a:rPr lang="en-US" sz="2400" b="1" i="1" dirty="0"/>
              <a:t> </a:t>
            </a:r>
            <a:r>
              <a:rPr lang="en-US" sz="2400" b="1" dirty="0" err="1"/>
              <a:t>Trophozoite</a:t>
            </a:r>
            <a:r>
              <a:rPr lang="en-US" sz="2400" b="1" dirty="0"/>
              <a:t>, stool smear ( 12 – 16 µm ) </a:t>
            </a:r>
          </a:p>
          <a:p>
            <a:pPr algn="ctr"/>
            <a:r>
              <a:rPr lang="en-US" sz="2400" b="1" dirty="0"/>
              <a:t>Note : the motile in saline, twisting – jerky </a:t>
            </a:r>
          </a:p>
        </p:txBody>
      </p:sp>
      <p:pic>
        <p:nvPicPr>
          <p:cNvPr id="34821" name="Picture 20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88913"/>
            <a:ext cx="31210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1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88913"/>
            <a:ext cx="31210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22"/>
          <p:cNvSpPr txBox="1">
            <a:spLocks noChangeArrowheads="1"/>
          </p:cNvSpPr>
          <p:nvPr/>
        </p:nvSpPr>
        <p:spPr bwMode="auto">
          <a:xfrm>
            <a:off x="1187450" y="220503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44</a:t>
            </a:r>
          </a:p>
        </p:txBody>
      </p:sp>
      <p:sp>
        <p:nvSpPr>
          <p:cNvPr id="34824" name="Text Box 24"/>
          <p:cNvSpPr txBox="1">
            <a:spLocks noChangeArrowheads="1"/>
          </p:cNvSpPr>
          <p:nvPr/>
        </p:nvSpPr>
        <p:spPr bwMode="auto">
          <a:xfrm>
            <a:off x="5508625" y="24209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34825" name="Text Box 25"/>
          <p:cNvSpPr txBox="1">
            <a:spLocks noChangeArrowheads="1"/>
          </p:cNvSpPr>
          <p:nvPr/>
        </p:nvSpPr>
        <p:spPr bwMode="auto">
          <a:xfrm>
            <a:off x="4932363" y="2349500"/>
            <a:ext cx="1152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Fig 45</a:t>
            </a:r>
          </a:p>
        </p:txBody>
      </p:sp>
      <p:sp>
        <p:nvSpPr>
          <p:cNvPr id="34826" name="Line 28"/>
          <p:cNvSpPr>
            <a:spLocks noChangeShapeType="1"/>
          </p:cNvSpPr>
          <p:nvPr/>
        </p:nvSpPr>
        <p:spPr bwMode="auto">
          <a:xfrm flipV="1">
            <a:off x="2268538" y="4149725"/>
            <a:ext cx="0" cy="935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Rectangle 5"/>
          <p:cNvSpPr>
            <a:spLocks noChangeArrowheads="1"/>
          </p:cNvSpPr>
          <p:nvPr/>
        </p:nvSpPr>
        <p:spPr bwMode="auto">
          <a:xfrm>
            <a:off x="6048375" y="5357813"/>
            <a:ext cx="30241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Iodine stain</a:t>
            </a:r>
          </a:p>
        </p:txBody>
      </p:sp>
      <p:sp>
        <p:nvSpPr>
          <p:cNvPr id="34829" name="Rectangle 5"/>
          <p:cNvSpPr>
            <a:spLocks noChangeArrowheads="1"/>
          </p:cNvSpPr>
          <p:nvPr/>
        </p:nvSpPr>
        <p:spPr bwMode="auto">
          <a:xfrm>
            <a:off x="2047875" y="5499100"/>
            <a:ext cx="3024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Saline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Giardia_l_6trophs_DPD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33845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Giardia_l_trop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213100"/>
            <a:ext cx="16875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Giardia_l_troph2_DPD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213100"/>
            <a:ext cx="17002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giardia_trichrome_DPD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141663"/>
            <a:ext cx="190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1908175" y="2565400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228601" y="2565400"/>
            <a:ext cx="6095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 smtClean="0"/>
              <a:t>Giardia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intestinalis</a:t>
            </a:r>
            <a:r>
              <a:rPr lang="en-US" sz="2000" b="1" dirty="0"/>
              <a:t> in culture. In preparations the </a:t>
            </a:r>
            <a:r>
              <a:rPr lang="en-US" sz="2000" b="1" dirty="0" err="1"/>
              <a:t>flagellae</a:t>
            </a:r>
            <a:r>
              <a:rPr lang="en-US" sz="2000" b="1" dirty="0"/>
              <a:t> ( four pairs .per cell are clearly visible </a:t>
            </a:r>
          </a:p>
        </p:txBody>
      </p:sp>
      <p:sp>
        <p:nvSpPr>
          <p:cNvPr id="35848" name="Text Box 11"/>
          <p:cNvSpPr txBox="1">
            <a:spLocks noChangeArrowheads="1"/>
          </p:cNvSpPr>
          <p:nvPr/>
        </p:nvSpPr>
        <p:spPr bwMode="auto">
          <a:xfrm>
            <a:off x="1258888" y="537368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3059113" y="5300663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35850" name="Text Box 14"/>
          <p:cNvSpPr txBox="1">
            <a:spLocks noChangeArrowheads="1"/>
          </p:cNvSpPr>
          <p:nvPr/>
        </p:nvSpPr>
        <p:spPr bwMode="auto">
          <a:xfrm>
            <a:off x="3851275" y="530066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35851" name="Text Box 15"/>
          <p:cNvSpPr txBox="1">
            <a:spLocks noChangeArrowheads="1"/>
          </p:cNvSpPr>
          <p:nvPr/>
        </p:nvSpPr>
        <p:spPr bwMode="auto">
          <a:xfrm>
            <a:off x="7954963" y="5222875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35852" name="Text Box 16"/>
          <p:cNvSpPr txBox="1">
            <a:spLocks noChangeArrowheads="1"/>
          </p:cNvSpPr>
          <p:nvPr/>
        </p:nvSpPr>
        <p:spPr bwMode="auto">
          <a:xfrm>
            <a:off x="755650" y="5805488"/>
            <a:ext cx="8064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A, B, C: three </a:t>
            </a:r>
            <a:r>
              <a:rPr lang="en-US" b="1" dirty="0" err="1"/>
              <a:t>trophozoites</a:t>
            </a:r>
            <a:r>
              <a:rPr lang="en-US" b="1" dirty="0"/>
              <a:t> of </a:t>
            </a:r>
            <a:r>
              <a:rPr lang="en-US" b="1" i="1" dirty="0" err="1"/>
              <a:t>Giardia</a:t>
            </a:r>
            <a:r>
              <a:rPr lang="en-US" b="1" i="1" dirty="0"/>
              <a:t> </a:t>
            </a:r>
            <a:r>
              <a:rPr lang="en-US" b="1" i="1" dirty="0" err="1"/>
              <a:t>intestinalis</a:t>
            </a:r>
            <a:r>
              <a:rPr lang="en-US" b="1" dirty="0"/>
              <a:t>. Stained with </a:t>
            </a:r>
            <a:r>
              <a:rPr lang="en-US" b="1" dirty="0" err="1"/>
              <a:t>trichrome</a:t>
            </a:r>
            <a:r>
              <a:rPr lang="en-US" b="1" dirty="0"/>
              <a:t> (A) and stained with iron </a:t>
            </a:r>
            <a:r>
              <a:rPr lang="en-US" b="1" dirty="0" err="1"/>
              <a:t>hematoxyline</a:t>
            </a:r>
            <a:r>
              <a:rPr lang="en-US" b="1" dirty="0"/>
              <a:t> (B and C) each cell has two nuclei with a large, central </a:t>
            </a:r>
            <a:r>
              <a:rPr lang="en-US" b="1" dirty="0" err="1"/>
              <a:t>karyosome</a:t>
            </a:r>
            <a:r>
              <a:rPr lang="en-US" b="1" dirty="0"/>
              <a:t>. Cell size: 9 to 21 µm in length ( duodenal aspiration smear ) </a:t>
            </a:r>
          </a:p>
        </p:txBody>
      </p:sp>
      <p:pic>
        <p:nvPicPr>
          <p:cNvPr id="87042" name="Picture 2" descr="G. intestinalis trophozoite in a wet mou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27013"/>
            <a:ext cx="5329237" cy="52181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Giardia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lamblia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B. cyst: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ovoid; 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1-4 nuclei; 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axonemes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crossing.  </a:t>
            </a:r>
            <a:endParaRPr lang="en-US" sz="36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6" descr="glcyst2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5219700" y="0"/>
            <a:ext cx="392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glcyst3"/>
          <p:cNvPicPr>
            <a:picLocks noChangeAspect="1" noChangeArrowheads="1"/>
          </p:cNvPicPr>
          <p:nvPr/>
        </p:nvPicPr>
        <p:blipFill>
          <a:blip r:embed="rId4">
            <a:lum bright="6000" contrast="12000"/>
          </a:blip>
          <a:srcRect/>
          <a:stretch>
            <a:fillRect/>
          </a:stretch>
        </p:blipFill>
        <p:spPr bwMode="auto">
          <a:xfrm>
            <a:off x="5219700" y="0"/>
            <a:ext cx="2808288" cy="304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giard-cyst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8913"/>
            <a:ext cx="316706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10" descr="6Giardia lamblia Cy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60350"/>
            <a:ext cx="18526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11"/>
          <p:cNvSpPr>
            <a:spLocks noChangeArrowheads="1"/>
          </p:cNvSpPr>
          <p:nvPr/>
        </p:nvSpPr>
        <p:spPr bwMode="auto">
          <a:xfrm>
            <a:off x="228601" y="5105400"/>
            <a:ext cx="84582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dirty="0">
                <a:solidFill>
                  <a:srgbClr val="000818"/>
                </a:solidFill>
              </a:rPr>
              <a:t>:</a:t>
            </a:r>
            <a:r>
              <a:rPr lang="en-US" sz="2000" b="1" i="1" dirty="0" err="1">
                <a:solidFill>
                  <a:srgbClr val="000818"/>
                </a:solidFill>
              </a:rPr>
              <a:t>Giardia</a:t>
            </a:r>
            <a:r>
              <a:rPr lang="en-US" sz="2000" b="1" i="1" dirty="0">
                <a:solidFill>
                  <a:srgbClr val="000818"/>
                </a:solidFill>
              </a:rPr>
              <a:t> </a:t>
            </a:r>
            <a:r>
              <a:rPr lang="en-US" sz="2000" b="1" i="1" dirty="0" err="1">
                <a:solidFill>
                  <a:srgbClr val="000818"/>
                </a:solidFill>
              </a:rPr>
              <a:t>lamblia</a:t>
            </a:r>
            <a:r>
              <a:rPr lang="en-US" sz="2000" b="1" i="1" dirty="0">
                <a:solidFill>
                  <a:srgbClr val="000818"/>
                </a:solidFill>
              </a:rPr>
              <a:t> </a:t>
            </a:r>
            <a:r>
              <a:rPr lang="en-US" sz="2000" b="1" dirty="0">
                <a:solidFill>
                  <a:srgbClr val="000818"/>
                </a:solidFill>
              </a:rPr>
              <a:t>Cyst in a wet preparation and </a:t>
            </a:r>
            <a:r>
              <a:rPr lang="en-US" sz="2000" b="1" dirty="0" smtClean="0">
                <a:solidFill>
                  <a:srgbClr val="000818"/>
                </a:solidFill>
              </a:rPr>
              <a:t>stained </a:t>
            </a:r>
            <a:r>
              <a:rPr lang="en-US" sz="2000" b="1" dirty="0">
                <a:solidFill>
                  <a:srgbClr val="000818"/>
                </a:solidFill>
              </a:rPr>
              <a:t>with iron – </a:t>
            </a:r>
            <a:r>
              <a:rPr lang="en-US" sz="2000" b="1" dirty="0" err="1">
                <a:solidFill>
                  <a:srgbClr val="000818"/>
                </a:solidFill>
              </a:rPr>
              <a:t>hematoxylin</a:t>
            </a:r>
            <a:r>
              <a:rPr lang="en-US" sz="2000" b="1" dirty="0">
                <a:solidFill>
                  <a:srgbClr val="000818"/>
                </a:solidFill>
              </a:rPr>
              <a:t>, </a:t>
            </a:r>
            <a:endParaRPr lang="en-US" sz="2000" b="1" dirty="0" smtClean="0">
              <a:solidFill>
                <a:srgbClr val="000818"/>
              </a:solidFill>
            </a:endParaRPr>
          </a:p>
          <a:p>
            <a:r>
              <a:rPr lang="en-US" sz="2000" b="1" dirty="0" smtClean="0">
                <a:solidFill>
                  <a:srgbClr val="000818"/>
                </a:solidFill>
              </a:rPr>
              <a:t>these </a:t>
            </a:r>
            <a:r>
              <a:rPr lang="en-US" sz="2000" b="1" dirty="0">
                <a:solidFill>
                  <a:srgbClr val="000818"/>
                </a:solidFill>
              </a:rPr>
              <a:t>cysts have two </a:t>
            </a:r>
            <a:r>
              <a:rPr lang="en-US" sz="2000" b="1" dirty="0" smtClean="0">
                <a:solidFill>
                  <a:srgbClr val="000818"/>
                </a:solidFill>
              </a:rPr>
              <a:t>nuclei. Each </a:t>
            </a:r>
            <a:r>
              <a:rPr lang="en-US" sz="2000" b="1" dirty="0">
                <a:solidFill>
                  <a:srgbClr val="000818"/>
                </a:solidFill>
              </a:rPr>
              <a:t>( more mature ones will have four ) ( 10 – 13 µm )     </a:t>
            </a:r>
          </a:p>
        </p:txBody>
      </p:sp>
      <p:pic>
        <p:nvPicPr>
          <p:cNvPr id="37893" name="Picture 12" descr="giardia"/>
          <p:cNvPicPr>
            <a:picLocks noChangeAspect="1" noChangeArrowheads="1"/>
          </p:cNvPicPr>
          <p:nvPr/>
        </p:nvPicPr>
        <p:blipFill>
          <a:blip r:embed="rId4"/>
          <a:srcRect r="9183" b="26741"/>
          <a:stretch>
            <a:fillRect/>
          </a:stretch>
        </p:blipFill>
        <p:spPr bwMode="auto">
          <a:xfrm>
            <a:off x="4211638" y="404813"/>
            <a:ext cx="17414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3" descr="Giardia_l_2cysts_DPD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2492375"/>
            <a:ext cx="18176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4" descr="Giardia_l_cyst1_DPD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2492375"/>
            <a:ext cx="16541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5" descr="Giardia_l_cyst2_DPD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2420938"/>
            <a:ext cx="16478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6" descr="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2420938"/>
            <a:ext cx="251777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18"/>
          <p:cNvSpPr txBox="1">
            <a:spLocks noChangeArrowheads="1"/>
          </p:cNvSpPr>
          <p:nvPr/>
        </p:nvSpPr>
        <p:spPr bwMode="auto">
          <a:xfrm>
            <a:off x="2051050" y="5805488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B22"/>
                </a:solidFill>
              </a:rPr>
              <a:t>( X 1000 )</a:t>
            </a:r>
          </a:p>
        </p:txBody>
      </p:sp>
      <p:sp>
        <p:nvSpPr>
          <p:cNvPr id="37899" name="Text Box 19"/>
          <p:cNvSpPr txBox="1">
            <a:spLocks noChangeArrowheads="1"/>
          </p:cNvSpPr>
          <p:nvPr/>
        </p:nvSpPr>
        <p:spPr bwMode="auto">
          <a:xfrm>
            <a:off x="6300788" y="4868863"/>
            <a:ext cx="576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 Fig 50</a:t>
            </a:r>
          </a:p>
        </p:txBody>
      </p:sp>
      <p:sp>
        <p:nvSpPr>
          <p:cNvPr id="37900" name="Text Box 20"/>
          <p:cNvSpPr txBox="1">
            <a:spLocks noChangeArrowheads="1"/>
          </p:cNvSpPr>
          <p:nvPr/>
        </p:nvSpPr>
        <p:spPr bwMode="auto">
          <a:xfrm>
            <a:off x="719138" y="1982788"/>
            <a:ext cx="1116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 X 40 )</a:t>
            </a:r>
          </a:p>
        </p:txBody>
      </p:sp>
      <p:sp>
        <p:nvSpPr>
          <p:cNvPr id="37901" name="Rectangle 5"/>
          <p:cNvSpPr>
            <a:spLocks noChangeArrowheads="1"/>
          </p:cNvSpPr>
          <p:nvPr/>
        </p:nvSpPr>
        <p:spPr bwMode="auto">
          <a:xfrm>
            <a:off x="3429000" y="142875"/>
            <a:ext cx="3024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Iodine stain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355</Words>
  <Application>Microsoft Office PowerPoint</Application>
  <PresentationFormat>عرض على الشاشة (3:4)‏</PresentationFormat>
  <Paragraphs>61</Paragraphs>
  <Slides>20</Slides>
  <Notes>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Office Theme</vt:lpstr>
      <vt:lpstr>عرض تقديمي في PowerPoint</vt:lpstr>
      <vt:lpstr>عرض تقديمي في PowerPoint</vt:lpstr>
      <vt:lpstr>عرض تقديمي في PowerPoint</vt:lpstr>
      <vt:lpstr>Giardia lamblia   A. trophozoite:    pyriform shape      (pear-shape);    nuclei 2, sucking     disc 2;    axonemes central;     flagella 4 pairs. </vt:lpstr>
      <vt:lpstr>عرض تقديمي في PowerPoint</vt:lpstr>
      <vt:lpstr>عرض تقديمي في PowerPoint</vt:lpstr>
      <vt:lpstr>عرض تقديمي في PowerPoint</vt:lpstr>
      <vt:lpstr>Giardia lamblia    B. cyst:      ovoid;        1-4 nuclei;        axonemes  crossing.  </vt:lpstr>
      <vt:lpstr>عرض تقديمي في PowerPoint</vt:lpstr>
      <vt:lpstr>عرض تقديمي في PowerPoint</vt:lpstr>
      <vt:lpstr>Chilomastix mesnili     A. trophozoite:      pyriform shape;       flagella 3;       anterior cytostome        present, with        in-curved flagellum. </vt:lpstr>
      <vt:lpstr>عرض تقديمي في PowerPoint</vt:lpstr>
      <vt:lpstr>Chilomastix mesnili B. cyst:    shape lemon-like;    nucleus single;     cytostome with flagellum.         </vt:lpstr>
      <vt:lpstr>عرض تقديمي في PowerPoint</vt:lpstr>
      <vt:lpstr>عرض تقديمي في PowerPoint</vt:lpstr>
      <vt:lpstr>Trichomonas vaginalis         shape pyriform; flagella 4 anterior,  1 trailing along  undulating membrane;  axostyle present.                                       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Protozoa    A. Intestinal </dc:title>
  <dc:creator/>
  <cp:lastModifiedBy>Owner</cp:lastModifiedBy>
  <cp:revision>85</cp:revision>
  <dcterms:created xsi:type="dcterms:W3CDTF">2006-08-16T00:00:00Z</dcterms:created>
  <dcterms:modified xsi:type="dcterms:W3CDTF">2020-03-16T10:24:50Z</dcterms:modified>
</cp:coreProperties>
</file>