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1" r:id="rId2"/>
    <p:sldId id="386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4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E4D546D-F5E5-47B6-B569-DE6412CA1345}" type="datetimeFigureOut">
              <a:rPr lang="ar-IQ" smtClean="0"/>
              <a:pPr/>
              <a:t>22/07/1441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E5C2736-A420-46F6-A27E-53E431BDC861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4297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IQ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18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IQ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15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IQ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714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IQ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5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عنوان، ومحتوى، واثنان من 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AA32C-FA1A-4CE8-8ADB-DB36B83C93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0" y="1295400"/>
            <a:ext cx="6248400" cy="1524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Protozoa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371600"/>
            <a:ext cx="7467600" cy="3124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Lab: 2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Intestinal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Protozoa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6000" b="1" i="1" dirty="0" err="1" smtClean="0">
                <a:latin typeface="Times New Roman" pitchFamily="18" charset="0"/>
                <a:cs typeface="Times New Roman" pitchFamily="18" charset="0"/>
              </a:rPr>
              <a:t>Commensal</a:t>
            </a:r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 amoeba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5400675" cy="3222625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sz="3600" b="1" i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Endolimax</a:t>
            </a:r>
            <a:r>
              <a:rPr lang="en-US" sz="36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nana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Trophozoites: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karyosome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large,       </a:t>
            </a:r>
            <a:b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centric or eccentric, </a:t>
            </a:r>
            <a:b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without peripheral </a:t>
            </a:r>
            <a:b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chromatin</a:t>
            </a:r>
            <a:r>
              <a:rPr lang="en-US" sz="3600" dirty="0" smtClean="0"/>
              <a:t>    </a:t>
            </a:r>
            <a:endParaRPr lang="en-US" sz="3600" i="1" dirty="0" smtClean="0"/>
          </a:p>
        </p:txBody>
      </p:sp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1285875"/>
            <a:ext cx="37147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6" descr="Enana_troph"/>
          <p:cNvPicPr>
            <a:picLocks noChangeAspect="1" noChangeArrowheads="1"/>
          </p:cNvPicPr>
          <p:nvPr/>
        </p:nvPicPr>
        <p:blipFill>
          <a:blip r:embed="rId4">
            <a:lum bright="-12000" contrast="-30000"/>
          </a:blip>
          <a:srcRect/>
          <a:stretch>
            <a:fillRect/>
          </a:stretch>
        </p:blipFill>
        <p:spPr bwMode="auto">
          <a:xfrm>
            <a:off x="0" y="3479800"/>
            <a:ext cx="3357563" cy="323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5148263" cy="54864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Endolimax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nana</a:t>
            </a:r>
            <a:br>
              <a:rPr lang="en-US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B. cyst: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ovoid in shape; </a:t>
            </a:r>
            <a:b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nuclei 1,2,or 4;</a:t>
            </a:r>
            <a:b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karyosome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large </a:t>
            </a:r>
            <a:b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with little or no   </a:t>
            </a:r>
            <a:b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peripheral  </a:t>
            </a:r>
            <a:b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duration.</a:t>
            </a: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0"/>
            <a:ext cx="3851275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 descr="E. nana cyst stained with trichrom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4038600"/>
            <a:ext cx="4038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3Endolimax nana Cys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63" y="2852738"/>
            <a:ext cx="3525837" cy="3095625"/>
          </a:xfrm>
          <a:noFill/>
        </p:spPr>
      </p:pic>
      <p:pic>
        <p:nvPicPr>
          <p:cNvPr id="26627" name="Picture 6" descr="3Endolimax nana Cyst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364163" y="214313"/>
            <a:ext cx="3494087" cy="2646362"/>
          </a:xfrm>
          <a:noFill/>
        </p:spPr>
      </p:pic>
      <p:pic>
        <p:nvPicPr>
          <p:cNvPr id="26628" name="Picture 9" descr="3Endolimax nana Trophozoit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286375" y="3213100"/>
            <a:ext cx="3035300" cy="2690813"/>
          </a:xfrm>
          <a:noFill/>
        </p:spPr>
      </p:pic>
      <p:sp>
        <p:nvSpPr>
          <p:cNvPr id="26629" name="Rectangle 12"/>
          <p:cNvSpPr>
            <a:spLocks noChangeArrowheads="1"/>
          </p:cNvSpPr>
          <p:nvPr/>
        </p:nvSpPr>
        <p:spPr bwMode="auto">
          <a:xfrm>
            <a:off x="5143500" y="6000750"/>
            <a:ext cx="21431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i="1" dirty="0" err="1"/>
              <a:t>Endolimax</a:t>
            </a:r>
            <a:r>
              <a:rPr lang="en-US" b="1" i="1" dirty="0"/>
              <a:t> nana </a:t>
            </a:r>
            <a:r>
              <a:rPr lang="en-US" b="1" dirty="0" err="1" smtClean="0"/>
              <a:t>Trophozoite</a:t>
            </a:r>
            <a:endParaRPr lang="en-US" b="1" dirty="0"/>
          </a:p>
        </p:txBody>
      </p:sp>
      <p:sp>
        <p:nvSpPr>
          <p:cNvPr id="26630" name="Rectangle 13"/>
          <p:cNvSpPr>
            <a:spLocks noChangeArrowheads="1"/>
          </p:cNvSpPr>
          <p:nvPr/>
        </p:nvSpPr>
        <p:spPr bwMode="auto">
          <a:xfrm>
            <a:off x="5486400" y="2895600"/>
            <a:ext cx="13684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i="1" dirty="0" err="1"/>
              <a:t>Endolimax</a:t>
            </a:r>
            <a:r>
              <a:rPr lang="en-US" sz="2000" b="1" i="1" dirty="0"/>
              <a:t> nana </a:t>
            </a:r>
            <a:r>
              <a:rPr lang="en-US" sz="2000" b="1" dirty="0" smtClean="0"/>
              <a:t>Cyst</a:t>
            </a:r>
            <a:endParaRPr lang="en-US" sz="2000" b="1" dirty="0"/>
          </a:p>
        </p:txBody>
      </p:sp>
      <p:pic>
        <p:nvPicPr>
          <p:cNvPr id="26631" name="Picture 14" descr="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7148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Rectangle 15"/>
          <p:cNvSpPr>
            <a:spLocks noChangeArrowheads="1"/>
          </p:cNvSpPr>
          <p:nvPr/>
        </p:nvSpPr>
        <p:spPr bwMode="auto">
          <a:xfrm>
            <a:off x="0" y="0"/>
            <a:ext cx="1439863" cy="28082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6633" name="Text Box 16"/>
          <p:cNvSpPr txBox="1">
            <a:spLocks noChangeArrowheads="1"/>
          </p:cNvSpPr>
          <p:nvPr/>
        </p:nvSpPr>
        <p:spPr bwMode="auto">
          <a:xfrm>
            <a:off x="428625" y="6308725"/>
            <a:ext cx="7527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dirty="0" err="1"/>
              <a:t>Endolimax</a:t>
            </a:r>
            <a:r>
              <a:rPr lang="en-US" sz="3200" b="1" i="1" dirty="0"/>
              <a:t> nana</a:t>
            </a:r>
            <a:r>
              <a:rPr lang="en-US" sz="3200" b="1" dirty="0"/>
              <a:t> from stool smear </a:t>
            </a:r>
          </a:p>
        </p:txBody>
      </p:sp>
      <p:sp>
        <p:nvSpPr>
          <p:cNvPr id="26634" name="Text Box 17"/>
          <p:cNvSpPr txBox="1">
            <a:spLocks noChangeArrowheads="1"/>
          </p:cNvSpPr>
          <p:nvPr/>
        </p:nvSpPr>
        <p:spPr bwMode="auto">
          <a:xfrm>
            <a:off x="1638385" y="5949950"/>
            <a:ext cx="30510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1" i="1" dirty="0" err="1"/>
              <a:t>Endolimax</a:t>
            </a:r>
            <a:r>
              <a:rPr lang="en-US" b="1" i="1" dirty="0"/>
              <a:t> nana </a:t>
            </a:r>
            <a:r>
              <a:rPr lang="en-US" b="1" dirty="0"/>
              <a:t>Cyst in Iodine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7715250" y="5143500"/>
            <a:ext cx="19446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/>
              <a:t>(I. H.) Stain </a:t>
            </a:r>
            <a:endParaRPr lang="en-US" sz="1600"/>
          </a:p>
        </p:txBody>
      </p:sp>
      <p:sp>
        <p:nvSpPr>
          <p:cNvPr id="26637" name="Rectangle 12"/>
          <p:cNvSpPr>
            <a:spLocks noChangeArrowheads="1"/>
          </p:cNvSpPr>
          <p:nvPr/>
        </p:nvSpPr>
        <p:spPr bwMode="auto">
          <a:xfrm>
            <a:off x="5286375" y="357188"/>
            <a:ext cx="31432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/>
              <a:t>Dimethyl  sulfuxide – modified (DMSO) stain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5905500" cy="496887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Iodamoeba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butschlii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IQ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A. Trophozoites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nuclei with large </a:t>
            </a:r>
            <a:b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central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karyosome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karyosome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surrounded </a:t>
            </a:r>
            <a:b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by small chromatin </a:t>
            </a:r>
            <a:b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granules;</a:t>
            </a:r>
            <a:b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2765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981075"/>
            <a:ext cx="4211637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9" descr="I. buetschlii cyst stained with trichrom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114800"/>
            <a:ext cx="2857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4" descr="017"/>
          <p:cNvPicPr>
            <a:picLocks noChangeAspect="1" noChangeArrowheads="1"/>
          </p:cNvPicPr>
          <p:nvPr/>
        </p:nvPicPr>
        <p:blipFill>
          <a:blip r:embed="rId5">
            <a:lum bright="-12000" contrast="-18000"/>
          </a:blip>
          <a:srcRect/>
          <a:stretch>
            <a:fillRect/>
          </a:stretch>
        </p:blipFill>
        <p:spPr bwMode="auto">
          <a:xfrm>
            <a:off x="2987675" y="3962400"/>
            <a:ext cx="2819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28600"/>
            <a:ext cx="6264275" cy="42799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Iodamoeba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butschlii</a:t>
            </a:r>
            <a:r>
              <a:rPr lang="en-US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B. cyst: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large glycogen </a:t>
            </a:r>
            <a:b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vacuole; </a:t>
            </a:r>
            <a:b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nucleus as in </a:t>
            </a:r>
            <a:b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trophozoites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196975"/>
            <a:ext cx="3851275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7" descr="I. buetschlii cyst stained with trichrom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114800"/>
            <a:ext cx="2667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016"/>
          <p:cNvPicPr>
            <a:picLocks noChangeAspect="1" noChangeArrowheads="1"/>
          </p:cNvPicPr>
          <p:nvPr/>
        </p:nvPicPr>
        <p:blipFill>
          <a:blip r:embed="rId5">
            <a:lum bright="-36000" contrast="-24000"/>
          </a:blip>
          <a:srcRect/>
          <a:stretch>
            <a:fillRect/>
          </a:stretch>
        </p:blipFill>
        <p:spPr bwMode="auto">
          <a:xfrm>
            <a:off x="2771775" y="4125913"/>
            <a:ext cx="2852738" cy="2732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4Iodamoeba buetschlii Cys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57250" y="0"/>
            <a:ext cx="4794250" cy="3052763"/>
          </a:xfrm>
          <a:noFill/>
        </p:spPr>
      </p:pic>
      <p:pic>
        <p:nvPicPr>
          <p:cNvPr id="29699" name="Picture 6" descr="4Iodamoeba buetschlii Cyst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95963" y="188913"/>
            <a:ext cx="2886075" cy="2886075"/>
          </a:xfrm>
          <a:noFill/>
        </p:spPr>
      </p:pic>
      <p:pic>
        <p:nvPicPr>
          <p:cNvPr id="29700" name="Picture 9" descr="4Iodamoeba buetschlii Trophozoit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867400" y="3429000"/>
            <a:ext cx="2847975" cy="2665413"/>
          </a:xfrm>
          <a:noFill/>
        </p:spPr>
      </p:pic>
      <p:sp>
        <p:nvSpPr>
          <p:cNvPr id="29701" name="Rectangle 12"/>
          <p:cNvSpPr>
            <a:spLocks noChangeArrowheads="1"/>
          </p:cNvSpPr>
          <p:nvPr/>
        </p:nvSpPr>
        <p:spPr bwMode="auto">
          <a:xfrm>
            <a:off x="3995738" y="3068638"/>
            <a:ext cx="26638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i="1" dirty="0" err="1"/>
              <a:t>Iodamoeba</a:t>
            </a:r>
            <a:r>
              <a:rPr lang="en-US" sz="2000" b="1" i="1" dirty="0"/>
              <a:t> </a:t>
            </a:r>
            <a:r>
              <a:rPr lang="en-US" sz="2000" b="1" i="1" dirty="0" err="1"/>
              <a:t>butschlii</a:t>
            </a:r>
            <a:r>
              <a:rPr lang="en-US" sz="2000" b="1" i="1" dirty="0"/>
              <a:t> </a:t>
            </a:r>
            <a:r>
              <a:rPr lang="en-US" sz="2000" b="1" dirty="0"/>
              <a:t>Cyst ( 7 – 18 µm ) </a:t>
            </a:r>
          </a:p>
        </p:txBody>
      </p:sp>
      <p:sp>
        <p:nvSpPr>
          <p:cNvPr id="29702" name="Rectangle 13"/>
          <p:cNvSpPr>
            <a:spLocks noChangeArrowheads="1"/>
          </p:cNvSpPr>
          <p:nvPr/>
        </p:nvSpPr>
        <p:spPr bwMode="auto">
          <a:xfrm>
            <a:off x="5105400" y="5867400"/>
            <a:ext cx="31559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i="1" dirty="0" err="1"/>
              <a:t>Iodamoeba</a:t>
            </a:r>
            <a:r>
              <a:rPr lang="en-US" sz="2000" b="1" i="1" dirty="0"/>
              <a:t> </a:t>
            </a:r>
            <a:r>
              <a:rPr lang="en-US" sz="2000" b="1" i="1" dirty="0" err="1"/>
              <a:t>butschlii</a:t>
            </a:r>
            <a:r>
              <a:rPr lang="en-US" sz="2000" b="1" i="1" dirty="0"/>
              <a:t> </a:t>
            </a:r>
            <a:r>
              <a:rPr lang="en-US" sz="2000" b="1" dirty="0" err="1" smtClean="0"/>
              <a:t>Trophozoite</a:t>
            </a:r>
            <a:endParaRPr lang="en-US" sz="2000" b="1" dirty="0"/>
          </a:p>
        </p:txBody>
      </p:sp>
      <p:pic>
        <p:nvPicPr>
          <p:cNvPr id="29703" name="Picture 14" descr="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3500438"/>
            <a:ext cx="4748213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4" name="Rectangle 15"/>
          <p:cNvSpPr>
            <a:spLocks noChangeArrowheads="1"/>
          </p:cNvSpPr>
          <p:nvPr/>
        </p:nvSpPr>
        <p:spPr bwMode="auto">
          <a:xfrm>
            <a:off x="2667000" y="3352800"/>
            <a:ext cx="2160587" cy="2571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9705" name="Rectangle 16"/>
          <p:cNvSpPr>
            <a:spLocks noChangeArrowheads="1"/>
          </p:cNvSpPr>
          <p:nvPr/>
        </p:nvSpPr>
        <p:spPr bwMode="auto">
          <a:xfrm>
            <a:off x="1763713" y="4797425"/>
            <a:ext cx="142875" cy="71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800" b="1"/>
              <a:t>31</a:t>
            </a:r>
          </a:p>
        </p:txBody>
      </p:sp>
      <p:sp>
        <p:nvSpPr>
          <p:cNvPr id="29706" name="Text Box 18"/>
          <p:cNvSpPr txBox="1">
            <a:spLocks noChangeArrowheads="1"/>
          </p:cNvSpPr>
          <p:nvPr/>
        </p:nvSpPr>
        <p:spPr bwMode="auto">
          <a:xfrm>
            <a:off x="357188" y="6329363"/>
            <a:ext cx="728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 err="1"/>
              <a:t>Iodamoeba</a:t>
            </a:r>
            <a:r>
              <a:rPr lang="en-US" sz="2400" b="1" i="1" dirty="0"/>
              <a:t> </a:t>
            </a:r>
            <a:r>
              <a:rPr lang="en-US" sz="2400" b="1" i="1" dirty="0" err="1"/>
              <a:t>butschlii</a:t>
            </a:r>
            <a:r>
              <a:rPr lang="en-US" sz="2400" b="1" dirty="0"/>
              <a:t> from stool smear</a:t>
            </a:r>
          </a:p>
          <a:p>
            <a:r>
              <a:rPr lang="en-US" sz="1600" b="1" dirty="0"/>
              <a:t> </a:t>
            </a:r>
          </a:p>
        </p:txBody>
      </p:sp>
      <p:sp>
        <p:nvSpPr>
          <p:cNvPr id="29709" name="مستطيل 14"/>
          <p:cNvSpPr>
            <a:spLocks noChangeArrowheads="1"/>
          </p:cNvSpPr>
          <p:nvPr/>
        </p:nvSpPr>
        <p:spPr bwMode="auto">
          <a:xfrm>
            <a:off x="3643313" y="2714625"/>
            <a:ext cx="200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Iron hematoxylin stain</a:t>
            </a:r>
            <a:endParaRPr lang="ar-SA" sz="1400"/>
          </a:p>
        </p:txBody>
      </p:sp>
      <p:sp>
        <p:nvSpPr>
          <p:cNvPr id="29710" name="مستطيل 15"/>
          <p:cNvSpPr>
            <a:spLocks noChangeArrowheads="1"/>
          </p:cNvSpPr>
          <p:nvPr/>
        </p:nvSpPr>
        <p:spPr bwMode="auto">
          <a:xfrm>
            <a:off x="7072313" y="2714625"/>
            <a:ext cx="200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Iodine stain</a:t>
            </a:r>
            <a:endParaRPr lang="ar-SA" sz="1400"/>
          </a:p>
        </p:txBody>
      </p:sp>
      <p:sp>
        <p:nvSpPr>
          <p:cNvPr id="29711" name="مستطيل 16"/>
          <p:cNvSpPr>
            <a:spLocks noChangeArrowheads="1"/>
          </p:cNvSpPr>
          <p:nvPr/>
        </p:nvSpPr>
        <p:spPr bwMode="auto">
          <a:xfrm>
            <a:off x="6786563" y="5786438"/>
            <a:ext cx="200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Iodine stain</a:t>
            </a:r>
            <a:endParaRPr lang="ar-SA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74</Words>
  <Application>Microsoft Office PowerPoint</Application>
  <PresentationFormat>عرض على الشاشة (3:4)‏</PresentationFormat>
  <Paragraphs>23</Paragraphs>
  <Slides>8</Slides>
  <Notes>4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عرض تقديمي في PowerPoint</vt:lpstr>
      <vt:lpstr>عرض تقديمي في PowerPoint</vt:lpstr>
      <vt:lpstr>Endolimax nana    A. Trophozoites:            karyosome large,                centric or eccentric,          without peripheral          chromatin    </vt:lpstr>
      <vt:lpstr>Endolimax nana   B. cyst:      ovoid in shape;       nuclei 1,2,or 4;      karyosome large       with little or no         peripheral        duration.</vt:lpstr>
      <vt:lpstr>عرض تقديمي في PowerPoint</vt:lpstr>
      <vt:lpstr> Iodamoeba butschlii       A. Trophozoites     nuclei with large       central karyosome;      karyosome surrounded       by small chromatin       granules;                      </vt:lpstr>
      <vt:lpstr> Iodamoeba butschlii     B. cyst:     large glycogen      vacuole;      nucleus as in      trophozoites. 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Protozoa    A. Intestinal </dc:title>
  <dc:creator/>
  <cp:lastModifiedBy>Owner</cp:lastModifiedBy>
  <cp:revision>85</cp:revision>
  <dcterms:created xsi:type="dcterms:W3CDTF">2006-08-16T00:00:00Z</dcterms:created>
  <dcterms:modified xsi:type="dcterms:W3CDTF">2020-03-16T10:23:59Z</dcterms:modified>
</cp:coreProperties>
</file>