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41" r:id="rId2"/>
    <p:sldId id="342" r:id="rId3"/>
    <p:sldId id="260" r:id="rId4"/>
    <p:sldId id="257" r:id="rId5"/>
    <p:sldId id="337" r:id="rId6"/>
    <p:sldId id="258" r:id="rId7"/>
    <p:sldId id="259" r:id="rId8"/>
    <p:sldId id="338" r:id="rId9"/>
    <p:sldId id="262" r:id="rId10"/>
    <p:sldId id="263" r:id="rId11"/>
    <p:sldId id="264" r:id="rId12"/>
    <p:sldId id="340" r:id="rId13"/>
    <p:sldId id="265" r:id="rId14"/>
    <p:sldId id="398" r:id="rId15"/>
    <p:sldId id="399" r:id="rId16"/>
    <p:sldId id="401" r:id="rId17"/>
    <p:sldId id="40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74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E4D546D-F5E5-47B6-B569-DE6412CA1345}" type="datetimeFigureOut">
              <a:rPr lang="ar-IQ" smtClean="0"/>
              <a:pPr/>
              <a:t>22/07/1441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E5C2736-A420-46F6-A27E-53E431BDC861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24297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198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6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274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007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517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657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278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0" y="1295400"/>
            <a:ext cx="6248400" cy="1524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Protozoa</a:t>
            </a:r>
            <a:endParaRPr kumimoji="0" lang="en-US" sz="9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ulcer2b"/>
          <p:cNvPicPr>
            <a:picLocks noChangeAspect="1" noChangeArrowheads="1"/>
          </p:cNvPicPr>
          <p:nvPr/>
        </p:nvPicPr>
        <p:blipFill>
          <a:blip r:embed="rId3">
            <a:lum bright="-12000" contrast="-12000"/>
          </a:blip>
          <a:srcRect/>
          <a:stretch>
            <a:fillRect/>
          </a:stretch>
        </p:blipFill>
        <p:spPr bwMode="auto">
          <a:xfrm>
            <a:off x="0" y="260350"/>
            <a:ext cx="91440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0" y="614362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00"/>
                </a:solidFill>
              </a:rPr>
              <a:t>Flask like ulcer caused by </a:t>
            </a:r>
            <a:r>
              <a:rPr lang="en-US" sz="3600" b="1" i="1">
                <a:solidFill>
                  <a:srgbClr val="000000"/>
                </a:solidFill>
              </a:rPr>
              <a:t>E histolytica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ent-hist-fla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0"/>
            <a:ext cx="600075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8" descr="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500438"/>
            <a:ext cx="850106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1214438" y="3021013"/>
            <a:ext cx="8069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ulcer of E.histolytica in large intestine</a:t>
            </a:r>
          </a:p>
        </p:txBody>
      </p:sp>
      <p:sp>
        <p:nvSpPr>
          <p:cNvPr id="19461" name="Rectangle 11"/>
          <p:cNvSpPr>
            <a:spLocks noChangeArrowheads="1"/>
          </p:cNvSpPr>
          <p:nvPr/>
        </p:nvSpPr>
        <p:spPr bwMode="auto">
          <a:xfrm>
            <a:off x="1547813" y="5805488"/>
            <a:ext cx="503237" cy="14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800" b="1"/>
              <a:t>Fig 23-A</a:t>
            </a:r>
          </a:p>
        </p:txBody>
      </p:sp>
      <p:sp>
        <p:nvSpPr>
          <p:cNvPr id="19462" name="Rectangle 13"/>
          <p:cNvSpPr>
            <a:spLocks noChangeArrowheads="1"/>
          </p:cNvSpPr>
          <p:nvPr/>
        </p:nvSpPr>
        <p:spPr bwMode="auto">
          <a:xfrm>
            <a:off x="4859338" y="5876925"/>
            <a:ext cx="504825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800" b="1"/>
              <a:t>Fig 23-B</a:t>
            </a:r>
          </a:p>
        </p:txBody>
      </p:sp>
      <p:sp>
        <p:nvSpPr>
          <p:cNvPr id="19463" name="Rectangle 12"/>
          <p:cNvSpPr>
            <a:spLocks noChangeArrowheads="1"/>
          </p:cNvSpPr>
          <p:nvPr/>
        </p:nvSpPr>
        <p:spPr bwMode="auto">
          <a:xfrm>
            <a:off x="7199313" y="1214438"/>
            <a:ext cx="194468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 sz="160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0525"/>
            <a:ext cx="9210675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013"/>
          <p:cNvPicPr>
            <a:picLocks noChangeAspect="1" noChangeArrowheads="1"/>
          </p:cNvPicPr>
          <p:nvPr/>
        </p:nvPicPr>
        <p:blipFill>
          <a:blip r:embed="rId3">
            <a:lum bright="-18000" contrast="6000"/>
          </a:blip>
          <a:srcRect/>
          <a:stretch>
            <a:fillRect/>
          </a:stretch>
        </p:blipFill>
        <p:spPr bwMode="auto">
          <a:xfrm>
            <a:off x="0" y="87313"/>
            <a:ext cx="9144000" cy="607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581275" y="0"/>
            <a:ext cx="6562725" cy="1125538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000" b="1" smtClean="0"/>
              <a:t/>
            </a:r>
            <a:br>
              <a:rPr lang="en-US" sz="4000" b="1" smtClean="0"/>
            </a:br>
            <a:endParaRPr lang="en-US" sz="4000" b="1" smtClean="0"/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900113" y="6165850"/>
            <a:ext cx="46799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Hematophagous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trophozoites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Line 7"/>
          <p:cNvSpPr>
            <a:spLocks noChangeShapeType="1"/>
          </p:cNvSpPr>
          <p:nvPr/>
        </p:nvSpPr>
        <p:spPr bwMode="auto">
          <a:xfrm flipH="1">
            <a:off x="3779838" y="404813"/>
            <a:ext cx="1728787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Line 8"/>
          <p:cNvSpPr>
            <a:spLocks noChangeShapeType="1"/>
          </p:cNvSpPr>
          <p:nvPr/>
        </p:nvSpPr>
        <p:spPr bwMode="auto">
          <a:xfrm>
            <a:off x="5508625" y="404813"/>
            <a:ext cx="2016125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3995738" y="0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CC"/>
                </a:solidFill>
              </a:rPr>
              <a:t>Digested RBCs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371600"/>
            <a:ext cx="7467600" cy="3124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en-US" sz="6000" b="1" dirty="0" smtClean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6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Intestinal</a:t>
            </a:r>
            <a:r>
              <a:rPr lang="en-US" sz="6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Protozoa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60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Commensal</a:t>
            </a:r>
            <a:r>
              <a:rPr lang="en-US" sz="6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amoeba</a:t>
            </a:r>
            <a:endParaRPr lang="en-US" sz="6000" b="1" dirty="0" smtClean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en-US" sz="6000" b="1" dirty="0" smtClean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57723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179388" y="404813"/>
            <a:ext cx="504031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Entamoeba</a:t>
            </a:r>
            <a:r>
              <a:rPr lang="en-US" sz="4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coli</a:t>
            </a:r>
          </a:p>
          <a:p>
            <a:pPr>
              <a:lnSpc>
                <a:spcPct val="80000"/>
              </a:lnSpc>
            </a:pPr>
            <a:r>
              <a:rPr lang="en-US" sz="4000" b="1" dirty="0">
                <a:solidFill>
                  <a:srgbClr val="604A7B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Trophozoites: </a:t>
            </a:r>
            <a:r>
              <a:rPr lang="en-US" sz="4000" b="1" dirty="0">
                <a:solidFill>
                  <a:srgbClr val="604A7B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Irregular 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shape but </a:t>
            </a:r>
            <a:endParaRPr lang="en-US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more compact 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histolytica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Ectoplasm thin;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en-US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Granulate endoplasm;</a:t>
            </a:r>
          </a:p>
          <a:p>
            <a:pPr>
              <a:lnSpc>
                <a:spcPct val="80000"/>
              </a:lnSpc>
            </a:pPr>
            <a:endParaRPr lang="en-US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Small 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nucleus 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endParaRPr lang="en-US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perinuclear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chromatin </a:t>
            </a:r>
          </a:p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dots irregular in size &amp; </a:t>
            </a:r>
          </a:p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spacing.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pic>
        <p:nvPicPr>
          <p:cNvPr id="21507" name="Picture 9" descr="ECOLIC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4149725"/>
            <a:ext cx="4067175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58737"/>
            <a:ext cx="3924300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976007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9275"/>
            <a:ext cx="4681538" cy="5013325"/>
          </a:xfrm>
        </p:spPr>
        <p:txBody>
          <a:bodyPr>
            <a:normAutofit fontScale="90000"/>
          </a:bodyPr>
          <a:lstStyle/>
          <a:p>
            <a:pPr marL="762000" indent="-762000" algn="l" eaLnBrk="1" hangingPunct="1">
              <a:defRPr/>
            </a:pP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i="1" dirty="0" err="1" smtClean="0">
                <a:latin typeface="Times New Roman" pitchFamily="18" charset="0"/>
                <a:cs typeface="Times New Roman" pitchFamily="18" charset="0"/>
              </a:rPr>
              <a:t>Entamoeba</a:t>
            </a:r>
            <a:r>
              <a:rPr lang="en-US" sz="5300" b="1" i="1" dirty="0" smtClean="0">
                <a:latin typeface="Times New Roman" pitchFamily="18" charset="0"/>
                <a:cs typeface="Times New Roman" pitchFamily="18" charset="0"/>
              </a:rPr>
              <a:t> coli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53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5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smtClean="0">
                <a:latin typeface="Times New Roman" pitchFamily="18" charset="0"/>
                <a:cs typeface="Times New Roman" pitchFamily="18" charset="0"/>
              </a:rPr>
              <a:t>Cyst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Large; nuclei 1,2,4 </a:t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or 8;</a:t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Chromatoid bars </a:t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with pointed end.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5" descr="ECOLICy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0"/>
            <a:ext cx="4284662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Line 6"/>
          <p:cNvSpPr>
            <a:spLocks noChangeShapeType="1"/>
          </p:cNvSpPr>
          <p:nvPr/>
        </p:nvSpPr>
        <p:spPr bwMode="auto">
          <a:xfrm>
            <a:off x="6372225" y="260350"/>
            <a:ext cx="1008063" cy="129540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533" name="Line 7"/>
          <p:cNvSpPr>
            <a:spLocks noChangeShapeType="1"/>
          </p:cNvSpPr>
          <p:nvPr/>
        </p:nvSpPr>
        <p:spPr bwMode="auto">
          <a:xfrm>
            <a:off x="6372225" y="260350"/>
            <a:ext cx="69850" cy="1081088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253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3449638"/>
            <a:ext cx="4284662" cy="340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2440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 descr="e-hist-tr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14313"/>
            <a:ext cx="2995612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12" descr="EHistolCy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0"/>
            <a:ext cx="257175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13"/>
          <p:cNvSpPr>
            <a:spLocks noChangeArrowheads="1"/>
          </p:cNvSpPr>
          <p:nvPr/>
        </p:nvSpPr>
        <p:spPr bwMode="auto">
          <a:xfrm>
            <a:off x="228600" y="2276475"/>
            <a:ext cx="4343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 i="1" dirty="0" err="1">
                <a:solidFill>
                  <a:prstClr val="black"/>
                </a:solidFill>
              </a:rPr>
              <a:t>Entamoeba</a:t>
            </a:r>
            <a:r>
              <a:rPr lang="en-US" sz="2000" b="1" i="1" dirty="0">
                <a:solidFill>
                  <a:prstClr val="black"/>
                </a:solidFill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</a:rPr>
              <a:t>histolytica</a:t>
            </a:r>
            <a:r>
              <a:rPr lang="en-US" sz="2000" b="1" i="1" dirty="0">
                <a:solidFill>
                  <a:prstClr val="black"/>
                </a:solidFill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</a:rPr>
              <a:t>Trophozoite</a:t>
            </a:r>
            <a:endParaRPr lang="en-US" sz="2000" b="1" dirty="0" smtClean="0">
              <a:solidFill>
                <a:prstClr val="black"/>
              </a:solidFill>
            </a:endParaRPr>
          </a:p>
          <a:p>
            <a:r>
              <a:rPr lang="en-US" sz="2000" b="1" dirty="0" smtClean="0">
                <a:solidFill>
                  <a:prstClr val="black"/>
                </a:solidFill>
              </a:rPr>
              <a:t>( </a:t>
            </a:r>
            <a:r>
              <a:rPr lang="en-US" sz="2000" b="1" dirty="0">
                <a:solidFill>
                  <a:prstClr val="black"/>
                </a:solidFill>
              </a:rPr>
              <a:t>18 – 60 µm )</a:t>
            </a:r>
          </a:p>
        </p:txBody>
      </p:sp>
      <p:sp>
        <p:nvSpPr>
          <p:cNvPr id="23557" name="Rectangle 14"/>
          <p:cNvSpPr>
            <a:spLocks noChangeArrowheads="1"/>
          </p:cNvSpPr>
          <p:nvPr/>
        </p:nvSpPr>
        <p:spPr bwMode="auto">
          <a:xfrm>
            <a:off x="4800600" y="2362200"/>
            <a:ext cx="30305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 i="1" dirty="0" err="1">
                <a:solidFill>
                  <a:prstClr val="black"/>
                </a:solidFill>
              </a:rPr>
              <a:t>Entamoeba</a:t>
            </a:r>
            <a:r>
              <a:rPr lang="en-US" sz="2000" b="1" i="1" dirty="0">
                <a:solidFill>
                  <a:prstClr val="black"/>
                </a:solidFill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</a:rPr>
              <a:t>histolytic</a:t>
            </a:r>
            <a:r>
              <a:rPr lang="en-US" sz="2000" b="1" dirty="0" err="1">
                <a:solidFill>
                  <a:prstClr val="black"/>
                </a:solidFill>
              </a:rPr>
              <a:t>a</a:t>
            </a:r>
            <a:r>
              <a:rPr lang="en-US" sz="2000" b="1" dirty="0">
                <a:solidFill>
                  <a:prstClr val="black"/>
                </a:solidFill>
              </a:rPr>
              <a:t> Cyst ( 5 – 20 µm )</a:t>
            </a:r>
          </a:p>
          <a:p>
            <a:r>
              <a:rPr lang="ar-IQ" sz="2000" b="1" dirty="0">
                <a:solidFill>
                  <a:prstClr val="black"/>
                </a:solidFill>
              </a:rPr>
              <a:t> </a:t>
            </a: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23558" name="Picture 15" descr="E-coli-cys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2643188"/>
            <a:ext cx="3316288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Rectangle 16"/>
          <p:cNvSpPr>
            <a:spLocks noChangeArrowheads="1"/>
          </p:cNvSpPr>
          <p:nvPr/>
        </p:nvSpPr>
        <p:spPr bwMode="auto">
          <a:xfrm>
            <a:off x="5072063" y="5786438"/>
            <a:ext cx="28082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 i="1" dirty="0" err="1">
                <a:solidFill>
                  <a:prstClr val="black"/>
                </a:solidFill>
              </a:rPr>
              <a:t>Entamoeba</a:t>
            </a:r>
            <a:r>
              <a:rPr lang="en-US" sz="2000" b="1" i="1" dirty="0">
                <a:solidFill>
                  <a:prstClr val="black"/>
                </a:solidFill>
              </a:rPr>
              <a:t> Coli </a:t>
            </a:r>
            <a:r>
              <a:rPr lang="en-US" sz="2000" b="1" dirty="0">
                <a:solidFill>
                  <a:prstClr val="black"/>
                </a:solidFill>
              </a:rPr>
              <a:t>Cyst ( 15 – 33 µm )</a:t>
            </a:r>
          </a:p>
        </p:txBody>
      </p:sp>
      <p:pic>
        <p:nvPicPr>
          <p:cNvPr id="23560" name="Picture 17" descr="e-col-cys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2852738"/>
            <a:ext cx="3265487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Rectangle 19"/>
          <p:cNvSpPr>
            <a:spLocks noChangeArrowheads="1"/>
          </p:cNvSpPr>
          <p:nvPr/>
        </p:nvSpPr>
        <p:spPr bwMode="auto">
          <a:xfrm>
            <a:off x="285750" y="5734050"/>
            <a:ext cx="34940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 i="1" dirty="0" err="1">
                <a:solidFill>
                  <a:prstClr val="black"/>
                </a:solidFill>
              </a:rPr>
              <a:t>Entamoeba</a:t>
            </a:r>
            <a:r>
              <a:rPr lang="en-US" sz="2000" b="1" i="1" dirty="0">
                <a:solidFill>
                  <a:prstClr val="black"/>
                </a:solidFill>
              </a:rPr>
              <a:t> Coli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Trophozoite</a:t>
            </a:r>
            <a:r>
              <a:rPr lang="en-US" sz="2000" b="1" dirty="0">
                <a:solidFill>
                  <a:prstClr val="black"/>
                </a:solidFill>
              </a:rPr>
              <a:t> ( 20 – 50 µm )</a:t>
            </a:r>
          </a:p>
        </p:txBody>
      </p:sp>
      <p:sp>
        <p:nvSpPr>
          <p:cNvPr id="23562" name="Text Box 21"/>
          <p:cNvSpPr txBox="1">
            <a:spLocks noChangeArrowheads="1"/>
          </p:cNvSpPr>
          <p:nvPr/>
        </p:nvSpPr>
        <p:spPr bwMode="auto">
          <a:xfrm>
            <a:off x="0" y="6308725"/>
            <a:ext cx="10250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</a:rPr>
              <a:t>trophozoite</a:t>
            </a:r>
            <a:r>
              <a:rPr lang="en-US" sz="2400" b="1" dirty="0">
                <a:solidFill>
                  <a:prstClr val="black"/>
                </a:solidFill>
              </a:rPr>
              <a:t> and cysts of </a:t>
            </a:r>
            <a:r>
              <a:rPr lang="en-US" sz="2400" b="1" i="1" dirty="0">
                <a:solidFill>
                  <a:prstClr val="black"/>
                </a:solidFill>
              </a:rPr>
              <a:t>E</a:t>
            </a:r>
            <a:r>
              <a:rPr lang="en-US" sz="2400" b="1" i="1" dirty="0" smtClean="0">
                <a:solidFill>
                  <a:prstClr val="black"/>
                </a:solidFill>
              </a:rPr>
              <a:t>. </a:t>
            </a:r>
            <a:r>
              <a:rPr lang="en-US" sz="2400" b="1" i="1" dirty="0" err="1" smtClean="0">
                <a:solidFill>
                  <a:prstClr val="black"/>
                </a:solidFill>
              </a:rPr>
              <a:t>histolytica</a:t>
            </a:r>
            <a:r>
              <a:rPr lang="en-US" sz="2400" b="1" i="1" dirty="0" smtClean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</a:rPr>
              <a:t>and </a:t>
            </a:r>
            <a:r>
              <a:rPr lang="en-US" sz="2400" b="1" i="1" dirty="0">
                <a:solidFill>
                  <a:prstClr val="black"/>
                </a:solidFill>
              </a:rPr>
              <a:t>E</a:t>
            </a:r>
            <a:r>
              <a:rPr lang="en-US" sz="2400" b="1" i="1" dirty="0" smtClean="0">
                <a:solidFill>
                  <a:prstClr val="black"/>
                </a:solidFill>
              </a:rPr>
              <a:t>. coli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</a:rPr>
              <a:t>form stool smear </a:t>
            </a:r>
          </a:p>
        </p:txBody>
      </p:sp>
      <p:sp>
        <p:nvSpPr>
          <p:cNvPr id="23563" name="Text Box 22"/>
          <p:cNvSpPr txBox="1">
            <a:spLocks noChangeArrowheads="1"/>
          </p:cNvSpPr>
          <p:nvPr/>
        </p:nvSpPr>
        <p:spPr bwMode="auto">
          <a:xfrm>
            <a:off x="3492500" y="188913"/>
            <a:ext cx="2087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>
              <a:solidFill>
                <a:prstClr val="black"/>
              </a:solidFill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5643563" y="-142875"/>
            <a:ext cx="2159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3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371600"/>
            <a:ext cx="7467600" cy="3124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Lab: 1</a:t>
            </a: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Intestinal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Protozoa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6000" b="1" i="1" dirty="0" err="1" smtClean="0">
                <a:latin typeface="Times New Roman" pitchFamily="18" charset="0"/>
                <a:cs typeface="Times New Roman" pitchFamily="18" charset="0"/>
              </a:rPr>
              <a:t>Entamoeba</a:t>
            </a:r>
            <a:r>
              <a:rPr lang="en-US" sz="6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latin typeface="Times New Roman" pitchFamily="18" charset="0"/>
                <a:cs typeface="Times New Roman" pitchFamily="18" charset="0"/>
              </a:rPr>
              <a:t>histolytica</a:t>
            </a: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D:\Protozoa\e-histol-lif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763000" cy="65532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28600" y="533400"/>
            <a:ext cx="5486400" cy="4929188"/>
          </a:xfrm>
        </p:spPr>
        <p:txBody>
          <a:bodyPr>
            <a:normAutofit lnSpcReduction="10000"/>
          </a:bodyPr>
          <a:lstStyle/>
          <a:p>
            <a:pPr marL="0" indent="0"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Entamoeba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histolytica</a:t>
            </a:r>
            <a:endParaRPr lang="en-US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A. Trophozoites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Irregular shape.</a:t>
            </a:r>
          </a:p>
          <a:p>
            <a:pPr marL="0" indent="0" algn="l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Transparent ectoplasm</a:t>
            </a:r>
          </a:p>
          <a:p>
            <a:pPr marL="0" indent="0" algn="l" eaLnBrk="1" hangingPunct="1">
              <a:lnSpc>
                <a:spcPct val="80000"/>
              </a:lnSpc>
              <a:buNone/>
              <a:defRPr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Granulated endoplasm</a:t>
            </a:r>
          </a:p>
          <a:p>
            <a:pPr marL="0" indent="0" algn="l" eaLnBrk="1" hangingPunct="1">
              <a:lnSpc>
                <a:spcPct val="80000"/>
              </a:lnSpc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small nucleus with   </a:t>
            </a:r>
          </a:p>
          <a:p>
            <a:pPr marL="0" indent="0" algn="l" eaLnBrk="1" hangingPunct="1">
              <a:lnSpc>
                <a:spcPct val="80000"/>
              </a:lnSpc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perinuclear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chromatin dots,   </a:t>
            </a:r>
          </a:p>
          <a:p>
            <a:pPr marL="0" indent="0" algn="l" eaLnBrk="1" hangingPunct="1">
              <a:lnSpc>
                <a:spcPct val="80000"/>
              </a:lnSpc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regular in size &amp; spacing.</a:t>
            </a:r>
          </a:p>
          <a:p>
            <a:pPr marL="0" indent="0"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3933825"/>
            <a:ext cx="3779837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. histolytica trophozoite stained with trichro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4500" y="0"/>
            <a:ext cx="3619500" cy="36195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HISTCTH"/>
          <p:cNvPicPr>
            <a:picLocks noChangeAspect="1" noChangeArrowheads="1"/>
          </p:cNvPicPr>
          <p:nvPr/>
        </p:nvPicPr>
        <p:blipFill>
          <a:blip r:embed="rId2"/>
          <a:srcRect l="32273" t="29839" r="31697" b="42135"/>
          <a:stretch>
            <a:fillRect/>
          </a:stretch>
        </p:blipFill>
        <p:spPr bwMode="auto">
          <a:xfrm>
            <a:off x="4876800" y="235857"/>
            <a:ext cx="4038600" cy="326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. histolytica/E. dispar trophozoite stained with trichr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3886200" cy="3352800"/>
          </a:xfrm>
          <a:prstGeom prst="rect">
            <a:avLst/>
          </a:prstGeom>
          <a:noFill/>
        </p:spPr>
      </p:pic>
      <p:pic>
        <p:nvPicPr>
          <p:cNvPr id="1030" name="Picture 6" descr="E. histolytica/E. dispar trophozoite in a wet mou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505200"/>
            <a:ext cx="40386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4419600"/>
            <a:ext cx="37338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Trophozoites of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Entamoeba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histolytica</a:t>
            </a:r>
            <a:endParaRPr lang="ar-IQ" sz="2800" dirty="0"/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 descr="eh_st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8929687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500063" y="357188"/>
            <a:ext cx="8143875" cy="397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b="1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b="1" i="1" dirty="0" err="1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Entamoeba</a:t>
            </a:r>
            <a:r>
              <a:rPr lang="en-US" sz="4400" b="1" i="1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histolytica</a:t>
            </a:r>
            <a:endParaRPr lang="en-US" sz="4400" b="1" i="1" dirty="0">
              <a:solidFill>
                <a:srgbClr val="95373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3600" b="1" i="1" dirty="0">
              <a:solidFill>
                <a:srgbClr val="FF66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4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b. cyst, note:</a:t>
            </a:r>
          </a:p>
          <a:p>
            <a:pPr>
              <a:lnSpc>
                <a:spcPct val="80000"/>
              </a:lnSpc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round in shape </a:t>
            </a:r>
          </a:p>
          <a:p>
            <a:pPr>
              <a:lnSpc>
                <a:spcPct val="80000"/>
              </a:lnSpc>
            </a:pP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outer cyst wall</a:t>
            </a:r>
          </a:p>
          <a:p>
            <a:pPr>
              <a:lnSpc>
                <a:spcPct val="80000"/>
              </a:lnSpc>
            </a:pP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nuclei 1,2 or 4</a:t>
            </a:r>
          </a:p>
          <a:p>
            <a:pPr>
              <a:lnSpc>
                <a:spcPct val="80000"/>
              </a:lnSpc>
            </a:pP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chromatin bars may be present.</a:t>
            </a:r>
          </a:p>
          <a:p>
            <a:pPr>
              <a:lnSpc>
                <a:spcPct val="80000"/>
              </a:lnSpc>
            </a:pPr>
            <a:r>
              <a:rPr lang="en-US" sz="3600" b="1" i="1" dirty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lnSpc>
                <a:spcPct val="80000"/>
              </a:lnSpc>
            </a:pPr>
            <a:endParaRPr lang="en-US" b="1" i="1" dirty="0">
              <a:solidFill>
                <a:srgbClr val="FF7C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Line 4"/>
          <p:cNvSpPr>
            <a:spLocks noChangeShapeType="1"/>
          </p:cNvSpPr>
          <p:nvPr/>
        </p:nvSpPr>
        <p:spPr bwMode="auto">
          <a:xfrm flipH="1">
            <a:off x="3276600" y="4292600"/>
            <a:ext cx="792163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 flipH="1">
            <a:off x="2627313" y="4221163"/>
            <a:ext cx="287337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4341" name="Picture 6" descr="006"/>
          <p:cNvPicPr>
            <a:picLocks noChangeAspect="1" noChangeArrowheads="1"/>
          </p:cNvPicPr>
          <p:nvPr/>
        </p:nvPicPr>
        <p:blipFill>
          <a:blip r:embed="rId3">
            <a:lum bright="-12000"/>
          </a:blip>
          <a:srcRect/>
          <a:stretch>
            <a:fillRect/>
          </a:stretch>
        </p:blipFill>
        <p:spPr bwMode="auto">
          <a:xfrm>
            <a:off x="611188" y="4005263"/>
            <a:ext cx="38893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Line 7"/>
          <p:cNvSpPr>
            <a:spLocks noChangeShapeType="1"/>
          </p:cNvSpPr>
          <p:nvPr/>
        </p:nvSpPr>
        <p:spPr bwMode="auto">
          <a:xfrm flipH="1">
            <a:off x="1908175" y="4221163"/>
            <a:ext cx="1008063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 flipH="1">
            <a:off x="2700338" y="4221163"/>
            <a:ext cx="2159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434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4013200"/>
            <a:ext cx="4067175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E. histolytica/E. dispar cyst stained in trichr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3657600" cy="3657600"/>
          </a:xfrm>
          <a:prstGeom prst="rect">
            <a:avLst/>
          </a:prstGeom>
          <a:noFill/>
        </p:spPr>
      </p:pic>
      <p:pic>
        <p:nvPicPr>
          <p:cNvPr id="3" name="Picture 2" descr="E. histolytica/E. dispar cyst stained in trichr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5334000" y="342900"/>
            <a:ext cx="3657600" cy="3657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33600" y="6019800"/>
            <a:ext cx="4495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/>
              <a:t>Cysts of  </a:t>
            </a:r>
            <a:r>
              <a:rPr lang="en-US" sz="3200" b="1" i="1" dirty="0" smtClean="0"/>
              <a:t>E. </a:t>
            </a:r>
            <a:r>
              <a:rPr lang="en-US" sz="3200" b="1" i="1" dirty="0" err="1" smtClean="0"/>
              <a:t>histolytica</a:t>
            </a:r>
            <a:endParaRPr lang="ar-IQ" sz="32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2057400"/>
            <a:ext cx="28194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Cigar shape chromatoid body</a:t>
            </a:r>
            <a:endParaRPr lang="ar-IQ" sz="2400" b="1" dirty="0"/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214313" y="214313"/>
            <a:ext cx="8715375" cy="533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b="1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b="1" i="1" dirty="0" err="1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Entamoeba</a:t>
            </a:r>
            <a:r>
              <a:rPr lang="en-US" sz="4400" b="1" i="1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histolytica</a:t>
            </a:r>
            <a:endParaRPr lang="en-US" sz="4400" b="1" i="1" dirty="0">
              <a:solidFill>
                <a:srgbClr val="95373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c. Section in infected intestine- note: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Columnar epithelium, 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Lamina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propria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Muscularis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mucosae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Sub-mucosa,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muscularis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serosa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in intact     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mucosa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Clusters of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amebae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extending from epithelium    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through lamina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propria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muscularis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mucosa and 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muscularis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Some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amebae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show their nuclei and / or ingested 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RBCs if the section passes through these structures.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274</Words>
  <Application>Microsoft Office PowerPoint</Application>
  <PresentationFormat>عرض على الشاشة (3:4)‏</PresentationFormat>
  <Paragraphs>69</Paragraphs>
  <Slides>17</Slides>
  <Notes>7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</vt:lpstr>
      <vt:lpstr>عرض تقديمي في PowerPoint</vt:lpstr>
      <vt:lpstr>عرض تقديمي في PowerPoint</vt:lpstr>
      <vt:lpstr> Entamoeba coli B.  Cyst  Large; nuclei 1,2,4  or 8; Chromatoid bars  with pointed end.   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Protozoa    A. Intestinal </dc:title>
  <dc:creator/>
  <cp:lastModifiedBy>Owner</cp:lastModifiedBy>
  <cp:revision>84</cp:revision>
  <dcterms:created xsi:type="dcterms:W3CDTF">2006-08-16T00:00:00Z</dcterms:created>
  <dcterms:modified xsi:type="dcterms:W3CDTF">2020-03-16T10:19:05Z</dcterms:modified>
</cp:coreProperties>
</file>