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5" d="100"/>
          <a:sy n="95" d="100"/>
        </p:scale>
        <p:origin x="38" y="6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AD70-8E49-48B3-9DC9-A389EF6071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150D6B-8691-487F-B806-5885D3264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DFD0F1-6C66-43EE-8256-3695A9960A86}"/>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5" name="Footer Placeholder 4">
            <a:extLst>
              <a:ext uri="{FF2B5EF4-FFF2-40B4-BE49-F238E27FC236}">
                <a16:creationId xmlns:a16="http://schemas.microsoft.com/office/drawing/2014/main" id="{67E5C7D3-9F97-427D-BA30-715B81B49B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D8627-822B-4030-B614-63A2A004E6F7}"/>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5019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3B58-67CB-4DBB-9750-36E7C4B337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F35A8F-8985-4F8E-8C15-E620A91731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1E926-E3F3-4EBA-A12C-88823AD735EF}"/>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5" name="Footer Placeholder 4">
            <a:extLst>
              <a:ext uri="{FF2B5EF4-FFF2-40B4-BE49-F238E27FC236}">
                <a16:creationId xmlns:a16="http://schemas.microsoft.com/office/drawing/2014/main" id="{08E14042-740E-4910-B9DB-2812AC321E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50D89-50EC-4A92-B625-FA0349F4EDB0}"/>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20749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225FA-CE02-483C-A0C7-4E49F85DE8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3069AC-8E08-440A-821A-849EF6B490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BA63C-A378-41C4-AE9F-CD88094A7E29}"/>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5" name="Footer Placeholder 4">
            <a:extLst>
              <a:ext uri="{FF2B5EF4-FFF2-40B4-BE49-F238E27FC236}">
                <a16:creationId xmlns:a16="http://schemas.microsoft.com/office/drawing/2014/main" id="{46B1C08E-EEBC-4809-B037-FB90B67E96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32357-F53C-45CC-9EBB-F35EDCC77C4A}"/>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259524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7379-CAAD-4527-9472-FC9599068C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24C47C-09EF-438B-B61B-DAB02030A1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40F6F3-8095-42AA-8853-2DBC1502D1FF}"/>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5" name="Footer Placeholder 4">
            <a:extLst>
              <a:ext uri="{FF2B5EF4-FFF2-40B4-BE49-F238E27FC236}">
                <a16:creationId xmlns:a16="http://schemas.microsoft.com/office/drawing/2014/main" id="{F8B39FD0-A9F3-4F5E-AD6D-36AC42EF5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DBDE38-3618-4B1A-8118-E8FEB4A02509}"/>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89337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7DD6-4445-463D-A210-BC47E3E767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D0CB61-3E5C-46E9-BB81-B18F1D9119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E663F9-AE82-4E1F-B910-5997628C6976}"/>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5" name="Footer Placeholder 4">
            <a:extLst>
              <a:ext uri="{FF2B5EF4-FFF2-40B4-BE49-F238E27FC236}">
                <a16:creationId xmlns:a16="http://schemas.microsoft.com/office/drawing/2014/main" id="{8609A49B-D386-45A7-9A2A-E8BC7CE75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7F8B6-D66E-41E6-AB2D-53AD4CABBB02}"/>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196116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BAC9-53A2-4444-87A0-AFFDA65387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61C45E-9B5A-4CC2-BF9C-AD54C59810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5382DF-D203-4D5B-A84C-40F9FCFEC5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CF4F8C-F4BB-4568-A9A5-24C5FF40ED2A}"/>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6" name="Footer Placeholder 5">
            <a:extLst>
              <a:ext uri="{FF2B5EF4-FFF2-40B4-BE49-F238E27FC236}">
                <a16:creationId xmlns:a16="http://schemas.microsoft.com/office/drawing/2014/main" id="{051ABFA0-0B62-4A0E-BBD7-E2223C58D2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B9F4F8-A8DF-4851-96A6-EB0DC4A123EC}"/>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40773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3C97-2AD0-4300-B67C-2767521F29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1E79BE-692C-4432-B661-728C3CCC1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CDA5E2-8738-4BD3-9E57-8D1AD3C889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A8FEF8-E5FC-4856-ACBD-340616002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E85751-7954-4C7E-B1A9-26F79A7861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FBFC78-6DD9-4E18-992B-D86E18D1190A}"/>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8" name="Footer Placeholder 7">
            <a:extLst>
              <a:ext uri="{FF2B5EF4-FFF2-40B4-BE49-F238E27FC236}">
                <a16:creationId xmlns:a16="http://schemas.microsoft.com/office/drawing/2014/main" id="{3ABF0F03-CD57-4FE8-855C-A0314943C3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D5FEB6-B96C-45DE-B933-E3449F062284}"/>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35469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79D1-B775-417D-ACC0-7AA8527C36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2D09D3-13AA-401E-BABE-F9AF218E0849}"/>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4" name="Footer Placeholder 3">
            <a:extLst>
              <a:ext uri="{FF2B5EF4-FFF2-40B4-BE49-F238E27FC236}">
                <a16:creationId xmlns:a16="http://schemas.microsoft.com/office/drawing/2014/main" id="{77B235BD-6DFA-467E-90CC-37BB0B3657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902B45-C808-4523-940D-A5C075D1423B}"/>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173701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8E0E8-360A-49D2-8F79-9604CE19C49A}"/>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3" name="Footer Placeholder 2">
            <a:extLst>
              <a:ext uri="{FF2B5EF4-FFF2-40B4-BE49-F238E27FC236}">
                <a16:creationId xmlns:a16="http://schemas.microsoft.com/office/drawing/2014/main" id="{83E5162B-221A-46A8-93C1-446831C418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CB158D-FD3F-443E-8A49-5FE07242D4B1}"/>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250325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E909-67BE-4515-A7AC-3CFBE67340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1B8F63-EBCD-4B15-A9D8-8A73F9CF1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4E7819-2BCB-4561-8742-382CB4AE8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212B89-900D-4913-A21E-86CE3288A154}"/>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6" name="Footer Placeholder 5">
            <a:extLst>
              <a:ext uri="{FF2B5EF4-FFF2-40B4-BE49-F238E27FC236}">
                <a16:creationId xmlns:a16="http://schemas.microsoft.com/office/drawing/2014/main" id="{E4328CCA-42A1-4A3A-A2B5-86A93AD459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97BD9D-2BE2-4D4B-BFAA-88A4ECF931F7}"/>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201140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BED7-0916-4C3A-BAD8-F7244AD3B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26A932-8879-4118-B95D-5AD835C3A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A87A8A-48AE-4726-BF33-7EC2F9405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9A0380-B417-41D1-9F7A-9F5E8762BBAF}"/>
              </a:ext>
            </a:extLst>
          </p:cNvPr>
          <p:cNvSpPr>
            <a:spLocks noGrp="1"/>
          </p:cNvSpPr>
          <p:nvPr>
            <p:ph type="dt" sz="half" idx="10"/>
          </p:nvPr>
        </p:nvSpPr>
        <p:spPr/>
        <p:txBody>
          <a:bodyPr/>
          <a:lstStyle/>
          <a:p>
            <a:fld id="{C121C817-0D8D-43BE-8035-F0B4754B4FD3}" type="datetimeFigureOut">
              <a:rPr lang="en-GB" smtClean="0"/>
              <a:t>13/03/2020</a:t>
            </a:fld>
            <a:endParaRPr lang="en-GB"/>
          </a:p>
        </p:txBody>
      </p:sp>
      <p:sp>
        <p:nvSpPr>
          <p:cNvPr id="6" name="Footer Placeholder 5">
            <a:extLst>
              <a:ext uri="{FF2B5EF4-FFF2-40B4-BE49-F238E27FC236}">
                <a16:creationId xmlns:a16="http://schemas.microsoft.com/office/drawing/2014/main" id="{5C7590AC-47A1-4340-88AD-09C7EED8A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53D206-5043-4C18-9647-10157CED5D06}"/>
              </a:ext>
            </a:extLst>
          </p:cNvPr>
          <p:cNvSpPr>
            <a:spLocks noGrp="1"/>
          </p:cNvSpPr>
          <p:nvPr>
            <p:ph type="sldNum" sz="quarter" idx="12"/>
          </p:nvPr>
        </p:nvSpPr>
        <p:spPr/>
        <p:txBody>
          <a:bodyPr/>
          <a:lstStyle/>
          <a:p>
            <a:fld id="{FFAB104C-1ADD-4532-BABE-00D863C17A23}" type="slidenum">
              <a:rPr lang="en-GB" smtClean="0"/>
              <a:t>‹#›</a:t>
            </a:fld>
            <a:endParaRPr lang="en-GB"/>
          </a:p>
        </p:txBody>
      </p:sp>
    </p:spTree>
    <p:extLst>
      <p:ext uri="{BB962C8B-B14F-4D97-AF65-F5344CB8AC3E}">
        <p14:creationId xmlns:p14="http://schemas.microsoft.com/office/powerpoint/2010/main" val="116965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8D9CFB-3726-4B30-B060-DD332D652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612E2D-2E53-43F8-8B1B-8EBD3D93D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4A2E50-4AA2-4B81-BAA8-217A09991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1C817-0D8D-43BE-8035-F0B4754B4FD3}" type="datetimeFigureOut">
              <a:rPr lang="en-GB" smtClean="0"/>
              <a:t>13/03/2020</a:t>
            </a:fld>
            <a:endParaRPr lang="en-GB"/>
          </a:p>
        </p:txBody>
      </p:sp>
      <p:sp>
        <p:nvSpPr>
          <p:cNvPr id="5" name="Footer Placeholder 4">
            <a:extLst>
              <a:ext uri="{FF2B5EF4-FFF2-40B4-BE49-F238E27FC236}">
                <a16:creationId xmlns:a16="http://schemas.microsoft.com/office/drawing/2014/main" id="{C1210AE3-2F12-48F6-AF2C-DB5536251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4CE576-5358-4F98-A3C1-06B7F5A5A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B104C-1ADD-4532-BABE-00D863C17A23}" type="slidenum">
              <a:rPr lang="en-GB" smtClean="0"/>
              <a:t>‹#›</a:t>
            </a:fld>
            <a:endParaRPr lang="en-GB"/>
          </a:p>
        </p:txBody>
      </p:sp>
    </p:spTree>
    <p:extLst>
      <p:ext uri="{BB962C8B-B14F-4D97-AF65-F5344CB8AC3E}">
        <p14:creationId xmlns:p14="http://schemas.microsoft.com/office/powerpoint/2010/main" val="78044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3376-10BF-4DE8-BB60-BE3E8C80DBD8}"/>
              </a:ext>
            </a:extLst>
          </p:cNvPr>
          <p:cNvSpPr>
            <a:spLocks noGrp="1"/>
          </p:cNvSpPr>
          <p:nvPr>
            <p:ph type="title"/>
          </p:nvPr>
        </p:nvSpPr>
        <p:spPr>
          <a:xfrm>
            <a:off x="5479026" y="365125"/>
            <a:ext cx="6551948" cy="5939810"/>
          </a:xfrm>
        </p:spPr>
        <p:txBody>
          <a:bodyPr>
            <a:normAutofit/>
          </a:bodyPr>
          <a:lstStyle/>
          <a:p>
            <a:r>
              <a:rPr lang="en-GB" sz="2400" b="1" dirty="0" smtClean="0"/>
              <a:t>Carbuncle</a:t>
            </a:r>
            <a:br>
              <a:rPr lang="en-GB" sz="2400" b="1" dirty="0" smtClean="0"/>
            </a:br>
            <a:r>
              <a:rPr lang="en-GB" sz="2400" dirty="0" smtClean="0"/>
              <a:t> </a:t>
            </a:r>
            <a:r>
              <a:rPr lang="en-GB" sz="2400" dirty="0"/>
              <a:t>is a cluster of furuncles, </a:t>
            </a:r>
            <a:r>
              <a:rPr lang="en-GB" sz="2400" dirty="0" smtClean="0"/>
              <a:t>more extensive</a:t>
            </a:r>
            <a:r>
              <a:rPr lang="en-GB" sz="2400" dirty="0"/>
              <a:t>, deeper, communicating, </a:t>
            </a:r>
            <a:r>
              <a:rPr lang="en-GB" sz="2400" dirty="0" smtClean="0"/>
              <a:t>in filtrated </a:t>
            </a:r>
            <a:r>
              <a:rPr lang="en-GB" sz="2400" dirty="0"/>
              <a:t>lesion that develops </a:t>
            </a:r>
            <a:r>
              <a:rPr lang="en-GB" sz="2400" dirty="0" smtClean="0"/>
              <a:t>when suppuration </a:t>
            </a:r>
            <a:r>
              <a:rPr lang="en-GB" sz="2400" dirty="0"/>
              <a:t>occurs in elastic skin. It </a:t>
            </a:r>
            <a:r>
              <a:rPr lang="en-GB" sz="2400" dirty="0" smtClean="0"/>
              <a:t>usually</a:t>
            </a:r>
            <a:br>
              <a:rPr lang="en-GB" sz="2400" dirty="0" smtClean="0"/>
            </a:br>
            <a:r>
              <a:rPr lang="en-GB" sz="2400" dirty="0" smtClean="0"/>
              <a:t>involves the nape of the neck, back or thighs </a:t>
            </a:r>
            <a:br>
              <a:rPr lang="en-GB" sz="2400" dirty="0" smtClean="0"/>
            </a:br>
            <a:r>
              <a:rPr lang="en-GB" sz="2400" dirty="0" smtClean="0"/>
              <a:t>and </a:t>
            </a:r>
            <a:r>
              <a:rPr lang="en-GB" sz="2400" dirty="0"/>
              <a:t>usually occurs in the setting of </a:t>
            </a:r>
            <a:r>
              <a:rPr lang="en-GB" sz="2400" dirty="0" smtClean="0"/>
              <a:t>underlying</a:t>
            </a:r>
            <a:br>
              <a:rPr lang="en-GB" sz="2400" dirty="0" smtClean="0"/>
            </a:br>
            <a:r>
              <a:rPr lang="en-GB" sz="2400" dirty="0" smtClean="0"/>
              <a:t>diabetes </a:t>
            </a:r>
            <a:r>
              <a:rPr lang="en-GB" sz="2400" dirty="0"/>
              <a:t>mellitus, alcoholism, malnutrition,</a:t>
            </a:r>
            <a:br>
              <a:rPr lang="en-GB" sz="2400" dirty="0"/>
            </a:br>
            <a:r>
              <a:rPr lang="en-GB" sz="2400" dirty="0" smtClean="0"/>
              <a:t>blood </a:t>
            </a:r>
            <a:r>
              <a:rPr lang="en-GB" sz="2400" dirty="0" err="1"/>
              <a:t>dyscrasias</a:t>
            </a:r>
            <a:r>
              <a:rPr lang="en-GB" sz="2400" dirty="0"/>
              <a:t>, iatrogenic or other</a:t>
            </a:r>
            <a:br>
              <a:rPr lang="en-GB" sz="2400" dirty="0"/>
            </a:br>
            <a:r>
              <a:rPr lang="en-GB" sz="2400" dirty="0"/>
              <a:t>immunosuppression including </a:t>
            </a:r>
            <a:r>
              <a:rPr lang="en-GB" sz="2400" dirty="0" smtClean="0"/>
              <a:t>HIV infection</a:t>
            </a:r>
            <a:r>
              <a:rPr lang="en-GB" sz="2400" dirty="0"/>
              <a:t>. </a:t>
            </a:r>
            <a:r>
              <a:rPr lang="en-GB" sz="2400" dirty="0" smtClean="0"/>
              <a:t/>
            </a:r>
            <a:br>
              <a:rPr lang="en-GB" sz="2400" dirty="0" smtClean="0"/>
            </a:br>
            <a:r>
              <a:rPr lang="en-GB" sz="2400" dirty="0" smtClean="0"/>
              <a:t>Fever</a:t>
            </a:r>
            <a:r>
              <a:rPr lang="en-GB" sz="2400" dirty="0"/>
              <a:t>, malaise, </a:t>
            </a:r>
            <a:r>
              <a:rPr lang="en-GB" sz="2400" dirty="0" smtClean="0"/>
              <a:t>prostration accompany</a:t>
            </a:r>
            <a:r>
              <a:rPr lang="en-GB" sz="2400" dirty="0"/>
              <a:t>.</a:t>
            </a:r>
            <a:br>
              <a:rPr lang="en-GB" sz="2400" dirty="0"/>
            </a:br>
            <a:r>
              <a:rPr lang="en-GB" sz="2000" dirty="0" smtClean="0">
                <a:latin typeface="Arial Black" panose="020B0A04020102020204" pitchFamily="34" charset="0"/>
              </a:rPr>
              <a:t>DDX</a:t>
            </a:r>
            <a:r>
              <a:rPr lang="en-GB" sz="2400" dirty="0" smtClean="0">
                <a:latin typeface="Arial Black" panose="020B0A04020102020204" pitchFamily="34" charset="0"/>
              </a:rPr>
              <a:t>: </a:t>
            </a:r>
            <a:r>
              <a:rPr lang="en-GB" sz="2400" dirty="0" smtClean="0"/>
              <a:t>tinea </a:t>
            </a:r>
            <a:r>
              <a:rPr lang="en-GB" sz="2400" dirty="0" err="1" smtClean="0"/>
              <a:t>capitis</a:t>
            </a:r>
            <a:r>
              <a:rPr lang="en-GB" sz="2400" dirty="0" smtClean="0"/>
              <a:t>, herpes zoster</a:t>
            </a:r>
            <a:endParaRPr lang="en-GB" sz="2400" dirty="0"/>
          </a:p>
        </p:txBody>
      </p:sp>
      <p:pic>
        <p:nvPicPr>
          <p:cNvPr id="4" name="Picture 3">
            <a:extLst>
              <a:ext uri="{FF2B5EF4-FFF2-40B4-BE49-F238E27FC236}">
                <a16:creationId xmlns:a16="http://schemas.microsoft.com/office/drawing/2014/main" id="{DA9BB2C1-B731-49D9-943A-E73B14FD1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3" y="51619"/>
            <a:ext cx="5143500" cy="6858000"/>
          </a:xfrm>
          <a:prstGeom prst="rect">
            <a:avLst/>
          </a:prstGeom>
        </p:spPr>
      </p:pic>
    </p:spTree>
    <p:extLst>
      <p:ext uri="{BB962C8B-B14F-4D97-AF65-F5344CB8AC3E}">
        <p14:creationId xmlns:p14="http://schemas.microsoft.com/office/powerpoint/2010/main" val="381513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3A1C-975F-42B2-BD4E-D44BD1938703}"/>
              </a:ext>
            </a:extLst>
          </p:cNvPr>
          <p:cNvSpPr>
            <a:spLocks noGrp="1"/>
          </p:cNvSpPr>
          <p:nvPr>
            <p:ph type="title"/>
          </p:nvPr>
        </p:nvSpPr>
        <p:spPr>
          <a:xfrm>
            <a:off x="8052619" y="365125"/>
            <a:ext cx="4139381" cy="5497359"/>
          </a:xfrm>
        </p:spPr>
        <p:txBody>
          <a:bodyPr>
            <a:normAutofit/>
          </a:bodyPr>
          <a:lstStyle/>
          <a:p>
            <a:r>
              <a:rPr lang="en-GB" sz="2800" b="1" dirty="0" err="1" smtClean="0"/>
              <a:t>Orf</a:t>
            </a:r>
            <a:r>
              <a:rPr lang="en-GB" sz="2000" dirty="0" smtClean="0"/>
              <a:t/>
            </a:r>
            <a:br>
              <a:rPr lang="en-GB" sz="2000" dirty="0" smtClean="0"/>
            </a:br>
            <a:r>
              <a:rPr lang="en-GB" sz="2000" dirty="0" smtClean="0"/>
              <a:t>Lesions</a:t>
            </a:r>
            <a:r>
              <a:rPr lang="en-GB" sz="2000" dirty="0"/>
              <a:t>, </a:t>
            </a:r>
            <a:r>
              <a:rPr lang="en-GB" sz="2000" dirty="0" smtClean="0"/>
              <a:t>which may </a:t>
            </a:r>
            <a:r>
              <a:rPr lang="en-GB" sz="2000" dirty="0"/>
              <a:t>be single or multiple, start as small </a:t>
            </a:r>
            <a:r>
              <a:rPr lang="en-GB" sz="2000" dirty="0" smtClean="0"/>
              <a:t>firm </a:t>
            </a:r>
            <a:br>
              <a:rPr lang="en-GB" sz="2000" dirty="0" smtClean="0"/>
            </a:br>
            <a:r>
              <a:rPr lang="en-GB" sz="2000" dirty="0" smtClean="0"/>
              <a:t>papules </a:t>
            </a:r>
            <a:r>
              <a:rPr lang="en-GB" sz="2000" dirty="0"/>
              <a:t>that change into flat-topped, </a:t>
            </a:r>
            <a:r>
              <a:rPr lang="en-GB" sz="2000" dirty="0" smtClean="0"/>
              <a:t>apparently pustular </a:t>
            </a:r>
            <a:r>
              <a:rPr lang="en-GB" sz="2000" dirty="0"/>
              <a:t>nodules with a violaceous and </a:t>
            </a:r>
            <a:r>
              <a:rPr lang="en-GB" sz="2000" dirty="0" smtClean="0"/>
              <a:t>erythematous surround . </a:t>
            </a:r>
            <a:r>
              <a:rPr lang="en-GB" sz="2000" dirty="0"/>
              <a:t>The condition clears up</a:t>
            </a:r>
            <a:br>
              <a:rPr lang="en-GB" sz="2000" dirty="0"/>
            </a:br>
            <a:r>
              <a:rPr lang="en-GB" sz="2000" dirty="0"/>
              <a:t>spontaneously in about a month.</a:t>
            </a:r>
            <a:br>
              <a:rPr lang="en-GB" sz="2000" dirty="0"/>
            </a:br>
            <a:r>
              <a:rPr lang="en-GB" sz="2000" b="1" dirty="0" smtClean="0"/>
              <a:t>DDX</a:t>
            </a:r>
            <a:r>
              <a:rPr lang="en-GB" sz="2000" dirty="0" smtClean="0"/>
              <a:t> : </a:t>
            </a:r>
            <a:r>
              <a:rPr lang="en-GB" sz="2000" dirty="0" err="1" smtClean="0"/>
              <a:t>Milker’s</a:t>
            </a:r>
            <a:r>
              <a:rPr lang="en-GB" sz="2000" dirty="0" smtClean="0"/>
              <a:t> nodules, staphylococcal </a:t>
            </a:r>
            <a:r>
              <a:rPr lang="en-GB" sz="2000" dirty="0"/>
              <a:t>furuncles.</a:t>
            </a:r>
            <a:br>
              <a:rPr lang="en-GB" sz="2000" dirty="0"/>
            </a:br>
            <a:endParaRPr lang="en-GB" sz="2000" dirty="0"/>
          </a:p>
        </p:txBody>
      </p:sp>
      <p:pic>
        <p:nvPicPr>
          <p:cNvPr id="16" name="Picture 15">
            <a:extLst>
              <a:ext uri="{FF2B5EF4-FFF2-40B4-BE49-F238E27FC236}">
                <a16:creationId xmlns:a16="http://schemas.microsoft.com/office/drawing/2014/main" id="{BBE43AA3-0816-46A2-83C6-A16FA30916D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209368"/>
            <a:ext cx="8052619" cy="4535129"/>
          </a:xfrm>
          <a:prstGeom prst="rect">
            <a:avLst/>
          </a:prstGeom>
        </p:spPr>
      </p:pic>
    </p:spTree>
    <p:extLst>
      <p:ext uri="{BB962C8B-B14F-4D97-AF65-F5344CB8AC3E}">
        <p14:creationId xmlns:p14="http://schemas.microsoft.com/office/powerpoint/2010/main" val="285395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B642-F21D-44D9-BB42-E73DACC79DF6}"/>
              </a:ext>
            </a:extLst>
          </p:cNvPr>
          <p:cNvSpPr>
            <a:spLocks noGrp="1"/>
          </p:cNvSpPr>
          <p:nvPr>
            <p:ph type="title"/>
          </p:nvPr>
        </p:nvSpPr>
        <p:spPr>
          <a:xfrm>
            <a:off x="5235677" y="40257"/>
            <a:ext cx="6894871" cy="6768860"/>
          </a:xfrm>
        </p:spPr>
        <p:txBody>
          <a:bodyPr>
            <a:normAutofit/>
          </a:bodyPr>
          <a:lstStyle/>
          <a:p>
            <a:r>
              <a:rPr lang="en-GB" sz="2400" b="1" dirty="0" err="1"/>
              <a:t>Erythrasma</a:t>
            </a:r>
            <a:r>
              <a:rPr lang="en-GB" sz="1800" dirty="0"/>
              <a:t/>
            </a:r>
            <a:br>
              <a:rPr lang="en-GB" sz="1800" dirty="0"/>
            </a:br>
            <a:r>
              <a:rPr lang="en-GB" sz="1800" dirty="0" smtClean="0"/>
              <a:t>symptom-free </a:t>
            </a:r>
            <a:r>
              <a:rPr lang="en-GB" sz="1800" dirty="0"/>
              <a:t>macular wrinkled </a:t>
            </a:r>
            <a:r>
              <a:rPr lang="en-GB" sz="1800" dirty="0" smtClean="0"/>
              <a:t>slightly scaly </a:t>
            </a:r>
            <a:r>
              <a:rPr lang="en-GB" sz="1800" dirty="0"/>
              <a:t>pink, brown or macerated white areas, </a:t>
            </a:r>
            <a:r>
              <a:rPr lang="en-GB" sz="1800" dirty="0" smtClean="0"/>
              <a:t>most often </a:t>
            </a:r>
            <a:r>
              <a:rPr lang="en-GB" sz="1800" dirty="0"/>
              <a:t>found in the armpits or groins, or between the</a:t>
            </a:r>
            <a:br>
              <a:rPr lang="en-GB" sz="1800" dirty="0"/>
            </a:br>
            <a:r>
              <a:rPr lang="en-GB" sz="1800" dirty="0"/>
              <a:t>toes. </a:t>
            </a:r>
            <a:r>
              <a:rPr lang="en-GB" sz="1800" dirty="0" smtClean="0"/>
              <a:t/>
            </a:r>
            <a:br>
              <a:rPr lang="en-GB" sz="1800" dirty="0" smtClean="0"/>
            </a:br>
            <a:r>
              <a:rPr lang="en-GB" sz="2000" b="1" dirty="0" smtClean="0"/>
              <a:t>Diagnosis</a:t>
            </a:r>
            <a:r>
              <a:rPr lang="en-GB" sz="1800" dirty="0" smtClean="0"/>
              <a:t> </a:t>
            </a:r>
            <a:r>
              <a:rPr lang="en-GB" sz="1800" dirty="0"/>
              <a:t>is helped by the fact that </a:t>
            </a:r>
            <a:r>
              <a:rPr lang="en-GB" sz="1800" dirty="0" smtClean="0"/>
              <a:t>the porphyrins </a:t>
            </a:r>
            <a:r>
              <a:rPr lang="en-GB" sz="1800" dirty="0"/>
              <a:t>produced by these </a:t>
            </a:r>
            <a:r>
              <a:rPr lang="en-GB" sz="1800" dirty="0" err="1"/>
              <a:t>diptheroids</a:t>
            </a:r>
            <a:r>
              <a:rPr lang="en-GB" sz="1800" dirty="0"/>
              <a:t> </a:t>
            </a:r>
            <a:r>
              <a:rPr lang="en-GB" sz="1800" dirty="0" smtClean="0"/>
              <a:t>fluoresce coral </a:t>
            </a:r>
            <a:r>
              <a:rPr lang="en-GB" sz="1800" dirty="0"/>
              <a:t>pink with Wood’s light. </a:t>
            </a:r>
            <a:r>
              <a:rPr lang="en-GB" sz="1800" dirty="0" smtClean="0"/>
              <a:t/>
            </a:r>
            <a:br>
              <a:rPr lang="en-GB" sz="1800" dirty="0" smtClean="0"/>
            </a:br>
            <a:r>
              <a:rPr lang="en-GB" sz="1800" b="1" dirty="0" smtClean="0"/>
              <a:t>RX :</a:t>
            </a:r>
            <a:r>
              <a:rPr lang="en-GB" sz="1800" dirty="0" smtClean="0"/>
              <a:t>Topical </a:t>
            </a:r>
            <a:r>
              <a:rPr lang="en-GB" sz="1800" dirty="0" err="1"/>
              <a:t>fusidic</a:t>
            </a:r>
            <a:r>
              <a:rPr lang="en-GB" sz="1800" dirty="0"/>
              <a:t> acid </a:t>
            </a:r>
            <a:r>
              <a:rPr lang="en-GB" sz="1800" dirty="0" smtClean="0"/>
              <a:t>or </a:t>
            </a:r>
            <a:r>
              <a:rPr lang="en-GB" sz="1800" dirty="0" err="1" smtClean="0"/>
              <a:t>miconazole</a:t>
            </a:r>
            <a:r>
              <a:rPr lang="en-GB" sz="1800" dirty="0" smtClean="0"/>
              <a:t> </a:t>
            </a:r>
            <a:r>
              <a:rPr lang="en-GB" sz="1800" dirty="0"/>
              <a:t>will clear the condition</a:t>
            </a:r>
            <a:r>
              <a:rPr lang="en-GB" sz="1800" dirty="0" smtClean="0"/>
              <a:t>.</a:t>
            </a:r>
            <a:br>
              <a:rPr lang="en-GB" sz="1800" dirty="0" smtClean="0"/>
            </a:br>
            <a:r>
              <a:rPr lang="en-GB" sz="2000" b="1" dirty="0" smtClean="0"/>
              <a:t>DDX</a:t>
            </a:r>
            <a:r>
              <a:rPr lang="en-GB" sz="1800" dirty="0"/>
              <a:t/>
            </a:r>
            <a:br>
              <a:rPr lang="en-GB" sz="1800" dirty="0"/>
            </a:br>
            <a:r>
              <a:rPr lang="en-GB" sz="1800" dirty="0"/>
              <a:t>Tinea </a:t>
            </a:r>
            <a:r>
              <a:rPr lang="en-GB" sz="1800" dirty="0" err="1" smtClean="0"/>
              <a:t>cruris</a:t>
            </a:r>
            <a:r>
              <a:rPr lang="en-GB" sz="1800" dirty="0" smtClean="0"/>
              <a:t>                              Involves </a:t>
            </a:r>
            <a:r>
              <a:rPr lang="en-GB" sz="1800" dirty="0"/>
              <a:t>the groin but seldom the scrotum</a:t>
            </a:r>
            <a:br>
              <a:rPr lang="en-GB" sz="1800" dirty="0"/>
            </a:br>
            <a:r>
              <a:rPr lang="en-GB" sz="1800" dirty="0" err="1" smtClean="0"/>
              <a:t>Candidias</a:t>
            </a:r>
            <a:r>
              <a:rPr lang="en-GB" sz="1800" dirty="0" smtClean="0"/>
              <a:t>                             </a:t>
            </a:r>
            <a:r>
              <a:rPr lang="en-GB" sz="1800" dirty="0"/>
              <a:t> </a:t>
            </a:r>
            <a:r>
              <a:rPr lang="en-GB" sz="1800" dirty="0" smtClean="0"/>
              <a:t>   Beefy </a:t>
            </a:r>
            <a:r>
              <a:rPr lang="en-GB" sz="1800" dirty="0"/>
              <a:t>red with satellite papules and pustules</a:t>
            </a:r>
            <a:br>
              <a:rPr lang="en-GB" sz="1800" dirty="0"/>
            </a:br>
            <a:r>
              <a:rPr lang="en-GB" sz="1800" dirty="0" err="1" smtClean="0"/>
              <a:t>Erythrasma</a:t>
            </a:r>
            <a:r>
              <a:rPr lang="en-GB" sz="1800" dirty="0" smtClean="0"/>
              <a:t>                              Brown </a:t>
            </a:r>
            <a:r>
              <a:rPr lang="en-GB" sz="1800" dirty="0"/>
              <a:t>patches of the upper thighs</a:t>
            </a:r>
            <a:br>
              <a:rPr lang="en-GB" sz="1800" dirty="0"/>
            </a:br>
            <a:r>
              <a:rPr lang="en-GB" sz="1800" dirty="0"/>
              <a:t>Irritant contact </a:t>
            </a:r>
            <a:r>
              <a:rPr lang="en-GB" sz="1800" dirty="0" smtClean="0"/>
              <a:t>dermatitis     Burning </a:t>
            </a:r>
            <a:r>
              <a:rPr lang="en-GB" sz="1800" dirty="0"/>
              <a:t>sensations may predominate</a:t>
            </a:r>
            <a:br>
              <a:rPr lang="en-GB" sz="1800" dirty="0"/>
            </a:br>
            <a:r>
              <a:rPr lang="en-GB" sz="1800" dirty="0"/>
              <a:t>Allergic contact </a:t>
            </a:r>
            <a:r>
              <a:rPr lang="en-GB" sz="1800" dirty="0" smtClean="0"/>
              <a:t>dermatitis     The </a:t>
            </a:r>
            <a:r>
              <a:rPr lang="en-GB" sz="1800" dirty="0"/>
              <a:t>scrotum may be oedematous</a:t>
            </a:r>
            <a:br>
              <a:rPr lang="en-GB" sz="1800" dirty="0"/>
            </a:br>
            <a:r>
              <a:rPr lang="en-GB" sz="1800" dirty="0"/>
              <a:t>Inverse </a:t>
            </a:r>
            <a:r>
              <a:rPr lang="en-GB" sz="1800" dirty="0" smtClean="0"/>
              <a:t>psoriasis                      red </a:t>
            </a:r>
            <a:r>
              <a:rPr lang="en-GB" sz="1800" dirty="0" err="1"/>
              <a:t>marginated</a:t>
            </a:r>
            <a:r>
              <a:rPr lang="en-GB" sz="1800" dirty="0"/>
              <a:t> plaques extend </a:t>
            </a:r>
            <a:r>
              <a:rPr lang="en-GB" sz="1800" dirty="0" smtClean="0"/>
              <a:t>up </a:t>
            </a:r>
            <a:r>
              <a:rPr lang="en-GB" sz="1800" dirty="0" err="1" smtClean="0"/>
              <a:t>glutea</a:t>
            </a:r>
            <a:r>
              <a:rPr lang="en-GB" sz="1800" dirty="0"/>
              <a:t/>
            </a:r>
            <a:br>
              <a:rPr lang="en-GB" sz="1800" dirty="0"/>
            </a:br>
            <a:r>
              <a:rPr lang="en-GB" sz="1800" dirty="0" err="1"/>
              <a:t>Seborrhoeic</a:t>
            </a:r>
            <a:r>
              <a:rPr lang="en-GB" sz="1800" dirty="0"/>
              <a:t> </a:t>
            </a:r>
            <a:r>
              <a:rPr lang="en-GB" sz="1800" dirty="0" smtClean="0"/>
              <a:t>dermatitis          Look </a:t>
            </a:r>
            <a:r>
              <a:rPr lang="en-GB" sz="1800" dirty="0"/>
              <a:t>at the </a:t>
            </a:r>
            <a:r>
              <a:rPr lang="en-GB" sz="1800" dirty="0" smtClean="0"/>
              <a:t>scalp</a:t>
            </a:r>
            <a:r>
              <a:rPr lang="en-GB" sz="1800" dirty="0"/>
              <a:t/>
            </a:r>
            <a:br>
              <a:rPr lang="en-GB" sz="1800" dirty="0"/>
            </a:br>
            <a:r>
              <a:rPr lang="en-GB" sz="1800" dirty="0" err="1" smtClean="0"/>
              <a:t>Neurodermatitis</a:t>
            </a:r>
            <a:r>
              <a:rPr lang="en-GB" sz="1800" dirty="0" smtClean="0"/>
              <a:t>                      It </a:t>
            </a:r>
            <a:r>
              <a:rPr lang="en-GB" sz="1800" dirty="0"/>
              <a:t>feels wonderful to scratch an itchy groin</a:t>
            </a:r>
            <a:br>
              <a:rPr lang="en-GB" sz="1800" dirty="0"/>
            </a:br>
            <a:r>
              <a:rPr lang="en-GB" sz="1800" dirty="0" err="1" smtClean="0"/>
              <a:t>Intertrigo</a:t>
            </a:r>
            <a:r>
              <a:rPr lang="en-GB" sz="1800" dirty="0" smtClean="0"/>
              <a:t>                                   Skin </a:t>
            </a:r>
            <a:r>
              <a:rPr lang="en-GB" sz="1800" dirty="0"/>
              <a:t>breaks down from maceration</a:t>
            </a:r>
            <a:br>
              <a:rPr lang="en-GB" sz="1800" dirty="0"/>
            </a:br>
            <a:r>
              <a:rPr lang="en-GB" sz="1800" dirty="0"/>
              <a:t/>
            </a:r>
            <a:br>
              <a:rPr lang="en-GB" sz="1800" dirty="0"/>
            </a:br>
            <a:endParaRPr lang="en-GB" sz="1800" dirty="0"/>
          </a:p>
        </p:txBody>
      </p:sp>
      <p:pic>
        <p:nvPicPr>
          <p:cNvPr id="4" name="Picture 3">
            <a:extLst>
              <a:ext uri="{FF2B5EF4-FFF2-40B4-BE49-F238E27FC236}">
                <a16:creationId xmlns:a16="http://schemas.microsoft.com/office/drawing/2014/main" id="{A11D8C67-974B-4E33-8EC6-D943E374A6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21853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0246-505C-4837-A42E-075757FF89B5}"/>
              </a:ext>
            </a:extLst>
          </p:cNvPr>
          <p:cNvSpPr>
            <a:spLocks noGrp="1"/>
          </p:cNvSpPr>
          <p:nvPr>
            <p:ph type="title"/>
          </p:nvPr>
        </p:nvSpPr>
        <p:spPr>
          <a:xfrm>
            <a:off x="5305117" y="365125"/>
            <a:ext cx="6886883" cy="6020927"/>
          </a:xfrm>
        </p:spPr>
        <p:txBody>
          <a:bodyPr>
            <a:normAutofit/>
          </a:bodyPr>
          <a:lstStyle/>
          <a:p>
            <a:r>
              <a:rPr lang="en-GB" sz="2400" b="1" dirty="0" smtClean="0"/>
              <a:t>Erysipelas</a:t>
            </a:r>
            <a:r>
              <a:rPr lang="en-GB" sz="1800" dirty="0" smtClean="0"/>
              <a:t> </a:t>
            </a:r>
            <a:br>
              <a:rPr lang="en-GB" sz="1800" dirty="0" smtClean="0"/>
            </a:br>
            <a:r>
              <a:rPr lang="en-GB" sz="1800" dirty="0"/>
              <a:t/>
            </a:r>
            <a:br>
              <a:rPr lang="en-GB" sz="1800" dirty="0"/>
            </a:br>
            <a:r>
              <a:rPr lang="en-GB" sz="1800" dirty="0"/>
              <a:t>a bacterial infection of the dermis and </a:t>
            </a:r>
            <a:r>
              <a:rPr lang="en-GB" sz="1800" dirty="0" smtClean="0"/>
              <a:t>upper </a:t>
            </a:r>
            <a:br>
              <a:rPr lang="en-GB" sz="1800" dirty="0" smtClean="0"/>
            </a:br>
            <a:r>
              <a:rPr lang="en-GB" sz="1800" dirty="0" smtClean="0"/>
              <a:t>subcutaneous </a:t>
            </a:r>
            <a:r>
              <a:rPr lang="en-GB" sz="1800" dirty="0" err="1" smtClean="0"/>
              <a:t>tissue.Erythema</a:t>
            </a:r>
            <a:r>
              <a:rPr lang="en-GB" sz="1800" dirty="0"/>
              <a:t>, warmth, swelling and tenderness</a:t>
            </a:r>
            <a:br>
              <a:rPr lang="en-GB" sz="1800" dirty="0"/>
            </a:br>
            <a:r>
              <a:rPr lang="en-GB" sz="1800" dirty="0"/>
              <a:t>are constant features </a:t>
            </a:r>
            <a:r>
              <a:rPr lang="en-GB" sz="1800" dirty="0" smtClean="0"/>
              <a:t>. In </a:t>
            </a:r>
            <a:r>
              <a:rPr lang="en-GB" sz="1800" dirty="0" err="1" smtClean="0"/>
              <a:t>erysipelas,the</a:t>
            </a:r>
            <a:r>
              <a:rPr lang="en-GB" sz="1800" dirty="0" smtClean="0"/>
              <a:t> </a:t>
            </a:r>
            <a:r>
              <a:rPr lang="en-GB" sz="1800" dirty="0"/>
              <a:t>edge of the lesion is well defined </a:t>
            </a:r>
            <a:r>
              <a:rPr lang="en-GB" sz="1800" dirty="0" smtClean="0"/>
              <a:t>and raised</a:t>
            </a:r>
            <a:r>
              <a:rPr lang="en-GB" sz="1800" dirty="0"/>
              <a:t>, but in cellulitis it is diffuse. The leg is the commonest site; the next </a:t>
            </a:r>
            <a:r>
              <a:rPr lang="en-GB" sz="1800" dirty="0" smtClean="0"/>
              <a:t>most frequent </a:t>
            </a:r>
            <a:r>
              <a:rPr lang="en-GB" sz="1800" dirty="0"/>
              <a:t>site for classical </a:t>
            </a:r>
            <a:r>
              <a:rPr lang="en-GB" sz="1800" dirty="0" smtClean="0"/>
              <a:t>streptococcal erysipelas </a:t>
            </a:r>
            <a:r>
              <a:rPr lang="en-GB" sz="1800" dirty="0"/>
              <a:t>is face. </a:t>
            </a:r>
            <a:r>
              <a:rPr lang="en-GB" sz="1800" dirty="0" smtClean="0"/>
              <a:t/>
            </a:r>
            <a:br>
              <a:rPr lang="en-GB" sz="1800" dirty="0" smtClean="0"/>
            </a:br>
            <a:r>
              <a:rPr lang="en-GB" sz="2000" b="1" dirty="0" smtClean="0"/>
              <a:t>RX </a:t>
            </a:r>
            <a:r>
              <a:rPr lang="en-GB" sz="1800" dirty="0" smtClean="0"/>
              <a:t>: For </a:t>
            </a:r>
            <a:r>
              <a:rPr lang="en-GB" sz="1800" dirty="0"/>
              <a:t>presumed streptococcal infection</a:t>
            </a:r>
            <a:r>
              <a:rPr lang="en-GB" sz="1800" dirty="0" smtClean="0"/>
              <a:t>,</a:t>
            </a:r>
            <a:r>
              <a:rPr lang="en-GB" sz="1800" dirty="0"/>
              <a:t> penicillin is the treatment of choice.</a:t>
            </a:r>
            <a:r>
              <a:rPr lang="en-GB" sz="1800" dirty="0" smtClean="0"/>
              <a:t/>
            </a:r>
            <a:br>
              <a:rPr lang="en-GB" sz="1800" dirty="0" smtClean="0"/>
            </a:br>
            <a:r>
              <a:rPr lang="en-GB" sz="1800" dirty="0" smtClean="0"/>
              <a:t/>
            </a:r>
            <a:br>
              <a:rPr lang="en-GB" sz="1800" dirty="0" smtClean="0"/>
            </a:br>
            <a:r>
              <a:rPr lang="en-GB" sz="2000" b="1" dirty="0" smtClean="0"/>
              <a:t>DDX</a:t>
            </a:r>
            <a:r>
              <a:rPr lang="en-GB" sz="1800" dirty="0" smtClean="0"/>
              <a:t> : </a:t>
            </a:r>
            <a:r>
              <a:rPr lang="en-GB" sz="1800" dirty="0" err="1" smtClean="0"/>
              <a:t>angioedema,allergic</a:t>
            </a:r>
            <a:r>
              <a:rPr lang="en-GB" sz="1800" dirty="0" smtClean="0"/>
              <a:t> contact dermatitis, cellulitis</a:t>
            </a:r>
            <a:r>
              <a:rPr lang="en-GB" sz="1800" dirty="0"/>
              <a:t/>
            </a:r>
            <a:br>
              <a:rPr lang="en-GB" sz="1800" dirty="0"/>
            </a:br>
            <a:endParaRPr lang="en-GB" sz="1800" dirty="0"/>
          </a:p>
        </p:txBody>
      </p:sp>
      <p:pic>
        <p:nvPicPr>
          <p:cNvPr id="4" name="Picture 3">
            <a:extLst>
              <a:ext uri="{FF2B5EF4-FFF2-40B4-BE49-F238E27FC236}">
                <a16:creationId xmlns:a16="http://schemas.microsoft.com/office/drawing/2014/main" id="{99FD28D3-7D43-4340-8B7E-A8D6DD111C6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695633" y="857250"/>
            <a:ext cx="6858000" cy="5143500"/>
          </a:xfrm>
          <a:prstGeom prst="rect">
            <a:avLst/>
          </a:prstGeom>
        </p:spPr>
      </p:pic>
    </p:spTree>
    <p:extLst>
      <p:ext uri="{BB962C8B-B14F-4D97-AF65-F5344CB8AC3E}">
        <p14:creationId xmlns:p14="http://schemas.microsoft.com/office/powerpoint/2010/main" val="530586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Words>
  <Application>Microsoft Office PowerPoint</Application>
  <PresentationFormat>Widescreen</PresentationFormat>
  <Paragraphs>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Calibri Light</vt:lpstr>
      <vt:lpstr>Office Theme</vt:lpstr>
      <vt:lpstr>Carbuncle  is a cluster of furuncles, more extensive, deeper, communicating, in filtrated lesion that develops when suppuration occurs in elastic skin. It usually involves the nape of the neck, back or thighs  and usually occurs in the setting of underlying diabetes mellitus, alcoholism, malnutrition, blood dyscrasias, iatrogenic or other immunosuppression including HIV infection.  Fever, malaise, prostration accompany. DDX: tinea capitis, herpes zoster</vt:lpstr>
      <vt:lpstr>Orf Lesions, which may be single or multiple, start as small firm  papules that change into flat-topped, apparently pustular nodules with a violaceous and erythematous surround . The condition clears up spontaneously in about a month. DDX : Milker’s nodules, staphylococcal furuncles. </vt:lpstr>
      <vt:lpstr>Erythrasma symptom-free macular wrinkled slightly scaly pink, brown or macerated white areas, most often found in the armpits or groins, or between the toes.  Diagnosis is helped by the fact that the porphyrins produced by these diptheroids fluoresce coral pink with Wood’s light.  RX :Topical fusidic acid or miconazole will clear the condition. DDX Tinea cruris                              Involves the groin but seldom the scrotum Candidias                                 Beefy red with satellite papules and pustules Erythrasma                              Brown patches of the upper thighs Irritant contact dermatitis     Burning sensations may predominate Allergic contact dermatitis     The scrotum may be oedematous Inverse psoriasis                      red marginated plaques extend up glutea Seborrhoeic dermatitis          Look at the scalp Neurodermatitis                      It feels wonderful to scratch an itchy groin Intertrigo                                   Skin breaks down from maceration  </vt:lpstr>
      <vt:lpstr>Erysipelas   a bacterial infection of the dermis and upper  subcutaneous tissue.Erythema, warmth, swelling and tenderness are constant features . In erysipelas,the edge of the lesion is well defined and raised, but in cellulitis it is diffuse. The leg is the commonest site; the next most frequent site for classical streptococcal erysipelas is face.  RX : For presumed streptococcal infection, penicillin is the treatment of choice.  DDX : angioedema,allergic contact dermatitis, cellulitis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wisam</dc:creator>
  <cp:lastModifiedBy>wisam</cp:lastModifiedBy>
  <cp:revision>19</cp:revision>
  <dcterms:created xsi:type="dcterms:W3CDTF">2020-02-17T13:43:06Z</dcterms:created>
  <dcterms:modified xsi:type="dcterms:W3CDTF">2020-03-13T12:11:56Z</dcterms:modified>
</cp:coreProperties>
</file>