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319" r:id="rId3"/>
    <p:sldId id="357" r:id="rId4"/>
    <p:sldId id="358" r:id="rId5"/>
    <p:sldId id="359" r:id="rId6"/>
    <p:sldId id="355" r:id="rId7"/>
    <p:sldId id="321" r:id="rId8"/>
    <p:sldId id="322" r:id="rId9"/>
    <p:sldId id="369" r:id="rId10"/>
    <p:sldId id="366" r:id="rId11"/>
    <p:sldId id="370" r:id="rId12"/>
    <p:sldId id="371" r:id="rId13"/>
    <p:sldId id="361" r:id="rId14"/>
    <p:sldId id="363" r:id="rId15"/>
    <p:sldId id="372" r:id="rId16"/>
    <p:sldId id="375" r:id="rId17"/>
    <p:sldId id="376" r:id="rId18"/>
    <p:sldId id="377" r:id="rId19"/>
    <p:sldId id="323" r:id="rId20"/>
    <p:sldId id="378" r:id="rId21"/>
    <p:sldId id="379" r:id="rId22"/>
    <p:sldId id="380" r:id="rId23"/>
    <p:sldId id="389" r:id="rId24"/>
    <p:sldId id="390" r:id="rId25"/>
    <p:sldId id="391" r:id="rId26"/>
    <p:sldId id="392" r:id="rId27"/>
    <p:sldId id="318" r:id="rId2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3" d="100"/>
          <a:sy n="53" d="100"/>
        </p:scale>
        <p:origin x="-99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390AED3-20D7-4781-8908-0CF9DC98E975}" type="datetimeFigureOut">
              <a:rPr lang="ar-IQ" smtClean="0"/>
              <a:pPr/>
              <a:t>19/04/1440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E537A1F-8853-4EE5-9A66-3C574D0E1B6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7824" y="1196752"/>
            <a:ext cx="5976664" cy="2520280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</a:rPr>
              <a:t>Hyperprolactinemia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ar-IQ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Dr. </a:t>
            </a:r>
            <a:r>
              <a:rPr lang="en-US" sz="5400" b="1" dirty="0" err="1">
                <a:solidFill>
                  <a:srgbClr val="FFFF00"/>
                </a:solidFill>
              </a:rPr>
              <a:t>A</a:t>
            </a:r>
            <a:r>
              <a:rPr lang="en-US" sz="5400" b="1" dirty="0" err="1" smtClean="0">
                <a:solidFill>
                  <a:srgbClr val="FFFF00"/>
                </a:solidFill>
              </a:rPr>
              <a:t>laa</a:t>
            </a:r>
            <a:r>
              <a:rPr lang="en-US" sz="5400" b="1" dirty="0" smtClean="0">
                <a:solidFill>
                  <a:srgbClr val="FFFF00"/>
                </a:solidFill>
              </a:rPr>
              <a:t> Ibrahim</a:t>
            </a:r>
            <a:endParaRPr lang="ar-IQ" sz="5400" b="1" dirty="0">
              <a:solidFill>
                <a:srgbClr val="FFFF00"/>
              </a:solidFill>
            </a:endParaRPr>
          </a:p>
        </p:txBody>
      </p:sp>
      <p:pic>
        <p:nvPicPr>
          <p:cNvPr id="7170" name="Picture 2" descr="C:\Users\alshariqa\Picture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3240360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Pituitary Adenomas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7931224" cy="554701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endParaRPr lang="en-US" sz="3400" dirty="0">
              <a:solidFill>
                <a:srgbClr val="FF0000"/>
              </a:solidFill>
            </a:endParaRP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omprise </a:t>
            </a:r>
            <a:r>
              <a:rPr lang="en-US" dirty="0"/>
              <a:t>approximately 15 </a:t>
            </a:r>
            <a:r>
              <a:rPr lang="en-US" dirty="0" smtClean="0"/>
              <a:t>percent  Of all </a:t>
            </a:r>
            <a:r>
              <a:rPr lang="en-US" dirty="0"/>
              <a:t>intracranial </a:t>
            </a:r>
            <a:r>
              <a:rPr lang="en-US" dirty="0" smtClean="0"/>
              <a:t>tumors.</a:t>
            </a:r>
            <a:endParaRPr lang="en-US" dirty="0"/>
          </a:p>
          <a:p>
            <a:pPr algn="l" rtl="0"/>
            <a:r>
              <a:rPr lang="en-US" dirty="0"/>
              <a:t>Clinically, symptoms </a:t>
            </a:r>
            <a:r>
              <a:rPr lang="en-US" dirty="0" smtClean="0"/>
              <a:t>of </a:t>
            </a:r>
            <a:r>
              <a:rPr lang="en-US" dirty="0"/>
              <a:t>galactorrhea, menstrual </a:t>
            </a:r>
            <a:r>
              <a:rPr lang="en-US" dirty="0" smtClean="0"/>
              <a:t>disturbances, or infertility </a:t>
            </a:r>
            <a:r>
              <a:rPr lang="en-US" dirty="0"/>
              <a:t>may lead to its </a:t>
            </a:r>
            <a:r>
              <a:rPr lang="en-US" dirty="0" smtClean="0"/>
              <a:t>diagnosis.</a:t>
            </a:r>
          </a:p>
          <a:p>
            <a:pPr algn="l" rtl="0"/>
            <a:r>
              <a:rPr lang="en-US" dirty="0" smtClean="0"/>
              <a:t>Most </a:t>
            </a:r>
            <a:r>
              <a:rPr lang="en-US" dirty="0"/>
              <a:t>tumors are </a:t>
            </a:r>
            <a:r>
              <a:rPr lang="en-US" dirty="0" smtClean="0"/>
              <a:t>benign, and </a:t>
            </a:r>
            <a:r>
              <a:rPr lang="en-US" dirty="0"/>
              <a:t>only an estimated 0.1 percent </a:t>
            </a:r>
            <a:r>
              <a:rPr lang="en-US" dirty="0" smtClean="0"/>
              <a:t>of </a:t>
            </a:r>
            <a:r>
              <a:rPr lang="en-US" dirty="0"/>
              <a:t>adenomas develop </a:t>
            </a:r>
            <a:r>
              <a:rPr lang="en-US" dirty="0" smtClean="0"/>
              <a:t>into frank </a:t>
            </a:r>
            <a:r>
              <a:rPr lang="en-US" dirty="0"/>
              <a:t>carcinoma with </a:t>
            </a:r>
            <a:r>
              <a:rPr lang="en-US" dirty="0" smtClean="0"/>
              <a:t>metastasis.</a:t>
            </a:r>
            <a:endParaRPr lang="en-US" dirty="0"/>
          </a:p>
          <a:p>
            <a:pPr algn="l" rtl="0"/>
            <a:r>
              <a:rPr lang="en-US" dirty="0"/>
              <a:t>pituitary adenomas may cause striking abnormalities in </a:t>
            </a:r>
            <a:r>
              <a:rPr lang="en-US" dirty="0" smtClean="0"/>
              <a:t>both endocrine </a:t>
            </a:r>
            <a:r>
              <a:rPr lang="en-US" dirty="0"/>
              <a:t>and nervous system </a:t>
            </a:r>
            <a:r>
              <a:rPr lang="en-US" dirty="0" smtClean="0"/>
              <a:t>unction.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7050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258984"/>
          </a:xfrm>
        </p:spPr>
        <p:txBody>
          <a:bodyPr>
            <a:noAutofit/>
          </a:bodyPr>
          <a:lstStyle/>
          <a:p>
            <a:pPr algn="l" rtl="0"/>
            <a:r>
              <a:rPr lang="en-US" sz="2800" dirty="0" smtClean="0"/>
              <a:t>Classification:</a:t>
            </a:r>
          </a:p>
          <a:p>
            <a:pPr algn="l" rtl="0"/>
            <a:r>
              <a:rPr lang="en-US" sz="2800" dirty="0" smtClean="0"/>
              <a:t>Pituitary </a:t>
            </a:r>
            <a:r>
              <a:rPr lang="en-US" sz="2800" dirty="0"/>
              <a:t>adenomas </a:t>
            </a:r>
            <a:r>
              <a:rPr lang="en-US" sz="2800" dirty="0" smtClean="0"/>
              <a:t>classified </a:t>
            </a:r>
            <a:r>
              <a:rPr lang="en-US" sz="2800" dirty="0">
                <a:solidFill>
                  <a:srgbClr val="C00000"/>
                </a:solidFill>
              </a:rPr>
              <a:t>by their hormonal expression </a:t>
            </a:r>
            <a:r>
              <a:rPr lang="en-US" sz="2800" dirty="0"/>
              <a:t>pattern as </a:t>
            </a:r>
            <a:r>
              <a:rPr lang="en-US" sz="2800" dirty="0" smtClean="0"/>
              <a:t>determined by </a:t>
            </a:r>
            <a:r>
              <a:rPr lang="en-US" sz="2800" dirty="0"/>
              <a:t>immunohistochemistry </a:t>
            </a:r>
            <a:r>
              <a:rPr lang="en-US" sz="2800" dirty="0" smtClean="0"/>
              <a:t>.</a:t>
            </a:r>
          </a:p>
          <a:p>
            <a:pPr algn="l" rtl="0"/>
            <a:r>
              <a:rPr lang="en-US" sz="2800" dirty="0" smtClean="0"/>
              <a:t> </a:t>
            </a:r>
            <a:r>
              <a:rPr lang="en-US" sz="2800" dirty="0"/>
              <a:t>Adenomas are </a:t>
            </a:r>
            <a:r>
              <a:rPr lang="en-US" sz="2800" dirty="0" smtClean="0"/>
              <a:t>further</a:t>
            </a:r>
            <a:r>
              <a:rPr lang="en-US" sz="2800" dirty="0"/>
              <a:t> </a:t>
            </a:r>
            <a:r>
              <a:rPr lang="en-US" sz="2800" dirty="0" smtClean="0"/>
              <a:t>grouped </a:t>
            </a:r>
            <a:r>
              <a:rPr lang="en-US" sz="2800" dirty="0">
                <a:solidFill>
                  <a:srgbClr val="C00000"/>
                </a:solidFill>
              </a:rPr>
              <a:t>by size </a:t>
            </a:r>
            <a:r>
              <a:rPr lang="en-US" sz="2800" dirty="0"/>
              <a:t>into </a:t>
            </a:r>
            <a:endParaRPr lang="en-US" sz="2800" dirty="0" smtClean="0"/>
          </a:p>
          <a:p>
            <a:pPr marL="0" indent="0" algn="l" rtl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err="1" smtClean="0"/>
              <a:t>microadenomas</a:t>
            </a:r>
            <a:r>
              <a:rPr lang="en-US" sz="2800" dirty="0" smtClean="0"/>
              <a:t> </a:t>
            </a:r>
            <a:r>
              <a:rPr lang="en-US" sz="2800" dirty="0"/>
              <a:t>(&lt; 10 mm in </a:t>
            </a:r>
            <a:r>
              <a:rPr lang="en-US" sz="2800" dirty="0" smtClean="0"/>
              <a:t>diameter) </a:t>
            </a:r>
          </a:p>
          <a:p>
            <a:pPr marL="0" indent="0" algn="l" rtl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</a:t>
            </a:r>
            <a:r>
              <a:rPr lang="en-US" sz="2800" dirty="0" err="1"/>
              <a:t>macroadenomas</a:t>
            </a:r>
            <a:r>
              <a:rPr lang="en-US" sz="2800" dirty="0"/>
              <a:t> (&gt; 10 mm in diameter).</a:t>
            </a:r>
          </a:p>
          <a:p>
            <a:pPr algn="l" rtl="0"/>
            <a:r>
              <a:rPr lang="en-US" sz="2800" dirty="0" smtClean="0"/>
              <a:t>The </a:t>
            </a:r>
            <a:r>
              <a:rPr lang="en-US" sz="2800" dirty="0"/>
              <a:t>most common adenomas secrete PRL alone. </a:t>
            </a:r>
            <a:r>
              <a:rPr lang="en-US" sz="2800" dirty="0" smtClean="0"/>
              <a:t>However, adenomas </a:t>
            </a:r>
            <a:r>
              <a:rPr lang="en-US" sz="2800" dirty="0"/>
              <a:t>may secrete any </a:t>
            </a:r>
            <a:r>
              <a:rPr lang="en-US" sz="2800" dirty="0" smtClean="0"/>
              <a:t>of </a:t>
            </a:r>
            <a:r>
              <a:rPr lang="en-US" sz="2800" dirty="0"/>
              <a:t>the pituitary hormones </a:t>
            </a:r>
            <a:r>
              <a:rPr lang="en-US" sz="2800" dirty="0"/>
              <a:t> </a:t>
            </a:r>
            <a:r>
              <a:rPr lang="en-US" sz="2800" dirty="0" smtClean="0"/>
              <a:t>either </a:t>
            </a:r>
            <a:r>
              <a:rPr lang="en-US" sz="2800" dirty="0" smtClean="0"/>
              <a:t>singly </a:t>
            </a:r>
            <a:r>
              <a:rPr lang="en-US" sz="2800" dirty="0"/>
              <a:t>(</a:t>
            </a:r>
            <a:r>
              <a:rPr lang="en-US" sz="2800" dirty="0" err="1"/>
              <a:t>monohormonal</a:t>
            </a:r>
            <a:r>
              <a:rPr lang="en-US" sz="2800" dirty="0"/>
              <a:t> adenoma) </a:t>
            </a:r>
            <a:r>
              <a:rPr lang="en-US" sz="2800" dirty="0"/>
              <a:t> </a:t>
            </a:r>
            <a:r>
              <a:rPr lang="en-US" sz="2800" dirty="0" smtClean="0"/>
              <a:t>or </a:t>
            </a:r>
            <a:r>
              <a:rPr lang="en-US" sz="2800" dirty="0"/>
              <a:t>in combination (</a:t>
            </a:r>
            <a:r>
              <a:rPr lang="en-US" sz="2800" dirty="0" err="1" smtClean="0"/>
              <a:t>multihormonal</a:t>
            </a:r>
            <a:r>
              <a:rPr lang="en-US" sz="2800" dirty="0"/>
              <a:t> </a:t>
            </a:r>
            <a:r>
              <a:rPr lang="en-US" sz="2800" dirty="0" smtClean="0"/>
              <a:t>adenoma</a:t>
            </a:r>
            <a:r>
              <a:rPr lang="en-US" sz="2800" dirty="0"/>
              <a:t>).</a:t>
            </a:r>
            <a:r>
              <a:rPr lang="en-US" sz="2000" dirty="0"/>
              <a:t> 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262090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7776864" cy="5691032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sz="3400" dirty="0">
                <a:solidFill>
                  <a:srgbClr val="FF0000"/>
                </a:solidFill>
              </a:rPr>
              <a:t>Symptoms</a:t>
            </a:r>
          </a:p>
          <a:p>
            <a:pPr algn="l" rtl="0"/>
            <a:r>
              <a:rPr lang="en-US" dirty="0"/>
              <a:t>Pituitary adenomas may cause symptoms via excess </a:t>
            </a:r>
            <a:r>
              <a:rPr lang="en-US" dirty="0" smtClean="0"/>
              <a:t>hormone  secretion </a:t>
            </a:r>
            <a:r>
              <a:rPr lang="en-US" dirty="0"/>
              <a:t>and lead to clinical conditions such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 hyperprolactinemia</a:t>
            </a:r>
          </a:p>
          <a:p>
            <a:pPr marL="0" indent="0" algn="l" rtl="0">
              <a:buNone/>
            </a:pPr>
            <a:r>
              <a:rPr lang="en-US" dirty="0" smtClean="0"/>
              <a:t>Acromegaly</a:t>
            </a:r>
          </a:p>
          <a:p>
            <a:pPr marL="0" indent="0" algn="l" rtl="0">
              <a:buNone/>
            </a:pPr>
            <a:r>
              <a:rPr lang="en-US" dirty="0" smtClean="0"/>
              <a:t>Cushing disease </a:t>
            </a:r>
          </a:p>
          <a:p>
            <a:pPr algn="l" rtl="0"/>
            <a:r>
              <a:rPr lang="en-US" dirty="0" smtClean="0"/>
              <a:t>Alternatively</a:t>
            </a:r>
            <a:r>
              <a:rPr lang="en-US" dirty="0"/>
              <a:t>, </a:t>
            </a:r>
            <a:r>
              <a:rPr lang="en-US" dirty="0" smtClean="0"/>
              <a:t>adenomas may </a:t>
            </a:r>
            <a:r>
              <a:rPr lang="en-US" dirty="0"/>
              <a:t>result in hormone </a:t>
            </a:r>
            <a:r>
              <a:rPr lang="en-US" dirty="0" err="1" smtClean="0"/>
              <a:t>defciency</a:t>
            </a:r>
            <a:r>
              <a:rPr lang="en-US" dirty="0" smtClean="0"/>
              <a:t> </a:t>
            </a:r>
            <a:r>
              <a:rPr lang="en-US" dirty="0"/>
              <a:t>due to damage </a:t>
            </a:r>
            <a:r>
              <a:rPr lang="en-US" dirty="0" smtClean="0"/>
              <a:t>of</a:t>
            </a:r>
            <a:r>
              <a:rPr lang="en-US" dirty="0"/>
              <a:t> </a:t>
            </a:r>
            <a:r>
              <a:rPr lang="en-US" dirty="0" smtClean="0"/>
              <a:t> other </a:t>
            </a:r>
            <a:r>
              <a:rPr lang="en-US" dirty="0"/>
              <a:t>pituitary cell types or the pituitary stalk by an </a:t>
            </a:r>
            <a:r>
              <a:rPr lang="en-US" dirty="0" smtClean="0"/>
              <a:t>expanding adenoma </a:t>
            </a:r>
            <a:r>
              <a:rPr lang="en-US" dirty="0"/>
              <a:t>or </a:t>
            </a:r>
            <a:r>
              <a:rPr lang="en-US" dirty="0" smtClean="0"/>
              <a:t>following </a:t>
            </a:r>
            <a:r>
              <a:rPr lang="en-US" dirty="0"/>
              <a:t>treatment </a:t>
            </a:r>
            <a:r>
              <a:rPr lang="en-US" dirty="0" smtClean="0"/>
              <a:t>of </a:t>
            </a:r>
            <a:r>
              <a:rPr lang="en-US" dirty="0"/>
              <a:t>the primary </a:t>
            </a:r>
            <a:r>
              <a:rPr lang="en-US" dirty="0" smtClean="0"/>
              <a:t>lesion. 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Macroadenomas</a:t>
            </a:r>
            <a:r>
              <a:rPr lang="en-US" dirty="0" smtClean="0"/>
              <a:t>  frequently </a:t>
            </a:r>
            <a:r>
              <a:rPr lang="en-US" dirty="0"/>
              <a:t>present with </a:t>
            </a:r>
            <a:r>
              <a:rPr lang="en-US" dirty="0" smtClean="0"/>
              <a:t>patient symptoms from </a:t>
            </a:r>
            <a:r>
              <a:rPr lang="en-US" dirty="0"/>
              <a:t>invasion </a:t>
            </a:r>
            <a:r>
              <a:rPr lang="en-US" dirty="0" smtClean="0"/>
              <a:t>of </a:t>
            </a:r>
            <a:r>
              <a:rPr lang="en-US" dirty="0"/>
              <a:t>surrounding </a:t>
            </a:r>
            <a:r>
              <a:rPr lang="en-US" dirty="0" smtClean="0"/>
              <a:t>structures.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9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427168" cy="5330992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Any pituitary mass </a:t>
            </a:r>
            <a:r>
              <a:rPr lang="en-US" dirty="0" smtClean="0"/>
              <a:t>can </a:t>
            </a:r>
            <a:r>
              <a:rPr lang="en-US" dirty="0"/>
              <a:t>lead to </a:t>
            </a:r>
            <a:r>
              <a:rPr lang="en-US" dirty="0" smtClean="0"/>
              <a:t>reproductive  dys</a:t>
            </a:r>
            <a:r>
              <a:rPr lang="en-US" dirty="0"/>
              <a:t>f</a:t>
            </a:r>
            <a:r>
              <a:rPr lang="en-US" dirty="0" smtClean="0"/>
              <a:t>unction </a:t>
            </a:r>
            <a:r>
              <a:rPr lang="en-US" dirty="0"/>
              <a:t>that may include delayed puberty, </a:t>
            </a:r>
            <a:r>
              <a:rPr lang="en-US" dirty="0" smtClean="0"/>
              <a:t>anovulation, </a:t>
            </a:r>
            <a:r>
              <a:rPr lang="en-US" dirty="0" err="1" smtClean="0"/>
              <a:t>oligomenorrhea</a:t>
            </a:r>
            <a:r>
              <a:rPr lang="en-US" dirty="0"/>
              <a:t>, and </a:t>
            </a:r>
            <a:r>
              <a:rPr lang="en-US" dirty="0" smtClean="0"/>
              <a:t>infertility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 err="1"/>
              <a:t>Macroadenomas</a:t>
            </a:r>
            <a:r>
              <a:rPr lang="en-US" dirty="0"/>
              <a:t> likely </a:t>
            </a:r>
            <a:r>
              <a:rPr lang="en-US" dirty="0" smtClean="0"/>
              <a:t>affect reproductive function </a:t>
            </a:r>
            <a:r>
              <a:rPr lang="en-US" dirty="0"/>
              <a:t>either by compressing the pituitary </a:t>
            </a:r>
            <a:r>
              <a:rPr lang="en-US" dirty="0" smtClean="0"/>
              <a:t>stalk, which </a:t>
            </a:r>
            <a:r>
              <a:rPr lang="en-US" dirty="0"/>
              <a:t>results in hyperprolactinemia, or less commonly, </a:t>
            </a:r>
            <a:r>
              <a:rPr lang="en-US" dirty="0" smtClean="0"/>
              <a:t>by  directly </a:t>
            </a:r>
            <a:r>
              <a:rPr lang="en-US" dirty="0"/>
              <a:t>compressing </a:t>
            </a:r>
            <a:r>
              <a:rPr lang="en-US" dirty="0" err="1" smtClean="0"/>
              <a:t>gonadotropes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200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5186976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sz="2800" dirty="0" smtClean="0">
                <a:solidFill>
                  <a:srgbClr val="C00000"/>
                </a:solidFill>
              </a:rPr>
              <a:t>Signs and symptoms </a:t>
            </a:r>
            <a:r>
              <a:rPr lang="en-US" dirty="0" smtClean="0"/>
              <a:t>include: </a:t>
            </a:r>
            <a:endParaRPr lang="en-US" dirty="0" smtClean="0"/>
          </a:p>
          <a:p>
            <a:pPr algn="l" rtl="0"/>
            <a:r>
              <a:rPr lang="en-US" dirty="0" smtClean="0"/>
              <a:t>acute </a:t>
            </a:r>
            <a:r>
              <a:rPr lang="en-US" dirty="0"/>
              <a:t>visual </a:t>
            </a:r>
            <a:r>
              <a:rPr lang="en-US" dirty="0" smtClean="0"/>
              <a:t>changes.</a:t>
            </a:r>
          </a:p>
          <a:p>
            <a:pPr algn="l" rtl="0"/>
            <a:r>
              <a:rPr lang="en-US" dirty="0" smtClean="0"/>
              <a:t>severe headache.</a:t>
            </a:r>
          </a:p>
          <a:p>
            <a:pPr algn="l" rtl="0"/>
            <a:r>
              <a:rPr lang="en-US" dirty="0" smtClean="0"/>
              <a:t> neck </a:t>
            </a:r>
            <a:r>
              <a:rPr lang="en-US" dirty="0" err="1" smtClean="0"/>
              <a:t>stifness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hypotension.</a:t>
            </a:r>
          </a:p>
          <a:p>
            <a:pPr algn="l" rtl="0"/>
            <a:r>
              <a:rPr lang="en-US" dirty="0" smtClean="0"/>
              <a:t>loss </a:t>
            </a:r>
            <a:r>
              <a:rPr lang="en-US" dirty="0"/>
              <a:t>o consciousness, </a:t>
            </a:r>
            <a:r>
              <a:rPr lang="en-US" dirty="0" smtClean="0"/>
              <a:t>and coma</a:t>
            </a:r>
            <a:r>
              <a:rPr lang="en-US" dirty="0"/>
              <a:t>. </a:t>
            </a:r>
            <a:r>
              <a:rPr lang="en-US" dirty="0" smtClean="0"/>
              <a:t>These </a:t>
            </a:r>
            <a:r>
              <a:rPr lang="en-US" dirty="0"/>
              <a:t>symptoms result rom: </a:t>
            </a:r>
            <a:endParaRPr lang="en-US" dirty="0" smtClean="0"/>
          </a:p>
          <a:p>
            <a:pPr algn="l" rtl="0"/>
            <a:r>
              <a:rPr lang="en-US" dirty="0" smtClean="0"/>
              <a:t>(</a:t>
            </a:r>
            <a:r>
              <a:rPr lang="en-US" dirty="0"/>
              <a:t>1) leakage o blood </a:t>
            </a:r>
            <a:r>
              <a:rPr lang="en-US" dirty="0" smtClean="0"/>
              <a:t>and necrotic </a:t>
            </a:r>
            <a:r>
              <a:rPr lang="en-US" dirty="0"/>
              <a:t>material into the subarachnoid </a:t>
            </a:r>
            <a:r>
              <a:rPr lang="en-US" dirty="0" smtClean="0"/>
              <a:t>space.</a:t>
            </a:r>
          </a:p>
          <a:p>
            <a:pPr algn="l" rtl="0"/>
            <a:r>
              <a:rPr lang="en-US" dirty="0" smtClean="0"/>
              <a:t>(2</a:t>
            </a:r>
            <a:r>
              <a:rPr lang="en-US" dirty="0"/>
              <a:t>) acute hypopituitarism,</a:t>
            </a:r>
          </a:p>
          <a:p>
            <a:pPr algn="l" rtl="0"/>
            <a:r>
              <a:rPr lang="en-US" dirty="0" smtClean="0"/>
              <a:t>(3</a:t>
            </a:r>
            <a:r>
              <a:rPr lang="en-US" dirty="0"/>
              <a:t>) a rapidly expanding hemorrhagic </a:t>
            </a:r>
            <a:r>
              <a:rPr lang="en-US" dirty="0" err="1" smtClean="0"/>
              <a:t>intrasellar</a:t>
            </a:r>
            <a:r>
              <a:rPr lang="en-US" dirty="0"/>
              <a:t> </a:t>
            </a:r>
            <a:r>
              <a:rPr lang="en-US" dirty="0" smtClean="0"/>
              <a:t>mass </a:t>
            </a:r>
            <a:r>
              <a:rPr lang="en-US" dirty="0"/>
              <a:t>that compresses the optic chiasm, cranial nerves, </a:t>
            </a:r>
            <a:r>
              <a:rPr lang="en-US" dirty="0" smtClean="0"/>
              <a:t>or hypothalamus </a:t>
            </a:r>
            <a:r>
              <a:rPr lang="en-US" dirty="0"/>
              <a:t>and internal carotid arteries. </a:t>
            </a:r>
            <a:endParaRPr lang="en-US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2969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r>
              <a:rPr lang="ar-IQ" sz="2000" i="1" dirty="0"/>
              <a:t/>
            </a:r>
            <a:br>
              <a:rPr lang="ar-IQ" sz="2000" i="1" dirty="0"/>
            </a:br>
            <a:endParaRPr lang="ar-IQ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8964488" cy="5907056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Treatment of </a:t>
            </a:r>
            <a:r>
              <a:rPr lang="en-US" b="1" dirty="0" smtClean="0"/>
              <a:t>Hyperprolactinemia</a:t>
            </a:r>
            <a:r>
              <a:rPr lang="en-US" dirty="0"/>
              <a:t> </a:t>
            </a:r>
            <a:r>
              <a:rPr lang="en-US" b="1" dirty="0" smtClean="0"/>
              <a:t>and </a:t>
            </a:r>
            <a:r>
              <a:rPr lang="en-US" b="1" dirty="0"/>
              <a:t>Pituitary </a:t>
            </a:r>
            <a:r>
              <a:rPr lang="en-US" b="1" dirty="0" smtClean="0"/>
              <a:t>Adenomas</a:t>
            </a:r>
          </a:p>
          <a:p>
            <a:pPr algn="l" rtl="0"/>
            <a:r>
              <a:rPr lang="en-US" dirty="0"/>
              <a:t>Most pituitary tumors </a:t>
            </a:r>
            <a:r>
              <a:rPr lang="en-US" dirty="0">
                <a:solidFill>
                  <a:srgbClr val="C00000"/>
                </a:solidFill>
              </a:rPr>
              <a:t>grow slowly</a:t>
            </a:r>
            <a:r>
              <a:rPr lang="en-US" dirty="0"/>
              <a:t>, and many cease </a:t>
            </a:r>
            <a:r>
              <a:rPr lang="en-US" dirty="0" smtClean="0"/>
              <a:t>growth  after </a:t>
            </a:r>
            <a:r>
              <a:rPr lang="en-US" dirty="0"/>
              <a:t>attainment </a:t>
            </a:r>
            <a:r>
              <a:rPr lang="en-US" dirty="0" smtClean="0"/>
              <a:t>of </a:t>
            </a:r>
            <a:r>
              <a:rPr lang="en-US" dirty="0"/>
              <a:t>a certain size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Thus</a:t>
            </a:r>
            <a:r>
              <a:rPr lang="en-US" dirty="0"/>
              <a:t>, </a:t>
            </a:r>
            <a:r>
              <a:rPr lang="en-US" dirty="0" smtClean="0">
                <a:solidFill>
                  <a:srgbClr val="C00000"/>
                </a:solidFill>
              </a:rPr>
              <a:t>asymptomatic patients  with </a:t>
            </a:r>
            <a:r>
              <a:rPr lang="en-US" dirty="0">
                <a:solidFill>
                  <a:srgbClr val="C00000"/>
                </a:solidFill>
              </a:rPr>
              <a:t>a </a:t>
            </a:r>
            <a:r>
              <a:rPr lang="en-US" dirty="0" err="1">
                <a:solidFill>
                  <a:srgbClr val="C00000"/>
                </a:solidFill>
              </a:rPr>
              <a:t>microprolactinoma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may be managed conservatively </a:t>
            </a:r>
            <a:r>
              <a:rPr lang="en-US" dirty="0" smtClean="0"/>
              <a:t>with serial </a:t>
            </a:r>
            <a:r>
              <a:rPr lang="en-US" dirty="0"/>
              <a:t>MR imaging and serum PRL levels every 1 to 2 </a:t>
            </a:r>
            <a:r>
              <a:rPr lang="en-US" dirty="0" smtClean="0"/>
              <a:t>years  as </a:t>
            </a:r>
            <a:r>
              <a:rPr lang="en-US" dirty="0"/>
              <a:t>the risk o progression </a:t>
            </a:r>
            <a:r>
              <a:rPr lang="en-US" dirty="0" smtClean="0"/>
              <a:t>to a </a:t>
            </a:r>
            <a:r>
              <a:rPr lang="en-US" dirty="0" err="1" smtClean="0"/>
              <a:t>macroadenoma</a:t>
            </a:r>
            <a:r>
              <a:rPr lang="en-US" dirty="0" smtClean="0"/>
              <a:t> </a:t>
            </a:r>
            <a:r>
              <a:rPr lang="en-US" dirty="0"/>
              <a:t>is &lt; 10 </a:t>
            </a:r>
            <a:r>
              <a:rPr lang="en-US" dirty="0" smtClean="0"/>
              <a:t>percent</a:t>
            </a:r>
          </a:p>
          <a:p>
            <a:pPr algn="l" rtl="0"/>
            <a:r>
              <a:rPr lang="en-US" dirty="0" smtClean="0"/>
              <a:t>When </a:t>
            </a:r>
            <a:r>
              <a:rPr lang="en-US" dirty="0"/>
              <a:t>tumors </a:t>
            </a:r>
            <a:r>
              <a:rPr lang="en-US" dirty="0" smtClean="0"/>
              <a:t>of </a:t>
            </a:r>
            <a:r>
              <a:rPr lang="en-US" dirty="0"/>
              <a:t>any size are </a:t>
            </a:r>
            <a:r>
              <a:rPr lang="en-US" dirty="0">
                <a:solidFill>
                  <a:srgbClr val="C00000"/>
                </a:solidFill>
              </a:rPr>
              <a:t>associated with amenorrhea </a:t>
            </a:r>
            <a:r>
              <a:rPr lang="en-US" dirty="0" smtClean="0">
                <a:solidFill>
                  <a:srgbClr val="C00000"/>
                </a:solidFill>
              </a:rPr>
              <a:t>or galactorrhea</a:t>
            </a:r>
            <a:r>
              <a:rPr lang="en-US" dirty="0"/>
              <a:t>, therapy is considered 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Neurosurgical evaluation </a:t>
            </a:r>
            <a:r>
              <a:rPr lang="en-US" dirty="0"/>
              <a:t>is mandatory </a:t>
            </a:r>
            <a:r>
              <a:rPr lang="en-US" dirty="0">
                <a:solidFill>
                  <a:srgbClr val="C00000"/>
                </a:solidFill>
              </a:rPr>
              <a:t>when visual </a:t>
            </a:r>
            <a:r>
              <a:rPr lang="en-US" dirty="0" smtClean="0">
                <a:solidFill>
                  <a:srgbClr val="C00000"/>
                </a:solidFill>
              </a:rPr>
              <a:t>field defects </a:t>
            </a:r>
            <a:r>
              <a:rPr lang="en-US" dirty="0">
                <a:solidFill>
                  <a:srgbClr val="C00000"/>
                </a:solidFill>
              </a:rPr>
              <a:t>or </a:t>
            </a:r>
            <a:r>
              <a:rPr lang="en-US" dirty="0" smtClean="0">
                <a:solidFill>
                  <a:srgbClr val="C00000"/>
                </a:solidFill>
              </a:rPr>
              <a:t>severe </a:t>
            </a:r>
            <a:r>
              <a:rPr lang="en-US" dirty="0">
                <a:solidFill>
                  <a:srgbClr val="C00000"/>
                </a:solidFill>
              </a:rPr>
              <a:t>headaches are </a:t>
            </a:r>
            <a:r>
              <a:rPr lang="en-US" dirty="0" smtClean="0">
                <a:solidFill>
                  <a:srgbClr val="C00000"/>
                </a:solidFill>
              </a:rPr>
              <a:t>present.</a:t>
            </a:r>
            <a:endParaRPr lang="en-US" dirty="0">
              <a:solidFill>
                <a:srgbClr val="C00000"/>
              </a:solidFill>
            </a:endParaRP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1784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931224" cy="6051072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 </a:t>
            </a:r>
            <a:r>
              <a:rPr lang="en-US" sz="2800" u="sng" dirty="0" err="1">
                <a:solidFill>
                  <a:srgbClr val="C00000"/>
                </a:solidFill>
              </a:rPr>
              <a:t>cabergoline</a:t>
            </a:r>
            <a:r>
              <a:rPr lang="en-US" sz="2800" u="sng" dirty="0">
                <a:solidFill>
                  <a:srgbClr val="C00000"/>
                </a:solidFill>
              </a:rPr>
              <a:t> treatment </a:t>
            </a:r>
            <a:r>
              <a:rPr lang="en-US" dirty="0"/>
              <a:t>is </a:t>
            </a:r>
            <a:r>
              <a:rPr lang="en-US" dirty="0" smtClean="0"/>
              <a:t>generally better </a:t>
            </a:r>
            <a:r>
              <a:rPr lang="en-US" dirty="0"/>
              <a:t>tolerated than bromocriptine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/>
              <a:t>Cabergoline</a:t>
            </a:r>
            <a:r>
              <a:rPr lang="en-US" dirty="0"/>
              <a:t> also </a:t>
            </a:r>
            <a:r>
              <a:rPr lang="en-US" dirty="0" smtClean="0"/>
              <a:t>has a </a:t>
            </a:r>
            <a:r>
              <a:rPr lang="en-US" dirty="0"/>
              <a:t>longer </a:t>
            </a:r>
            <a:r>
              <a:rPr lang="en-US" dirty="0" smtClean="0"/>
              <a:t>half </a:t>
            </a:r>
            <a:r>
              <a:rPr lang="en-US" dirty="0"/>
              <a:t>-</a:t>
            </a:r>
            <a:r>
              <a:rPr lang="en-US" dirty="0" smtClean="0"/>
              <a:t>life</a:t>
            </a:r>
            <a:r>
              <a:rPr lang="en-US" dirty="0"/>
              <a:t>, allowing once- or twice-weekly dosing </a:t>
            </a:r>
            <a:r>
              <a:rPr lang="en-US" dirty="0" smtClean="0"/>
              <a:t>compared with </a:t>
            </a:r>
            <a:r>
              <a:rPr lang="en-US" dirty="0"/>
              <a:t>the multiple daily doses that may be required </a:t>
            </a:r>
            <a:r>
              <a:rPr lang="en-US" dirty="0" smtClean="0"/>
              <a:t>or bromocriptine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typical </a:t>
            </a:r>
            <a:r>
              <a:rPr lang="en-US" dirty="0"/>
              <a:t>initial </a:t>
            </a:r>
            <a:r>
              <a:rPr lang="en-US" dirty="0" err="1"/>
              <a:t>cabergoline</a:t>
            </a:r>
            <a:r>
              <a:rPr lang="en-US" dirty="0"/>
              <a:t> dosages are 0.25 </a:t>
            </a:r>
            <a:r>
              <a:rPr lang="en-US" dirty="0" smtClean="0"/>
              <a:t>mg orally </a:t>
            </a:r>
            <a:r>
              <a:rPr lang="en-US" dirty="0"/>
              <a:t>twice weekly. </a:t>
            </a:r>
            <a:r>
              <a:rPr lang="en-US" dirty="0" err="1"/>
              <a:t>Cabergoline</a:t>
            </a:r>
            <a:r>
              <a:rPr lang="en-US" dirty="0"/>
              <a:t> has been </a:t>
            </a:r>
            <a:r>
              <a:rPr lang="en-US" dirty="0" smtClean="0"/>
              <a:t>found </a:t>
            </a:r>
            <a:r>
              <a:rPr lang="en-US" dirty="0"/>
              <a:t>to be </a:t>
            </a:r>
            <a:r>
              <a:rPr lang="en-US" dirty="0" smtClean="0"/>
              <a:t>more ef</a:t>
            </a:r>
            <a:r>
              <a:rPr lang="en-US" dirty="0"/>
              <a:t>f</a:t>
            </a:r>
            <a:r>
              <a:rPr lang="en-US" dirty="0" smtClean="0"/>
              <a:t>ective </a:t>
            </a:r>
            <a:r>
              <a:rPr lang="en-US" dirty="0"/>
              <a:t>than bromocriptine in normalizing PRL </a:t>
            </a:r>
            <a:r>
              <a:rPr lang="en-US" dirty="0" smtClean="0"/>
              <a:t>levels.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408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643192" cy="5330992"/>
          </a:xfrm>
        </p:spPr>
        <p:txBody>
          <a:bodyPr/>
          <a:lstStyle/>
          <a:p>
            <a:pPr algn="l" rtl="0"/>
            <a:r>
              <a:rPr lang="en-US" u="sng" dirty="0" smtClean="0">
                <a:solidFill>
                  <a:srgbClr val="C00000"/>
                </a:solidFill>
              </a:rPr>
              <a:t>Bromocriptine</a:t>
            </a:r>
            <a:r>
              <a:rPr lang="en-US" dirty="0" smtClean="0"/>
              <a:t> 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started </a:t>
            </a:r>
            <a:r>
              <a:rPr lang="en-US" dirty="0"/>
              <a:t>at a low </a:t>
            </a:r>
            <a:r>
              <a:rPr lang="en-US" dirty="0" smtClean="0"/>
              <a:t>dose. </a:t>
            </a:r>
            <a:r>
              <a:rPr lang="en-US" dirty="0"/>
              <a:t>tab or 0.125 mg—each night </a:t>
            </a:r>
            <a:r>
              <a:rPr lang="en-US" dirty="0" smtClean="0"/>
              <a:t>to minimize </a:t>
            </a:r>
            <a:r>
              <a:rPr lang="en-US" dirty="0"/>
              <a:t>associated nausea and dizziness. </a:t>
            </a:r>
            <a:r>
              <a:rPr lang="en-US" dirty="0" smtClean="0"/>
              <a:t>This </a:t>
            </a:r>
            <a:r>
              <a:rPr lang="en-US" dirty="0"/>
              <a:t>dose can </a:t>
            </a:r>
            <a:r>
              <a:rPr lang="en-US" dirty="0" smtClean="0"/>
              <a:t>be slowly </a:t>
            </a:r>
            <a:r>
              <a:rPr lang="en-US" dirty="0"/>
              <a:t>increased to three times daily as tolerated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en-US" dirty="0" smtClean="0"/>
              <a:t>Reliable measurement of </a:t>
            </a:r>
            <a:r>
              <a:rPr lang="en-US" dirty="0"/>
              <a:t>posttreatment serum PRL levels can usually </a:t>
            </a:r>
            <a:r>
              <a:rPr lang="en-US" dirty="0" smtClean="0"/>
              <a:t>be obtained </a:t>
            </a:r>
            <a:r>
              <a:rPr lang="en-US" dirty="0"/>
              <a:t>1 month </a:t>
            </a:r>
            <a:r>
              <a:rPr lang="en-US" dirty="0" smtClean="0"/>
              <a:t>following </a:t>
            </a:r>
            <a:r>
              <a:rPr lang="en-US" dirty="0"/>
              <a:t>a steady medication dose.</a:t>
            </a:r>
          </a:p>
        </p:txBody>
      </p:sp>
    </p:spTree>
    <p:extLst>
      <p:ext uri="{BB962C8B-B14F-4D97-AF65-F5344CB8AC3E}">
        <p14:creationId xmlns:p14="http://schemas.microsoft.com/office/powerpoint/2010/main" val="42509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20688"/>
            <a:ext cx="8587970" cy="5835048"/>
          </a:xfrm>
        </p:spPr>
        <p:txBody>
          <a:bodyPr>
            <a:normAutofit/>
          </a:bodyPr>
          <a:lstStyle/>
          <a:p>
            <a:pPr algn="l" rtl="0"/>
            <a:r>
              <a:rPr lang="en-US" sz="2800" u="sng" dirty="0">
                <a:solidFill>
                  <a:srgbClr val="C00000"/>
                </a:solidFill>
              </a:rPr>
              <a:t>Neurosurgery </a:t>
            </a:r>
            <a:r>
              <a:rPr lang="en-US" sz="2800" dirty="0"/>
              <a:t>is required or </a:t>
            </a:r>
            <a:r>
              <a:rPr lang="en-US" sz="2800" dirty="0" smtClean="0"/>
              <a:t>refractory </a:t>
            </a:r>
            <a:r>
              <a:rPr lang="en-US" sz="2800" dirty="0"/>
              <a:t>tumors or those </a:t>
            </a:r>
            <a:r>
              <a:rPr lang="en-US" sz="2800" dirty="0" smtClean="0"/>
              <a:t>causing acutely </a:t>
            </a:r>
            <a:r>
              <a:rPr lang="en-US" sz="2800" dirty="0"/>
              <a:t>worsening symptoms. </a:t>
            </a:r>
            <a:endParaRPr lang="en-US" sz="2800" dirty="0" smtClean="0"/>
          </a:p>
          <a:p>
            <a:pPr algn="l" rtl="0"/>
            <a:r>
              <a:rPr lang="en-US" sz="2800" dirty="0" smtClean="0"/>
              <a:t>The </a:t>
            </a:r>
            <a:r>
              <a:rPr lang="en-US" sz="2800" dirty="0"/>
              <a:t>pituitary is </a:t>
            </a:r>
            <a:r>
              <a:rPr lang="en-US" sz="2800" dirty="0" smtClean="0"/>
              <a:t>approached through </a:t>
            </a:r>
            <a:r>
              <a:rPr lang="en-US" sz="2800" dirty="0"/>
              <a:t>a </a:t>
            </a:r>
            <a:r>
              <a:rPr lang="en-US" sz="2800" dirty="0" err="1"/>
              <a:t>transsphenoidal</a:t>
            </a:r>
            <a:r>
              <a:rPr lang="en-US" sz="2800" dirty="0"/>
              <a:t> route whenever possible </a:t>
            </a:r>
            <a:r>
              <a:rPr lang="en-US" sz="2800" dirty="0" smtClean="0"/>
              <a:t>.</a:t>
            </a:r>
            <a:endParaRPr lang="en-US" sz="2800" dirty="0"/>
          </a:p>
          <a:p>
            <a:pPr algn="l" rtl="0"/>
            <a:r>
              <a:rPr lang="en-US" sz="2800" dirty="0"/>
              <a:t>Complications </a:t>
            </a:r>
            <a:r>
              <a:rPr lang="en-US" sz="2800" dirty="0" smtClean="0"/>
              <a:t>of </a:t>
            </a:r>
            <a:r>
              <a:rPr lang="en-US" sz="2800" dirty="0"/>
              <a:t>surgery, although rare, include </a:t>
            </a:r>
            <a:r>
              <a:rPr lang="en-US" sz="2800" dirty="0" smtClean="0"/>
              <a:t>intraoperative hemorrhage</a:t>
            </a:r>
            <a:r>
              <a:rPr lang="en-US" sz="2800" dirty="0"/>
              <a:t>, a cerebrospinal </a:t>
            </a:r>
            <a:r>
              <a:rPr lang="en-US" sz="2800" dirty="0" smtClean="0"/>
              <a:t>fluid </a:t>
            </a:r>
            <a:r>
              <a:rPr lang="en-US" sz="2800" dirty="0"/>
              <a:t>leak (rhinorrhea</a:t>
            </a:r>
            <a:r>
              <a:rPr lang="en-US" sz="2800" dirty="0" smtClean="0"/>
              <a:t>),diabetes</a:t>
            </a:r>
            <a:r>
              <a:rPr lang="en-US" sz="2800" dirty="0"/>
              <a:t> </a:t>
            </a:r>
            <a:r>
              <a:rPr lang="en-US" sz="2800" dirty="0" smtClean="0"/>
              <a:t>insipidus</a:t>
            </a:r>
            <a:r>
              <a:rPr lang="en-US" sz="2800" dirty="0"/>
              <a:t>, damage to other pituitary cell types, and </a:t>
            </a:r>
            <a:r>
              <a:rPr lang="en-US" sz="2800" dirty="0" smtClean="0"/>
              <a:t>meningitis.</a:t>
            </a:r>
          </a:p>
          <a:p>
            <a:pPr algn="l" rtl="0"/>
            <a:r>
              <a:rPr lang="en-US" sz="2800" dirty="0" smtClean="0">
                <a:solidFill>
                  <a:srgbClr val="C00000"/>
                </a:solidFill>
              </a:rPr>
              <a:t>Radiation </a:t>
            </a:r>
            <a:r>
              <a:rPr lang="en-US" sz="2800" dirty="0">
                <a:solidFill>
                  <a:srgbClr val="C00000"/>
                </a:solidFill>
              </a:rPr>
              <a:t>therapy </a:t>
            </a:r>
            <a:r>
              <a:rPr lang="en-US" sz="2800" dirty="0"/>
              <a:t>may be used or patients with </a:t>
            </a:r>
            <a:r>
              <a:rPr lang="en-US" sz="2800" dirty="0" smtClean="0"/>
              <a:t>surgically  </a:t>
            </a:r>
            <a:r>
              <a:rPr lang="en-US" sz="2800" dirty="0" err="1" smtClean="0"/>
              <a:t>nonresectable</a:t>
            </a:r>
            <a:r>
              <a:rPr lang="en-US" sz="2800" dirty="0"/>
              <a:t>, persistent, or </a:t>
            </a:r>
            <a:r>
              <a:rPr lang="en-US" sz="2800" dirty="0" smtClean="0"/>
              <a:t>aggressive tumors.</a:t>
            </a:r>
            <a:endParaRPr lang="en-US" sz="2800" dirty="0"/>
          </a:p>
          <a:p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26843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>
                <a:solidFill>
                  <a:srgbClr val="3B3835"/>
                </a:solidFill>
                <a:latin typeface="Helvetica Neue"/>
              </a:rPr>
              <a:t> </a:t>
            </a:r>
            <a:endParaRPr lang="ar-IQ" dirty="0"/>
          </a:p>
        </p:txBody>
      </p:sp>
      <p:pic>
        <p:nvPicPr>
          <p:cNvPr id="1026" name="Picture 2" descr="C:\Users\alshariqa\Pictures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980728"/>
            <a:ext cx="6768752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57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Etiology</a:t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Elevated circulating PRL levels can be caused by various </a:t>
            </a:r>
            <a:r>
              <a:rPr lang="en-US" dirty="0" smtClean="0">
                <a:solidFill>
                  <a:srgbClr val="0070C0"/>
                </a:solidFill>
              </a:rPr>
              <a:t>physiologic activities </a:t>
            </a:r>
            <a:r>
              <a:rPr lang="en-US" dirty="0"/>
              <a:t>including </a:t>
            </a:r>
            <a:r>
              <a:rPr lang="en-US" dirty="0">
                <a:solidFill>
                  <a:srgbClr val="C00000"/>
                </a:solidFill>
              </a:rPr>
              <a:t>pregnancy, sleep, eating, and coitus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pPr marL="0" indent="0" algn="l" rtl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algn="l" rtl="0"/>
            <a:r>
              <a:rPr lang="en-US" dirty="0"/>
              <a:t>F</a:t>
            </a:r>
            <a:r>
              <a:rPr lang="en-US" dirty="0" smtClean="0"/>
              <a:t>ollowing </a:t>
            </a:r>
            <a:r>
              <a:rPr lang="en-US" dirty="0" smtClean="0">
                <a:solidFill>
                  <a:srgbClr val="0070C0"/>
                </a:solidFill>
              </a:rPr>
              <a:t>chest wall </a:t>
            </a:r>
            <a:r>
              <a:rPr lang="en-US" dirty="0">
                <a:solidFill>
                  <a:srgbClr val="0070C0"/>
                </a:solidFill>
              </a:rPr>
              <a:t>stimulation </a:t>
            </a:r>
            <a:r>
              <a:rPr lang="en-US" dirty="0"/>
              <a:t>such as occurs with suckling, breast </a:t>
            </a:r>
            <a:r>
              <a:rPr lang="en-US" dirty="0" smtClean="0"/>
              <a:t>examination, chest </a:t>
            </a:r>
            <a:r>
              <a:rPr lang="en-US" dirty="0"/>
              <a:t>wall surgery, herpes zoster </a:t>
            </a:r>
            <a:r>
              <a:rPr lang="en-US" dirty="0" smtClean="0"/>
              <a:t>infection</a:t>
            </a:r>
            <a:r>
              <a:rPr lang="en-US" dirty="0"/>
              <a:t>, or nipple </a:t>
            </a:r>
            <a:r>
              <a:rPr lang="en-US" dirty="0" smtClean="0"/>
              <a:t>piercing</a:t>
            </a:r>
            <a:r>
              <a:rPr lang="en-US" dirty="0">
                <a:solidFill>
                  <a:srgbClr val="3B3835"/>
                </a:solidFill>
                <a:latin typeface="Helvetica Neue"/>
              </a:rPr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5971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 </a:t>
            </a:r>
            <a:endParaRPr lang="ar-IQ" dirty="0"/>
          </a:p>
        </p:txBody>
      </p:sp>
      <p:pic>
        <p:nvPicPr>
          <p:cNvPr id="2050" name="Picture 2" descr="C:\Users\alshariqa\Pictures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770485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5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 descr="C:\Users\alshariqa\Pictures\Lateral-view-of-a-skull-radiograph-shows-the-abnormal-enlarged-sella-turcica-with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13594"/>
            <a:ext cx="8208911" cy="530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179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 descr="C:\Users\alshariqa\Pictures\neuroendo_hyperprolactinemia-Image00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208912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10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 descr="C:\Users\alshariqa\Pictures\Second-MRI-T1-weighted-sagittal-the-pituitary-fossa-shows-a-macroadenoma_Q32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7920880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55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 descr="C:\Users\alshariqa\Pictures\PMC3183513_IJEM-15-242-g00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9"/>
            <a:ext cx="8352928" cy="509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48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 descr="C:\Users\alshariqa\Pictures\pe-endopitsurg-fig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7920880" cy="587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56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 descr="C:\Users\alshariqa\Pictures\pe-endopitsurg-fig1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7776864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70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                           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907056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PRL secretion is primarily </a:t>
            </a:r>
            <a:r>
              <a:rPr lang="en-US" sz="2800" dirty="0" smtClean="0"/>
              <a:t>regulated through </a:t>
            </a:r>
            <a:r>
              <a:rPr lang="en-US" sz="2800" dirty="0"/>
              <a:t>tonic inhibition by dopamine released by the hypothalamus</a:t>
            </a:r>
            <a:r>
              <a:rPr lang="en-US" sz="2800" dirty="0" smtClean="0"/>
              <a:t>.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PRL secretion is increased by serotonin, </a:t>
            </a:r>
            <a:r>
              <a:rPr lang="en-US" sz="2800" dirty="0" smtClean="0"/>
              <a:t>norepinephrine, opioids</a:t>
            </a:r>
            <a:r>
              <a:rPr lang="en-US" sz="2800" dirty="0"/>
              <a:t>, estrogen, and </a:t>
            </a:r>
            <a:r>
              <a:rPr lang="en-US" sz="2800" dirty="0" smtClean="0"/>
              <a:t>TRH</a:t>
            </a:r>
            <a:r>
              <a:rPr lang="en-US" sz="2800" dirty="0" smtClean="0"/>
              <a:t>.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>
                <a:solidFill>
                  <a:srgbClr val="0070C0"/>
                </a:solidFill>
              </a:rPr>
              <a:t>medications</a:t>
            </a:r>
            <a:r>
              <a:rPr lang="en-US" sz="2800" dirty="0" smtClean="0"/>
              <a:t> </a:t>
            </a:r>
            <a:r>
              <a:rPr lang="en-US" sz="2800" dirty="0"/>
              <a:t>that </a:t>
            </a:r>
            <a:r>
              <a:rPr lang="en-US" sz="2800" dirty="0" smtClean="0"/>
              <a:t>block dopamine-receptor </a:t>
            </a:r>
            <a:r>
              <a:rPr lang="en-US" sz="2800" dirty="0"/>
              <a:t>action (</a:t>
            </a:r>
            <a:r>
              <a:rPr lang="en-US" sz="2800" dirty="0" err="1"/>
              <a:t>phenothiazines</a:t>
            </a:r>
            <a:r>
              <a:rPr lang="en-US" sz="2800" dirty="0"/>
              <a:t>) or deplete </a:t>
            </a:r>
            <a:r>
              <a:rPr lang="en-US" sz="2800" dirty="0" smtClean="0"/>
              <a:t>catecholamine levels </a:t>
            </a:r>
            <a:r>
              <a:rPr lang="en-US" sz="2800" dirty="0"/>
              <a:t>(monoamine oxidase inhibitors) may </a:t>
            </a:r>
            <a:r>
              <a:rPr lang="en-US" sz="2800" dirty="0" smtClean="0"/>
              <a:t>increase PRL </a:t>
            </a:r>
            <a:r>
              <a:rPr lang="en-US" sz="2800" dirty="0"/>
              <a:t>levels </a:t>
            </a:r>
            <a:r>
              <a:rPr lang="en-US" sz="2800" dirty="0" smtClean="0"/>
              <a:t>.</a:t>
            </a:r>
            <a:endParaRPr lang="en-US" sz="2800" dirty="0">
              <a:solidFill>
                <a:srgbClr val="3B3835"/>
              </a:solidFill>
              <a:latin typeface="Helvetica Neue"/>
            </a:endParaRPr>
          </a:p>
          <a:p>
            <a:pPr marL="0" indent="0" algn="l">
              <a:buNone/>
            </a:pPr>
            <a:r>
              <a:rPr lang="en-US" b="1" dirty="0" smtClean="0">
                <a:solidFill>
                  <a:srgbClr val="3B3835"/>
                </a:solidFill>
                <a:latin typeface="Helvetica Neue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3398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 smtClean="0">
                <a:solidFill>
                  <a:srgbClr val="3B3835"/>
                </a:solidFill>
                <a:latin typeface="Helvetica Neue"/>
              </a:rPr>
              <a:t> </a:t>
            </a:r>
            <a:endParaRPr lang="en-US" dirty="0">
              <a:solidFill>
                <a:srgbClr val="3B3835"/>
              </a:solidFill>
              <a:latin typeface="Helvetica Neue"/>
            </a:endParaRPr>
          </a:p>
          <a:p>
            <a:pPr algn="l" rtl="0"/>
            <a:r>
              <a:rPr lang="en-US" dirty="0">
                <a:solidFill>
                  <a:srgbClr val="0070C0"/>
                </a:solidFill>
              </a:rPr>
              <a:t>Primary hypothyroidism </a:t>
            </a:r>
          </a:p>
          <a:p>
            <a:pPr marL="0" indent="0" algn="l" rtl="0">
              <a:buNone/>
            </a:pPr>
            <a:r>
              <a:rPr lang="en-US" dirty="0" smtClean="0"/>
              <a:t> low </a:t>
            </a:r>
            <a:r>
              <a:rPr lang="en-US" dirty="0"/>
              <a:t>circulating </a:t>
            </a:r>
            <a:r>
              <a:rPr lang="en-US" dirty="0" smtClean="0"/>
              <a:t>thyroid hormone </a:t>
            </a:r>
            <a:r>
              <a:rPr lang="en-US" dirty="0"/>
              <a:t>levels produce a </a:t>
            </a:r>
            <a:r>
              <a:rPr lang="en-US" dirty="0" smtClean="0"/>
              <a:t>reflex </a:t>
            </a:r>
            <a:r>
              <a:rPr lang="en-US" dirty="0"/>
              <a:t>increase in hypothalamic </a:t>
            </a:r>
            <a:r>
              <a:rPr lang="en-US" dirty="0" smtClean="0"/>
              <a:t>TRH levels </a:t>
            </a:r>
            <a:r>
              <a:rPr lang="en-US" dirty="0"/>
              <a:t>due to loss </a:t>
            </a:r>
            <a:r>
              <a:rPr lang="en-US" dirty="0" smtClean="0"/>
              <a:t>of feedback </a:t>
            </a:r>
            <a:r>
              <a:rPr lang="en-US" dirty="0"/>
              <a:t>inhibition.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TRH </a:t>
            </a:r>
            <a:r>
              <a:rPr lang="en-US" dirty="0"/>
              <a:t>can bind </a:t>
            </a:r>
            <a:r>
              <a:rPr lang="en-US" dirty="0" smtClean="0"/>
              <a:t>directly to </a:t>
            </a:r>
            <a:r>
              <a:rPr lang="en-US" dirty="0"/>
              <a:t>anterior pituitary </a:t>
            </a:r>
            <a:r>
              <a:rPr lang="en-US" dirty="0" err="1"/>
              <a:t>lactotropes</a:t>
            </a:r>
            <a:r>
              <a:rPr lang="en-US" dirty="0"/>
              <a:t> and stimulate PRL production.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1715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rgbClr val="0070C0"/>
                </a:solidFill>
              </a:rPr>
              <a:t>Prolactin-secreting adenomas</a:t>
            </a:r>
            <a:r>
              <a:rPr lang="en-US" dirty="0"/>
              <a:t>, also termed </a:t>
            </a:r>
            <a:r>
              <a:rPr lang="en-US" dirty="0" err="1" smtClean="0"/>
              <a:t>prolactinoma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 </a:t>
            </a:r>
            <a:r>
              <a:rPr lang="en-US" dirty="0" err="1" smtClean="0"/>
              <a:t>ffected</a:t>
            </a:r>
            <a:r>
              <a:rPr lang="en-US" dirty="0" smtClean="0"/>
              <a:t> women </a:t>
            </a:r>
            <a:r>
              <a:rPr lang="en-US" dirty="0"/>
              <a:t>typically present with </a:t>
            </a:r>
            <a:r>
              <a:rPr lang="en-US" dirty="0" err="1"/>
              <a:t>microadenomas</a:t>
            </a:r>
            <a:r>
              <a:rPr lang="en-US" dirty="0"/>
              <a:t> and signs </a:t>
            </a:r>
            <a:r>
              <a:rPr lang="en-US" dirty="0" smtClean="0"/>
              <a:t>of PRL excess </a:t>
            </a:r>
            <a:r>
              <a:rPr lang="en-US" dirty="0"/>
              <a:t>such as galactorrhea and </a:t>
            </a:r>
            <a:r>
              <a:rPr lang="en-US" dirty="0" smtClean="0"/>
              <a:t>amenorrhea.</a:t>
            </a:r>
            <a:endParaRPr lang="en-US" dirty="0">
              <a:solidFill>
                <a:srgbClr val="3B3835"/>
              </a:solidFill>
              <a:latin typeface="Helvetica Neue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6929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Diagnosis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7859216" cy="5330992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>
                <a:solidFill>
                  <a:srgbClr val="0070C0"/>
                </a:solidFill>
              </a:rPr>
              <a:t>Normal </a:t>
            </a:r>
            <a:r>
              <a:rPr lang="en-US" sz="2800" dirty="0">
                <a:solidFill>
                  <a:srgbClr val="0070C0"/>
                </a:solidFill>
              </a:rPr>
              <a:t>PRL levels are typically </a:t>
            </a:r>
            <a:r>
              <a:rPr lang="en-US" sz="2800" dirty="0"/>
              <a:t>&lt; 20 ng/mL in </a:t>
            </a:r>
            <a:r>
              <a:rPr lang="en-US" sz="2800" dirty="0" err="1" smtClean="0"/>
              <a:t>nonpregnant</a:t>
            </a:r>
            <a:r>
              <a:rPr lang="en-US" sz="2800" dirty="0"/>
              <a:t> </a:t>
            </a:r>
            <a:r>
              <a:rPr lang="en-US" sz="2800" dirty="0" smtClean="0"/>
              <a:t>women</a:t>
            </a:r>
            <a:r>
              <a:rPr lang="en-US" sz="2800" dirty="0"/>
              <a:t>, although the upper limit </a:t>
            </a:r>
            <a:r>
              <a:rPr lang="en-US" sz="2800" dirty="0" smtClean="0"/>
              <a:t>of </a:t>
            </a:r>
            <a:r>
              <a:rPr lang="en-US" sz="2800" dirty="0"/>
              <a:t>normal varies by assay.</a:t>
            </a:r>
          </a:p>
          <a:p>
            <a:pPr algn="l" rtl="0"/>
            <a:r>
              <a:rPr lang="en-US" sz="2800" dirty="0"/>
              <a:t>Importantly, PRL levels rise nearly 10- old during </a:t>
            </a:r>
            <a:r>
              <a:rPr lang="en-US" sz="2800" dirty="0" smtClean="0"/>
              <a:t>pregnancy  and </a:t>
            </a:r>
            <a:r>
              <a:rPr lang="en-US" sz="2800" dirty="0"/>
              <a:t>make detection </a:t>
            </a:r>
            <a:r>
              <a:rPr lang="en-US" sz="2800" dirty="0" smtClean="0"/>
              <a:t>of a </a:t>
            </a:r>
            <a:r>
              <a:rPr lang="en-US" sz="2800" dirty="0" err="1" smtClean="0"/>
              <a:t>prolactinoma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indent="0" algn="l">
              <a:buNone/>
            </a:pPr>
            <a:endParaRPr lang="en-US" dirty="0"/>
          </a:p>
          <a:p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0815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195088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 smtClean="0"/>
              <a:t>For </a:t>
            </a:r>
            <a:r>
              <a:rPr lang="en-US" sz="2800" dirty="0"/>
              <a:t>all patients with </a:t>
            </a:r>
            <a:r>
              <a:rPr lang="en-US" sz="2800" dirty="0" err="1" smtClean="0"/>
              <a:t>confrmed</a:t>
            </a:r>
            <a:r>
              <a:rPr lang="en-US" sz="2800" dirty="0" smtClean="0"/>
              <a:t> </a:t>
            </a:r>
            <a:r>
              <a:rPr lang="en-US" sz="2800" dirty="0"/>
              <a:t>hyperprolactinemia, </a:t>
            </a:r>
            <a:r>
              <a:rPr lang="en-US" sz="2800" dirty="0" smtClean="0">
                <a:solidFill>
                  <a:srgbClr val="C00000"/>
                </a:solidFill>
              </a:rPr>
              <a:t>MR imaging </a:t>
            </a:r>
            <a:r>
              <a:rPr lang="en-US" sz="2800" dirty="0"/>
              <a:t>is advisable</a:t>
            </a:r>
            <a:r>
              <a:rPr lang="en-US" sz="2800" dirty="0" smtClean="0"/>
              <a:t>.</a:t>
            </a:r>
          </a:p>
          <a:p>
            <a:pPr algn="l" rtl="0"/>
            <a:r>
              <a:rPr lang="en-US" sz="2800" dirty="0" smtClean="0"/>
              <a:t> </a:t>
            </a:r>
            <a:r>
              <a:rPr lang="en-US" sz="2800" dirty="0"/>
              <a:t>Some advocate limiting imaging to </a:t>
            </a:r>
            <a:r>
              <a:rPr lang="en-US" sz="2800" dirty="0" smtClean="0"/>
              <a:t>women with </a:t>
            </a:r>
            <a:r>
              <a:rPr lang="en-US" sz="2800" dirty="0"/>
              <a:t>a PRL level &gt; 100 ng/mL, as lower levels are most </a:t>
            </a:r>
            <a:r>
              <a:rPr lang="en-US" sz="2800" dirty="0" smtClean="0"/>
              <a:t>likely due </a:t>
            </a:r>
            <a:r>
              <a:rPr lang="en-US" sz="2800" dirty="0"/>
              <a:t>to small </a:t>
            </a:r>
            <a:r>
              <a:rPr lang="en-US" sz="2800" dirty="0" err="1" smtClean="0"/>
              <a:t>microadenomas</a:t>
            </a:r>
            <a:r>
              <a:rPr lang="en-US" sz="2800" dirty="0" smtClean="0"/>
              <a:t>. </a:t>
            </a:r>
            <a:endParaRPr lang="en-US" sz="2800" dirty="0"/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mildly elevated PRL </a:t>
            </a:r>
            <a:r>
              <a:rPr lang="en-US" sz="2800" dirty="0"/>
              <a:t>levels also may be due to pituitary stalk compression by </a:t>
            </a:r>
            <a:r>
              <a:rPr lang="en-US" sz="2800" dirty="0" smtClean="0"/>
              <a:t>a </a:t>
            </a:r>
            <a:r>
              <a:rPr lang="en-US" sz="2800" dirty="0" err="1" smtClean="0"/>
              <a:t>nonprolactin</a:t>
            </a:r>
            <a:r>
              <a:rPr lang="en-US" sz="2800" dirty="0" smtClean="0"/>
              <a:t>-secreting </a:t>
            </a:r>
            <a:r>
              <a:rPr lang="en-US" sz="2800" dirty="0" err="1"/>
              <a:t>macroadenoma</a:t>
            </a:r>
            <a:r>
              <a:rPr lang="en-US" sz="2800" dirty="0"/>
              <a:t> </a:t>
            </a:r>
            <a:r>
              <a:rPr lang="en-US" sz="2800" dirty="0" smtClean="0"/>
              <a:t>or </a:t>
            </a:r>
            <a:r>
              <a:rPr lang="en-US" sz="2800" dirty="0" err="1" smtClean="0"/>
              <a:t>craniopharyngioma</a:t>
            </a:r>
            <a:r>
              <a:rPr lang="en-US" sz="2800" dirty="0" smtClean="0"/>
              <a:t>, diagnoses </a:t>
            </a:r>
            <a:r>
              <a:rPr lang="en-US" sz="2800" dirty="0"/>
              <a:t>with severe potential consequences.</a:t>
            </a:r>
          </a:p>
          <a:p>
            <a:pPr marL="0" indent="0" algn="l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4031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6632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C00000"/>
                </a:solidFill>
                <a:latin typeface="Helvetica Neue"/>
              </a:rPr>
              <a:t/>
            </a:r>
            <a:br>
              <a:rPr lang="en-US" u="sng" dirty="0">
                <a:solidFill>
                  <a:srgbClr val="C00000"/>
                </a:solidFill>
                <a:latin typeface="Helvetica Neue"/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7787208" cy="554701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tandard </a:t>
            </a:r>
            <a:r>
              <a:rPr lang="en-US" dirty="0">
                <a:solidFill>
                  <a:srgbClr val="C00000"/>
                </a:solidFill>
              </a:rPr>
              <a:t>head </a:t>
            </a:r>
            <a:r>
              <a:rPr lang="en-US" dirty="0" smtClean="0">
                <a:solidFill>
                  <a:srgbClr val="C00000"/>
                </a:solidFill>
              </a:rPr>
              <a:t>radiography : </a:t>
            </a:r>
            <a:r>
              <a:rPr lang="en-US" dirty="0" smtClean="0"/>
              <a:t>view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err="1" smtClean="0"/>
              <a:t>sella</a:t>
            </a:r>
            <a:r>
              <a:rPr lang="en-US" dirty="0"/>
              <a:t> </a:t>
            </a:r>
            <a:r>
              <a:rPr lang="en-US" dirty="0" err="1" smtClean="0"/>
              <a:t>turcica</a:t>
            </a:r>
            <a:r>
              <a:rPr lang="en-US" dirty="0" smtClean="0"/>
              <a:t>.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en-US" dirty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omputed </a:t>
            </a:r>
            <a:r>
              <a:rPr lang="en-US" dirty="0" smtClean="0">
                <a:solidFill>
                  <a:srgbClr val="C00000"/>
                </a:solidFill>
              </a:rPr>
              <a:t>tomography </a:t>
            </a:r>
            <a:r>
              <a:rPr lang="en-US" dirty="0">
                <a:solidFill>
                  <a:srgbClr val="C00000"/>
                </a:solidFill>
              </a:rPr>
              <a:t>(C ) scanning </a:t>
            </a:r>
            <a:r>
              <a:rPr lang="en-US" dirty="0"/>
              <a:t>provides </a:t>
            </a:r>
            <a:r>
              <a:rPr lang="en-US" dirty="0" smtClean="0"/>
              <a:t>useful </a:t>
            </a:r>
            <a:r>
              <a:rPr lang="en-US" dirty="0"/>
              <a:t>in </a:t>
            </a:r>
            <a:r>
              <a:rPr lang="en-US" dirty="0" smtClean="0"/>
              <a:t>formation </a:t>
            </a:r>
            <a:r>
              <a:rPr lang="en-US" dirty="0"/>
              <a:t>on </a:t>
            </a:r>
            <a:r>
              <a:rPr lang="en-US" dirty="0" smtClean="0"/>
              <a:t>tumor size.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MR imaging</a:t>
            </a:r>
            <a:r>
              <a:rPr lang="en-US" dirty="0"/>
              <a:t>, using both 1- and 2-weighted images, has </a:t>
            </a:r>
            <a:r>
              <a:rPr lang="en-US" dirty="0" smtClean="0"/>
              <a:t>become the preferred </a:t>
            </a:r>
            <a:r>
              <a:rPr lang="en-US" dirty="0"/>
              <a:t>radiologic approach due to its high </a:t>
            </a:r>
            <a:r>
              <a:rPr lang="en-US" dirty="0" smtClean="0"/>
              <a:t>sensitivity. </a:t>
            </a:r>
            <a:endParaRPr lang="en-US" dirty="0"/>
          </a:p>
          <a:p>
            <a:pPr algn="l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3B383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40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54701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dirty="0">
                <a:solidFill>
                  <a:srgbClr val="FF0000"/>
                </a:solidFill>
              </a:rPr>
              <a:t>Associated Amenorrhea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primary mechanism </a:t>
            </a:r>
            <a:r>
              <a:rPr lang="en-US" dirty="0" smtClean="0"/>
              <a:t>linking hyperprolactinemia </a:t>
            </a:r>
            <a:r>
              <a:rPr lang="en-US" dirty="0"/>
              <a:t>and </a:t>
            </a:r>
            <a:r>
              <a:rPr lang="en-US" dirty="0" smtClean="0"/>
              <a:t>amenorrhea is </a:t>
            </a:r>
            <a:r>
              <a:rPr lang="en-US" dirty="0"/>
              <a:t>believed to be a </a:t>
            </a:r>
            <a:r>
              <a:rPr lang="en-US" dirty="0" smtClean="0"/>
              <a:t>reflex </a:t>
            </a:r>
            <a:r>
              <a:rPr lang="en-US" dirty="0"/>
              <a:t>increase in central </a:t>
            </a:r>
            <a:r>
              <a:rPr lang="en-US" dirty="0" err="1" smtClean="0"/>
              <a:t>dopaminem</a:t>
            </a:r>
            <a:r>
              <a:rPr lang="en-US" dirty="0" smtClean="0"/>
              <a:t>  levels</a:t>
            </a:r>
            <a:r>
              <a:rPr lang="en-US" dirty="0"/>
              <a:t>. Stimulation </a:t>
            </a:r>
            <a:r>
              <a:rPr lang="en-US" dirty="0" smtClean="0"/>
              <a:t>of </a:t>
            </a:r>
            <a:r>
              <a:rPr lang="en-US" dirty="0"/>
              <a:t>the dopaminergic receptors on the </a:t>
            </a:r>
            <a:r>
              <a:rPr lang="en-US" dirty="0" smtClean="0"/>
              <a:t>GnRH </a:t>
            </a:r>
            <a:r>
              <a:rPr lang="en-US" dirty="0"/>
              <a:t>neurons alters GnRH </a:t>
            </a:r>
            <a:r>
              <a:rPr lang="en-US" dirty="0" err="1"/>
              <a:t>pulsatility</a:t>
            </a:r>
            <a:r>
              <a:rPr lang="en-US" dirty="0"/>
              <a:t>, thereby disrupting </a:t>
            </a:r>
            <a:r>
              <a:rPr lang="en-US" dirty="0" err="1" smtClean="0"/>
              <a:t>folliculogenesis</a:t>
            </a:r>
            <a:r>
              <a:rPr lang="en-US" dirty="0"/>
              <a:t>.</a:t>
            </a:r>
          </a:p>
          <a:p>
            <a:pPr algn="l" rtl="0"/>
            <a:r>
              <a:rPr lang="en-US" dirty="0"/>
              <a:t>As dopamine receptors have also been </a:t>
            </a:r>
            <a:r>
              <a:rPr lang="en-US" dirty="0" smtClean="0"/>
              <a:t>identified in the </a:t>
            </a:r>
            <a:r>
              <a:rPr lang="en-US" dirty="0"/>
              <a:t>ovaries, detrimental </a:t>
            </a:r>
            <a:r>
              <a:rPr lang="en-US" dirty="0" smtClean="0"/>
              <a:t>effects </a:t>
            </a:r>
            <a:r>
              <a:rPr lang="en-US" dirty="0"/>
              <a:t>on </a:t>
            </a:r>
            <a:r>
              <a:rPr lang="en-US" dirty="0" err="1" smtClean="0"/>
              <a:t>folliculogenesis</a:t>
            </a:r>
            <a:r>
              <a:rPr lang="en-US" dirty="0" smtClean="0"/>
              <a:t> </a:t>
            </a:r>
            <a:r>
              <a:rPr lang="en-US" dirty="0"/>
              <a:t>may also </a:t>
            </a:r>
            <a:r>
              <a:rPr lang="en-US" dirty="0" smtClean="0"/>
              <a:t>play a </a:t>
            </a:r>
            <a:r>
              <a:rPr lang="en-US" dirty="0" smtClean="0"/>
              <a:t>role.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658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2656</TotalTime>
  <Words>987</Words>
  <Application>Microsoft Office PowerPoint</Application>
  <PresentationFormat>On-screen Show (4:3)</PresentationFormat>
  <Paragraphs>88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Opulent</vt:lpstr>
      <vt:lpstr>Hyperprolactinemia  </vt:lpstr>
      <vt:lpstr>Etiology </vt:lpstr>
      <vt:lpstr>PowerPoint Presentation</vt:lpstr>
      <vt:lpstr>PowerPoint Presentation</vt:lpstr>
      <vt:lpstr>PowerPoint Presentation</vt:lpstr>
      <vt:lpstr>Diagnosis </vt:lpstr>
      <vt:lpstr>PowerPoint Presentation</vt:lpstr>
      <vt:lpstr> </vt:lpstr>
      <vt:lpstr>PowerPoint Presentation</vt:lpstr>
      <vt:lpstr>Pituitary Adenomas 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Vaginal discharge</dc:title>
  <dc:creator>hp</dc:creator>
  <cp:lastModifiedBy>alshariqa</cp:lastModifiedBy>
  <cp:revision>119</cp:revision>
  <dcterms:created xsi:type="dcterms:W3CDTF">2014-12-10T14:55:59Z</dcterms:created>
  <dcterms:modified xsi:type="dcterms:W3CDTF">2018-12-27T09:08:11Z</dcterms:modified>
</cp:coreProperties>
</file>