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notesMasterIdLst>
    <p:notesMasterId r:id="rId33"/>
  </p:notesMasterIdLst>
  <p:sldIdLst>
    <p:sldId id="290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70" r:id="rId11"/>
    <p:sldId id="264" r:id="rId12"/>
    <p:sldId id="271" r:id="rId13"/>
    <p:sldId id="272" r:id="rId14"/>
    <p:sldId id="268" r:id="rId15"/>
    <p:sldId id="269" r:id="rId16"/>
    <p:sldId id="273" r:id="rId17"/>
    <p:sldId id="274" r:id="rId18"/>
    <p:sldId id="275" r:id="rId19"/>
    <p:sldId id="276" r:id="rId20"/>
    <p:sldId id="291" r:id="rId21"/>
    <p:sldId id="277" r:id="rId22"/>
    <p:sldId id="278" r:id="rId23"/>
    <p:sldId id="279" r:id="rId24"/>
    <p:sldId id="281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CC00CC"/>
    <a:srgbClr val="473DCF"/>
    <a:srgbClr val="3366FF"/>
    <a:srgbClr val="7639F1"/>
    <a:srgbClr val="6649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0" autoAdjust="0"/>
    <p:restoredTop sz="80466" autoAdjust="0"/>
  </p:normalViewPr>
  <p:slideViewPr>
    <p:cSldViewPr>
      <p:cViewPr>
        <p:scale>
          <a:sx n="66" d="100"/>
          <a:sy n="66" d="100"/>
        </p:scale>
        <p:origin x="-139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F1A3F10-F2B3-49F3-8CA7-11F9D4524799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1751A11-5DAF-4DC7-91AA-354888930D6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33417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51A11-5DAF-4DC7-91AA-354888930D6F}" type="slidenum">
              <a:rPr lang="ar-IQ" smtClean="0"/>
              <a:pPr/>
              <a:t>6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89BC9BB-E74B-4991-9919-5EDD15F95C04}" type="datetimeFigureOut">
              <a:rPr lang="ar-IQ" smtClean="0"/>
              <a:pPr/>
              <a:t>16/07/1441</a:t>
            </a:fld>
            <a:endParaRPr lang="ar-IQ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753519-4FE8-48E0-8890-B99AD022CA05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>
    <p:wedge/>
  </p:transition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medicine.medscape.com/article/864439-overview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medicine.medscape.com/article/837827-overview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atient.info/search.asp?searchterm=DYSPHONIA&amp;collections=PPsearch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patient.info/doctor/laryngitis-pro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tertor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atient.info/doctor/choking-and-foreign-body-airway-obstruction-fbao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medicine.medscape.com/article/962972-over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medicine.medscape.com/article/995851-overview" TargetMode="External"/><Relationship Id="rId4" Type="http://schemas.openxmlformats.org/officeDocument/2006/relationships/hyperlink" Target="http://emedicine.medscape.com/article/961647-overview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medicine.medscape.com/article/962972-overview" TargetMode="External"/><Relationship Id="rId2" Type="http://schemas.openxmlformats.org/officeDocument/2006/relationships/hyperlink" Target="http://emedicine.medscape.com/article/970260-overview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medicine.medscape.com/article/963773-overview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medicine.medscape.com/article/799744-overview" TargetMode="External"/><Relationship Id="rId2" Type="http://schemas.openxmlformats.org/officeDocument/2006/relationships/hyperlink" Target="http://emedicine.medscape.com/article/1001253-overview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medicine.medscape.com/article/1002527-overview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13800" dirty="0" err="1" smtClean="0">
                <a:solidFill>
                  <a:srgbClr val="6600FF"/>
                </a:solidFill>
                <a:latin typeface="Algerian" pitchFamily="82" charset="0"/>
              </a:rPr>
              <a:t>stridor</a:t>
            </a:r>
            <a:endParaRPr lang="ar-IQ" sz="13800" dirty="0">
              <a:solidFill>
                <a:srgbClr val="6600FF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8596" y="285728"/>
            <a:ext cx="835824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lvl="1" algn="l" rtl="0"/>
            <a:r>
              <a:rPr lang="en-US" dirty="0" smtClean="0"/>
              <a:t>Cong causes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6600FF"/>
                </a:solidFill>
              </a:rPr>
              <a:t>Vocal cord dysfunction</a:t>
            </a:r>
            <a:r>
              <a:rPr lang="en-US" dirty="0" smtClean="0"/>
              <a:t>: </a:t>
            </a:r>
          </a:p>
          <a:p>
            <a:pPr lvl="2" algn="l" rtl="0"/>
            <a:r>
              <a:rPr lang="en-US" sz="2000" dirty="0" smtClean="0">
                <a:solidFill>
                  <a:srgbClr val="FF0000"/>
                </a:solidFill>
              </a:rPr>
              <a:t>This is the next most common cause of infant </a:t>
            </a:r>
            <a:r>
              <a:rPr lang="en-US" sz="2000" dirty="0" err="1" smtClean="0">
                <a:solidFill>
                  <a:srgbClr val="FF0000"/>
                </a:solidFill>
              </a:rPr>
              <a:t>stridor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</a:p>
          <a:p>
            <a:pPr lvl="2" algn="l" rtl="0"/>
            <a:r>
              <a:rPr lang="en-US" sz="2000" dirty="0" smtClean="0">
                <a:solidFill>
                  <a:srgbClr val="FF0000"/>
                </a:solidFill>
              </a:rPr>
              <a:t>The </a:t>
            </a:r>
            <a:r>
              <a:rPr lang="en-US" sz="2000" dirty="0" err="1" smtClean="0">
                <a:solidFill>
                  <a:srgbClr val="FF0000"/>
                </a:solidFill>
              </a:rPr>
              <a:t>stridor</a:t>
            </a:r>
            <a:r>
              <a:rPr lang="en-US" sz="2000" dirty="0" smtClean="0">
                <a:solidFill>
                  <a:srgbClr val="FF0000"/>
                </a:solidFill>
              </a:rPr>
              <a:t> is biphasic and associated with a weak cry.</a:t>
            </a:r>
          </a:p>
          <a:p>
            <a:pPr lvl="2" algn="l" rtl="0"/>
            <a:r>
              <a:rPr lang="en-US" sz="2000" b="1" i="1" dirty="0" smtClean="0">
                <a:solidFill>
                  <a:srgbClr val="00B0F0"/>
                </a:solidFill>
              </a:rPr>
              <a:t>Unilateral vocal cord palsy</a:t>
            </a:r>
            <a:r>
              <a:rPr lang="en-US" sz="2000" dirty="0" smtClean="0">
                <a:solidFill>
                  <a:srgbClr val="FF0000"/>
                </a:solidFill>
              </a:rPr>
              <a:t> is most common and can be secondary to birth trauma or </a:t>
            </a:r>
            <a:r>
              <a:rPr lang="en-US" sz="2000" dirty="0" err="1" smtClean="0">
                <a:solidFill>
                  <a:srgbClr val="FF0000"/>
                </a:solidFill>
              </a:rPr>
              <a:t>intrathoracic</a:t>
            </a:r>
            <a:r>
              <a:rPr lang="en-US" sz="2000" dirty="0" smtClean="0">
                <a:solidFill>
                  <a:srgbClr val="FF0000"/>
                </a:solidFill>
              </a:rPr>
              <a:t> surgery. It usually resolves in the first 2 years of life</a:t>
            </a:r>
            <a:r>
              <a:rPr lang="en-US" dirty="0" smtClean="0"/>
              <a:t>.</a:t>
            </a:r>
            <a:endParaRPr lang="ar-IQ" dirty="0" smtClean="0"/>
          </a:p>
          <a:p>
            <a:pPr lvl="2" algn="l" rtl="0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00034" y="3071809"/>
            <a:ext cx="83582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Bilateral vocal cord paralysis </a:t>
            </a:r>
            <a:r>
              <a:rPr lang="en-US" sz="2000" dirty="0" smtClean="0"/>
              <a:t>is a more serious entity. ( </a:t>
            </a:r>
            <a:r>
              <a:rPr lang="en-US" sz="2000" dirty="0" err="1" smtClean="0"/>
              <a:t>aphonia</a:t>
            </a:r>
            <a:r>
              <a:rPr lang="en-US" sz="2000" dirty="0" smtClean="0"/>
              <a:t> and a high-pitched biphasic </a:t>
            </a:r>
            <a:r>
              <a:rPr lang="en-US" sz="2000" dirty="0" err="1" smtClean="0"/>
              <a:t>stridor</a:t>
            </a:r>
            <a:r>
              <a:rPr lang="en-US" sz="2000" dirty="0" smtClean="0"/>
              <a:t> that may progress to severe respiratory distress). It is due to  CNS abnormalities,    . Vocal cord paralysis in infants usually resolves within 24 months</a:t>
            </a:r>
            <a:endParaRPr lang="ar-IQ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357158" y="214290"/>
            <a:ext cx="850112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Chronic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stridor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Subglottic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stenos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can present with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inspiratory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or biphasic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Symptoms can be evident at any time during the first few years of life. If symptoms are not present in the neonatal period, this condition may be misdiagnosed as asthma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Congenital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subglottic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stenosis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occurs when an incomplete canalization of the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subglottis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cricoid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rings causes a narrowing of the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subglottic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lumen.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473DC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Acquired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473DC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subglottic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473DC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473DC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stenosis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473DC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most commonly caused by prolonged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intubation.ORTrauma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(see also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Glottic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Stenosis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428604"/>
            <a:ext cx="79296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lvl="1" algn="l" rtl="0"/>
            <a:r>
              <a:rPr lang="en-US" sz="2400" b="1" dirty="0" smtClean="0">
                <a:solidFill>
                  <a:srgbClr val="473DCF"/>
                </a:solidFill>
              </a:rPr>
              <a:t>Chronic </a:t>
            </a:r>
            <a:r>
              <a:rPr lang="en-US" sz="2400" b="1" dirty="0" err="1" smtClean="0">
                <a:solidFill>
                  <a:srgbClr val="473DCF"/>
                </a:solidFill>
              </a:rPr>
              <a:t>stridor</a:t>
            </a:r>
            <a:endParaRPr lang="en-US" sz="2400" b="1" dirty="0" smtClean="0">
              <a:solidFill>
                <a:srgbClr val="473DCF"/>
              </a:solidFill>
            </a:endParaRPr>
          </a:p>
          <a:p>
            <a:pPr lvl="1" algn="l" rtl="0"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473DCF"/>
                </a:solidFill>
              </a:rPr>
              <a:t>Laryngeal disorders</a:t>
            </a:r>
            <a:r>
              <a:rPr lang="en-US" dirty="0" smtClean="0"/>
              <a:t>: 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6600FF"/>
                </a:solidFill>
              </a:rPr>
              <a:t>Congenital laryngeal webs </a:t>
            </a:r>
            <a:r>
              <a:rPr lang="en-US" dirty="0" smtClean="0"/>
              <a:t>can cause biphasic </a:t>
            </a:r>
            <a:r>
              <a:rPr lang="en-US" dirty="0" err="1" smtClean="0"/>
              <a:t>stridor</a:t>
            </a:r>
            <a:r>
              <a:rPr lang="en-US" dirty="0" smtClean="0"/>
              <a:t>.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6600FF"/>
                </a:solidFill>
              </a:rPr>
              <a:t>Laryngeal </a:t>
            </a:r>
            <a:r>
              <a:rPr lang="en-US" b="1" dirty="0" err="1" smtClean="0">
                <a:solidFill>
                  <a:srgbClr val="6600FF"/>
                </a:solidFill>
              </a:rPr>
              <a:t>dyskinesia</a:t>
            </a:r>
            <a:r>
              <a:rPr lang="en-US" dirty="0" smtClean="0"/>
              <a:t>, exercise-induced </a:t>
            </a:r>
            <a:r>
              <a:rPr lang="en-US" dirty="0" err="1" smtClean="0"/>
              <a:t>laryngomalacia</a:t>
            </a:r>
            <a:r>
              <a:rPr lang="en-US" dirty="0" smtClean="0"/>
              <a:t> and other disorders produce </a:t>
            </a:r>
            <a:r>
              <a:rPr lang="en-US" dirty="0" err="1" smtClean="0"/>
              <a:t>stridor</a:t>
            </a:r>
            <a:r>
              <a:rPr lang="en-US" dirty="0" smtClean="0"/>
              <a:t>.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6600FF"/>
                </a:solidFill>
              </a:rPr>
              <a:t>Laryngeal </a:t>
            </a:r>
            <a:r>
              <a:rPr lang="en-US" b="1" dirty="0" err="1" smtClean="0">
                <a:solidFill>
                  <a:srgbClr val="6600FF"/>
                </a:solidFill>
              </a:rPr>
              <a:t>tumours</a:t>
            </a:r>
            <a:r>
              <a:rPr lang="en-US" b="1" dirty="0" smtClean="0">
                <a:solidFill>
                  <a:srgbClr val="6600FF"/>
                </a:solidFill>
              </a:rPr>
              <a:t> </a:t>
            </a:r>
            <a:r>
              <a:rPr lang="en-US" dirty="0" smtClean="0"/>
              <a:t>may cause </a:t>
            </a:r>
            <a:r>
              <a:rPr lang="en-US" dirty="0" err="1" smtClean="0"/>
              <a:t>stridor</a:t>
            </a:r>
            <a:r>
              <a:rPr lang="en-US" dirty="0" smtClean="0"/>
              <a:t>. These may </a:t>
            </a:r>
            <a:r>
              <a:rPr lang="en-US" b="1" dirty="0" smtClean="0">
                <a:solidFill>
                  <a:srgbClr val="6600FF"/>
                </a:solidFill>
              </a:rPr>
              <a:t>be laryngeal cysts are a less frequent cause of </a:t>
            </a:r>
            <a:r>
              <a:rPr lang="en-US" b="1" dirty="0" err="1" smtClean="0">
                <a:solidFill>
                  <a:srgbClr val="6600FF"/>
                </a:solidFill>
              </a:rPr>
              <a:t>stridor</a:t>
            </a:r>
            <a:r>
              <a:rPr lang="en-US" b="1" dirty="0" smtClean="0">
                <a:solidFill>
                  <a:srgbClr val="6600FF"/>
                </a:solidFill>
              </a:rPr>
              <a:t>,</a:t>
            </a:r>
          </a:p>
          <a:p>
            <a:pPr lvl="2" algn="l" rtl="0"/>
            <a:r>
              <a:rPr lang="en-US" b="1" dirty="0" smtClean="0">
                <a:solidFill>
                  <a:srgbClr val="6600FF"/>
                </a:solidFill>
              </a:rPr>
              <a:t> </a:t>
            </a:r>
            <a:r>
              <a:rPr lang="en-US" b="1" dirty="0" err="1" smtClean="0">
                <a:solidFill>
                  <a:srgbClr val="6600FF"/>
                </a:solidFill>
              </a:rPr>
              <a:t>haemangiomas</a:t>
            </a:r>
            <a:r>
              <a:rPr lang="en-US" b="1" dirty="0" smtClean="0">
                <a:solidFill>
                  <a:srgbClr val="6600FF"/>
                </a:solidFill>
              </a:rPr>
              <a:t> </a:t>
            </a:r>
            <a:r>
              <a:rPr lang="en-US" dirty="0" smtClean="0"/>
              <a:t>(rare) present in the first 3-6 months of life  and regress by age 12-18 months, </a:t>
            </a:r>
            <a:r>
              <a:rPr lang="en-US" b="1" dirty="0" smtClean="0">
                <a:solidFill>
                  <a:srgbClr val="6600FF"/>
                </a:solidFill>
              </a:rPr>
              <a:t>or Respiratory </a:t>
            </a:r>
            <a:r>
              <a:rPr lang="en-US" b="1" dirty="0" err="1" smtClean="0">
                <a:solidFill>
                  <a:srgbClr val="6600FF"/>
                </a:solidFill>
              </a:rPr>
              <a:t>papillomatosis</a:t>
            </a:r>
            <a:r>
              <a:rPr lang="en-US" b="1" dirty="0" smtClean="0">
                <a:solidFill>
                  <a:srgbClr val="6600FF"/>
                </a:solidFill>
              </a:rPr>
              <a:t>.</a:t>
            </a:r>
            <a:r>
              <a:rPr lang="en-US" dirty="0" smtClean="0"/>
              <a:t> these conditions treated  by oral </a:t>
            </a:r>
            <a:r>
              <a:rPr lang="en-US" dirty="0" err="1" smtClean="0"/>
              <a:t>steroidor</a:t>
            </a:r>
            <a:r>
              <a:rPr lang="en-US" dirty="0" smtClean="0"/>
              <a:t> </a:t>
            </a:r>
            <a:r>
              <a:rPr lang="en-US" dirty="0" err="1" smtClean="0"/>
              <a:t>intralesional</a:t>
            </a:r>
            <a:r>
              <a:rPr lang="en-US" dirty="0" smtClean="0"/>
              <a:t> steroid ,co2 or  KTP laser.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4282" y="4000503"/>
            <a:ext cx="835824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 rtl="0">
              <a:buFont typeface="Wingdings" pitchFamily="2" charset="2"/>
              <a:buChar char="v"/>
            </a:pPr>
            <a:r>
              <a:rPr lang="en-US" sz="2000" b="1" dirty="0" err="1" smtClean="0">
                <a:solidFill>
                  <a:srgbClr val="473DCF"/>
                </a:solidFill>
              </a:rPr>
              <a:t>Tracheomalacia</a:t>
            </a:r>
            <a:r>
              <a:rPr lang="en-US" sz="2000" b="1" dirty="0" smtClean="0">
                <a:solidFill>
                  <a:srgbClr val="473DCF"/>
                </a:solidFill>
              </a:rPr>
              <a:t>:</a:t>
            </a:r>
            <a:r>
              <a:rPr lang="en-US" dirty="0" smtClean="0"/>
              <a:t> </a:t>
            </a:r>
          </a:p>
          <a:p>
            <a:pPr lvl="2" algn="l" rtl="0"/>
            <a:r>
              <a:rPr lang="en-US" dirty="0" smtClean="0">
                <a:solidFill>
                  <a:srgbClr val="FF0000"/>
                </a:solidFill>
              </a:rPr>
              <a:t>This is caused either by external compression or, more commonly, by a defective tracheal cartilage</a:t>
            </a:r>
          </a:p>
          <a:p>
            <a:pPr lvl="2" algn="l" rtl="0"/>
            <a:r>
              <a:rPr lang="en-US" dirty="0" smtClean="0">
                <a:solidFill>
                  <a:srgbClr val="FF0000"/>
                </a:solidFill>
              </a:rPr>
              <a:t>It is the most common cause of expiratory </a:t>
            </a:r>
            <a:r>
              <a:rPr lang="en-US" dirty="0" err="1" smtClean="0">
                <a:solidFill>
                  <a:srgbClr val="FF0000"/>
                </a:solidFill>
              </a:rPr>
              <a:t>stridor</a:t>
            </a:r>
            <a:r>
              <a:rPr lang="en-US" dirty="0" smtClean="0"/>
              <a:t>.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sz="2000" b="1" dirty="0" err="1" smtClean="0">
                <a:solidFill>
                  <a:srgbClr val="473DCF"/>
                </a:solidFill>
              </a:rPr>
              <a:t>Choanal</a:t>
            </a:r>
            <a:r>
              <a:rPr lang="en-US" sz="2000" b="1" dirty="0" smtClean="0">
                <a:solidFill>
                  <a:srgbClr val="473DCF"/>
                </a:solidFill>
              </a:rPr>
              <a:t> </a:t>
            </a:r>
            <a:r>
              <a:rPr lang="en-US" sz="2000" b="1" dirty="0" err="1" smtClean="0">
                <a:solidFill>
                  <a:srgbClr val="473DCF"/>
                </a:solidFill>
              </a:rPr>
              <a:t>atresia</a:t>
            </a:r>
            <a:r>
              <a:rPr lang="en-US" dirty="0" smtClean="0"/>
              <a:t>: </a:t>
            </a:r>
          </a:p>
          <a:p>
            <a:pPr lvl="2" algn="l" rtl="0"/>
            <a:r>
              <a:rPr lang="en-US" dirty="0" smtClean="0">
                <a:solidFill>
                  <a:srgbClr val="00B050"/>
                </a:solidFill>
              </a:rPr>
              <a:t>Most common congenital anomaly of the nose in infants.</a:t>
            </a:r>
          </a:p>
          <a:p>
            <a:pPr lvl="2" algn="l" rtl="0"/>
            <a:r>
              <a:rPr lang="en-US" dirty="0" smtClean="0">
                <a:solidFill>
                  <a:srgbClr val="00B050"/>
                </a:solidFill>
              </a:rPr>
              <a:t>Unilateral may be asymptomatic.</a:t>
            </a:r>
          </a:p>
          <a:p>
            <a:pPr lvl="2" algn="l" rtl="0"/>
            <a:r>
              <a:rPr lang="en-US" dirty="0" smtClean="0">
                <a:solidFill>
                  <a:srgbClr val="00B050"/>
                </a:solidFill>
              </a:rPr>
              <a:t>Bilateral may present with </a:t>
            </a:r>
            <a:r>
              <a:rPr lang="en-US" dirty="0" err="1" smtClean="0">
                <a:solidFill>
                  <a:srgbClr val="00B050"/>
                </a:solidFill>
              </a:rPr>
              <a:t>apnoea</a:t>
            </a:r>
            <a:r>
              <a:rPr lang="en-US" dirty="0" smtClean="0">
                <a:solidFill>
                  <a:srgbClr val="00B050"/>
                </a:solidFill>
              </a:rPr>
              <a:t> or cyanosis during feeding.</a:t>
            </a:r>
          </a:p>
          <a:p>
            <a:pPr algn="l"/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ar-IQ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8"/>
            <a:ext cx="850112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 rtl="0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473DCF"/>
                </a:solidFill>
              </a:rPr>
              <a:t>Tracheal </a:t>
            </a:r>
            <a:r>
              <a:rPr lang="en-US" sz="2800" b="1" dirty="0" err="1" smtClean="0">
                <a:solidFill>
                  <a:srgbClr val="473DCF"/>
                </a:solidFill>
              </a:rPr>
              <a:t>stenosis</a:t>
            </a:r>
            <a:r>
              <a:rPr lang="en-US" sz="2000" b="1" dirty="0" smtClean="0">
                <a:solidFill>
                  <a:srgbClr val="473DCF"/>
                </a:solidFill>
              </a:rPr>
              <a:t>: </a:t>
            </a:r>
            <a:r>
              <a:rPr lang="en-US" sz="2000" b="1" dirty="0" smtClean="0">
                <a:solidFill>
                  <a:srgbClr val="7639F1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of the proximal trachea can cause </a:t>
            </a:r>
            <a:r>
              <a:rPr lang="en-US" sz="2400" dirty="0" err="1" smtClean="0">
                <a:solidFill>
                  <a:srgbClr val="00B050"/>
                </a:solidFill>
              </a:rPr>
              <a:t>stridor</a:t>
            </a:r>
            <a:r>
              <a:rPr lang="en-US" sz="2400" dirty="0" smtClean="0">
                <a:solidFill>
                  <a:srgbClr val="00B050"/>
                </a:solidFill>
              </a:rPr>
              <a:t>. Tracheal </a:t>
            </a:r>
            <a:r>
              <a:rPr lang="en-US" sz="2400" dirty="0" err="1" smtClean="0">
                <a:solidFill>
                  <a:srgbClr val="00B050"/>
                </a:solidFill>
              </a:rPr>
              <a:t>stenosis</a:t>
            </a:r>
            <a:r>
              <a:rPr lang="en-US" sz="2400" dirty="0" smtClean="0">
                <a:solidFill>
                  <a:srgbClr val="00B050"/>
                </a:solidFill>
              </a:rPr>
              <a:t> can be </a:t>
            </a:r>
            <a:r>
              <a:rPr lang="en-US" sz="2400" u="sng" dirty="0" smtClean="0">
                <a:solidFill>
                  <a:srgbClr val="00B050"/>
                </a:solidFill>
                <a:hlinkClick r:id="rId2"/>
              </a:rPr>
              <a:t>congenital</a:t>
            </a:r>
            <a:r>
              <a:rPr lang="en-US" sz="2400" u="sng" dirty="0" smtClean="0">
                <a:solidFill>
                  <a:srgbClr val="00B050"/>
                </a:solidFill>
              </a:rPr>
              <a:t> or secondary </a:t>
            </a:r>
            <a:r>
              <a:rPr lang="en-US" sz="2400" dirty="0" smtClean="0">
                <a:solidFill>
                  <a:srgbClr val="00B050"/>
                </a:solidFill>
              </a:rPr>
              <a:t>to extrinsic compression. Congenital </a:t>
            </a:r>
            <a:r>
              <a:rPr lang="en-US" sz="2400" dirty="0" err="1" smtClean="0">
                <a:solidFill>
                  <a:srgbClr val="00B050"/>
                </a:solidFill>
              </a:rPr>
              <a:t>stenosis</a:t>
            </a:r>
            <a:r>
              <a:rPr lang="en-US" sz="2400" dirty="0" smtClean="0">
                <a:solidFill>
                  <a:srgbClr val="00B050"/>
                </a:solidFill>
              </a:rPr>
              <a:t> is usually related to complete tracheal rings, is characterized by a persistent </a:t>
            </a:r>
            <a:r>
              <a:rPr lang="en-US" sz="2400" dirty="0" err="1" smtClean="0">
                <a:solidFill>
                  <a:srgbClr val="00B050"/>
                </a:solidFill>
              </a:rPr>
              <a:t>stridor</a:t>
            </a:r>
            <a:r>
              <a:rPr lang="en-US" sz="2400" dirty="0" smtClean="0">
                <a:solidFill>
                  <a:srgbClr val="00B050"/>
                </a:solidFill>
              </a:rPr>
              <a:t> and a prolonged expiratory phase , and necessitates surgery based on symptom severity</a:t>
            </a:r>
            <a:r>
              <a:rPr lang="en-US" sz="2000" dirty="0" smtClean="0">
                <a:solidFill>
                  <a:srgbClr val="00B050"/>
                </a:solidFill>
              </a:rPr>
              <a:t>.</a:t>
            </a:r>
            <a:endParaRPr lang="en-US" dirty="0" smtClean="0">
              <a:solidFill>
                <a:srgbClr val="00B050"/>
              </a:solidFill>
            </a:endParaRPr>
          </a:p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Other congenital causes of tracheal </a:t>
            </a:r>
            <a:r>
              <a:rPr lang="en-US" sz="2400" b="1" dirty="0" err="1" smtClean="0">
                <a:solidFill>
                  <a:srgbClr val="FF0000"/>
                </a:solidFill>
              </a:rPr>
              <a:t>stenosis</a:t>
            </a:r>
            <a:r>
              <a:rPr lang="en-US" sz="2400" b="1" dirty="0" smtClean="0">
                <a:solidFill>
                  <a:srgbClr val="FF0000"/>
                </a:solidFill>
              </a:rPr>
              <a:t> include external compression from aortic </a:t>
            </a:r>
            <a:r>
              <a:rPr lang="en-US" sz="2400" dirty="0" smtClean="0"/>
              <a:t>arch abnormalities</a:t>
            </a:r>
            <a:endParaRPr lang="ar-IQ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571479"/>
            <a:ext cx="785818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Acute </a:t>
            </a:r>
            <a:r>
              <a:rPr lang="en-US" sz="2400" b="1" dirty="0" err="1" smtClean="0"/>
              <a:t>stridor</a:t>
            </a:r>
            <a:r>
              <a:rPr lang="en-US" sz="2400" b="1" dirty="0" smtClean="0"/>
              <a:t> in adults</a:t>
            </a:r>
            <a:endParaRPr lang="en-US" sz="2400" dirty="0" smtClean="0"/>
          </a:p>
          <a:p>
            <a:pPr lvl="0" algn="l" rtl="0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00B050"/>
                </a:solidFill>
              </a:rPr>
              <a:t>Airway trauma: </a:t>
            </a:r>
            <a:r>
              <a:rPr lang="en-US" sz="2000" b="1" dirty="0" err="1" smtClean="0">
                <a:solidFill>
                  <a:srgbClr val="00B050"/>
                </a:solidFill>
              </a:rPr>
              <a:t>blunt,penetrating,burn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pPr lvl="1" algn="l" rtl="0"/>
            <a:r>
              <a:rPr lang="en-US" dirty="0" smtClean="0">
                <a:solidFill>
                  <a:srgbClr val="FFC000"/>
                </a:solidFill>
              </a:rPr>
              <a:t>  </a:t>
            </a:r>
            <a:r>
              <a:rPr lang="en-US" b="1" dirty="0" smtClean="0">
                <a:solidFill>
                  <a:srgbClr val="FFC000"/>
                </a:solidFill>
              </a:rPr>
              <a:t>can present with </a:t>
            </a:r>
            <a:r>
              <a:rPr lang="en-US" b="1" dirty="0" err="1" smtClean="0">
                <a:solidFill>
                  <a:srgbClr val="00B050"/>
                </a:solidFill>
              </a:rPr>
              <a:t>stridor</a:t>
            </a:r>
            <a:r>
              <a:rPr lang="en-US" b="1" dirty="0" smtClean="0">
                <a:solidFill>
                  <a:srgbClr val="FFC000"/>
                </a:solidFill>
              </a:rPr>
              <a:t> and sudden onset of </a:t>
            </a:r>
            <a:r>
              <a:rPr lang="en-US" b="1" u="sng" dirty="0" err="1" smtClean="0">
                <a:solidFill>
                  <a:srgbClr val="FFC000"/>
                </a:solidFill>
                <a:hlinkClick r:id="rId2"/>
              </a:rPr>
              <a:t>dysphonia</a:t>
            </a:r>
            <a:r>
              <a:rPr lang="en-US" b="1" dirty="0" smtClean="0">
                <a:solidFill>
                  <a:srgbClr val="FFC000"/>
                </a:solidFill>
              </a:rPr>
              <a:t> and </a:t>
            </a:r>
            <a:r>
              <a:rPr lang="en-US" b="1" dirty="0" err="1" smtClean="0">
                <a:solidFill>
                  <a:srgbClr val="00B050"/>
                </a:solidFill>
              </a:rPr>
              <a:t>haemoptysis</a:t>
            </a:r>
            <a:r>
              <a:rPr lang="en-US" b="1" dirty="0" smtClean="0">
                <a:solidFill>
                  <a:srgbClr val="00B050"/>
                </a:solidFill>
              </a:rPr>
              <a:t>.</a:t>
            </a:r>
          </a:p>
          <a:p>
            <a:pPr lvl="1" algn="l" rtl="0"/>
            <a:r>
              <a:rPr lang="en-US" b="1" dirty="0" smtClean="0">
                <a:solidFill>
                  <a:srgbClr val="FFC000"/>
                </a:solidFill>
              </a:rPr>
              <a:t> </a:t>
            </a:r>
          </a:p>
          <a:p>
            <a:pPr lvl="1" algn="l" rtl="0"/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00B050"/>
                </a:solidFill>
              </a:rPr>
              <a:t>Anaphylaxis: </a:t>
            </a:r>
          </a:p>
          <a:p>
            <a:pPr lvl="1" algn="l" rtl="0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As with children, this causes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stridor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with upper airway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oedema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laryngospasm</a:t>
            </a:r>
            <a:r>
              <a:rPr lang="en-US" dirty="0" smtClean="0">
                <a:solidFill>
                  <a:srgbClr val="92D050"/>
                </a:solidFill>
              </a:rPr>
              <a:t>.</a:t>
            </a:r>
          </a:p>
          <a:p>
            <a:pPr lvl="1" algn="l" rtl="0"/>
            <a:r>
              <a:rPr lang="en-US" dirty="0" smtClean="0">
                <a:solidFill>
                  <a:srgbClr val="92D050"/>
                </a:solidFill>
              </a:rPr>
              <a:t> </a:t>
            </a:r>
          </a:p>
          <a:p>
            <a:pPr lvl="1" algn="l" rtl="0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There is often nasal congestion and profuse, watery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rhinorrhoea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1" algn="l" rtl="0"/>
            <a:r>
              <a:rPr lang="en-US" dirty="0" smtClean="0">
                <a:solidFill>
                  <a:srgbClr val="92D050"/>
                </a:solidFill>
              </a:rPr>
              <a:t>These respiratory effects are typically preceded by other symptoms including fear, weakness, increased sweating, sneezing, </a:t>
            </a:r>
            <a:r>
              <a:rPr lang="en-US" dirty="0" err="1" smtClean="0">
                <a:solidFill>
                  <a:srgbClr val="92D050"/>
                </a:solidFill>
              </a:rPr>
              <a:t>urticaria</a:t>
            </a:r>
            <a:r>
              <a:rPr lang="en-US" dirty="0" smtClean="0">
                <a:solidFill>
                  <a:srgbClr val="92D050"/>
                </a:solidFill>
              </a:rPr>
              <a:t>, </a:t>
            </a:r>
            <a:r>
              <a:rPr lang="en-US" dirty="0" err="1" smtClean="0">
                <a:solidFill>
                  <a:srgbClr val="92D050"/>
                </a:solidFill>
              </a:rPr>
              <a:t>erythema</a:t>
            </a:r>
            <a:r>
              <a:rPr lang="en-US" dirty="0" smtClean="0">
                <a:solidFill>
                  <a:srgbClr val="92D050"/>
                </a:solidFill>
              </a:rPr>
              <a:t> and </a:t>
            </a:r>
            <a:r>
              <a:rPr lang="en-US" dirty="0" err="1" smtClean="0">
                <a:solidFill>
                  <a:srgbClr val="92D050"/>
                </a:solidFill>
              </a:rPr>
              <a:t>angio-oedema</a:t>
            </a:r>
            <a:r>
              <a:rPr lang="en-US" dirty="0" smtClean="0">
                <a:solidFill>
                  <a:srgbClr val="92D050"/>
                </a:solidFill>
              </a:rPr>
              <a:t>.</a:t>
            </a:r>
          </a:p>
          <a:p>
            <a:pPr lvl="1" algn="l" rtl="0"/>
            <a:r>
              <a:rPr lang="en-US" dirty="0" smtClean="0">
                <a:solidFill>
                  <a:srgbClr val="92D050"/>
                </a:solidFill>
              </a:rPr>
              <a:t>The signs of shock can then follow rapidly.</a:t>
            </a:r>
            <a:endParaRPr 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612845"/>
            <a:ext cx="850112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b="1" dirty="0" err="1" smtClean="0">
                <a:solidFill>
                  <a:srgbClr val="6600FF"/>
                </a:solidFill>
              </a:rPr>
              <a:t>Stridor</a:t>
            </a:r>
            <a:r>
              <a:rPr lang="en-US" b="1" dirty="0" smtClean="0">
                <a:solidFill>
                  <a:srgbClr val="6600FF"/>
                </a:solidFill>
              </a:rPr>
              <a:t>  Adult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6600FF"/>
                </a:solidFill>
              </a:rPr>
              <a:t>Acute </a:t>
            </a:r>
            <a:r>
              <a:rPr lang="en-US" b="1" u="sng" dirty="0" smtClean="0">
                <a:solidFill>
                  <a:srgbClr val="6600FF"/>
                </a:solidFill>
                <a:hlinkClick r:id="rId2"/>
              </a:rPr>
              <a:t>laryngitis</a:t>
            </a:r>
            <a:r>
              <a:rPr lang="en-US" u="sng" dirty="0" smtClean="0">
                <a:hlinkClick r:id="rId2"/>
              </a:rPr>
              <a:t>:</a:t>
            </a:r>
            <a:endParaRPr lang="en-US" dirty="0" smtClean="0"/>
          </a:p>
          <a:p>
            <a:pPr lvl="1" algn="l" rtl="0">
              <a:buFont typeface="Wingdings" pitchFamily="2" charset="2"/>
              <a:buChar char="§"/>
            </a:pPr>
            <a:r>
              <a:rPr lang="en-US" dirty="0" err="1" smtClean="0">
                <a:solidFill>
                  <a:srgbClr val="FF0000"/>
                </a:solidFill>
              </a:rPr>
              <a:t>Stridor</a:t>
            </a:r>
            <a:r>
              <a:rPr lang="en-US" dirty="0" smtClean="0">
                <a:solidFill>
                  <a:srgbClr val="FF0000"/>
                </a:solidFill>
              </a:rPr>
              <a:t> is caused by severe laryngeal </a:t>
            </a:r>
            <a:r>
              <a:rPr lang="en-US" dirty="0" err="1" smtClean="0">
                <a:solidFill>
                  <a:srgbClr val="FF0000"/>
                </a:solidFill>
              </a:rPr>
              <a:t>oedema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It is usually accompanied by hoarseness.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3366FF"/>
                </a:solidFill>
              </a:rPr>
              <a:t>Aspiration of foreign body</a:t>
            </a:r>
            <a:r>
              <a:rPr lang="en-US" dirty="0" smtClean="0">
                <a:solidFill>
                  <a:srgbClr val="3366FF"/>
                </a:solidFill>
              </a:rPr>
              <a:t>: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50"/>
                </a:solidFill>
              </a:rPr>
              <a:t>Stridor</a:t>
            </a:r>
            <a:r>
              <a:rPr lang="en-US" dirty="0" smtClean="0">
                <a:solidFill>
                  <a:srgbClr val="00B050"/>
                </a:solidFill>
              </a:rPr>
              <a:t> is of sudden onset and is life-threatening.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There may also be paroxysmal coughing, gagging or choking, hoarseness, wheezing, tachycardia and other signs of respiratory distress.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Patients are usually anxious and distressed</a:t>
            </a:r>
            <a:r>
              <a:rPr lang="en-US" dirty="0" smtClean="0"/>
              <a:t>.</a:t>
            </a:r>
          </a:p>
          <a:p>
            <a:pPr lvl="0" algn="l" rtl="0"/>
            <a:r>
              <a:rPr lang="en-US" b="1" dirty="0" smtClean="0"/>
              <a:t>Narrowing</a:t>
            </a:r>
            <a:r>
              <a:rPr lang="en-US" dirty="0" smtClean="0"/>
              <a:t> above the larynx causes </a:t>
            </a:r>
            <a:r>
              <a:rPr lang="en-US" dirty="0" err="1" smtClean="0"/>
              <a:t>stridor</a:t>
            </a:r>
            <a:r>
              <a:rPr lang="en-US" dirty="0" smtClean="0"/>
              <a:t>. Such narrowing may be caused by:</a:t>
            </a:r>
          </a:p>
          <a:p>
            <a:pPr lvl="1" algn="l" rtl="0">
              <a:buFont typeface="Wingdings" pitchFamily="2" charset="2"/>
              <a:buChar char="q"/>
            </a:pPr>
            <a:endParaRPr lang="en-US" dirty="0" smtClean="0">
              <a:solidFill>
                <a:srgbClr val="CC00CC"/>
              </a:solidFill>
            </a:endParaRPr>
          </a:p>
          <a:p>
            <a:pPr lvl="1" algn="l" rtl="0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CC00CC"/>
                </a:solidFill>
              </a:rPr>
              <a:t>Acute </a:t>
            </a:r>
            <a:r>
              <a:rPr lang="en-US" b="1" dirty="0" err="1" smtClean="0">
                <a:solidFill>
                  <a:srgbClr val="CC00CC"/>
                </a:solidFill>
              </a:rPr>
              <a:t>epiglottitis</a:t>
            </a:r>
            <a:r>
              <a:rPr lang="en-US" dirty="0" smtClean="0">
                <a:solidFill>
                  <a:srgbClr val="CC00CC"/>
                </a:solidFill>
              </a:rPr>
              <a:t>. Although rare in adults, it does occur.</a:t>
            </a:r>
          </a:p>
          <a:p>
            <a:pPr rtl="0">
              <a:buFont typeface="Wingdings" pitchFamily="2" charset="2"/>
              <a:buChar char="q"/>
            </a:pPr>
            <a:r>
              <a:rPr lang="en-US" b="1" dirty="0" err="1" smtClean="0">
                <a:solidFill>
                  <a:srgbClr val="CC00CC"/>
                </a:solidFill>
              </a:rPr>
              <a:t>Retropharnygeal</a:t>
            </a:r>
            <a:r>
              <a:rPr lang="en-US" b="1" dirty="0" smtClean="0">
                <a:solidFill>
                  <a:srgbClr val="CC00CC"/>
                </a:solidFill>
              </a:rPr>
              <a:t> abscess</a:t>
            </a:r>
            <a:r>
              <a:rPr lang="en-US" dirty="0" smtClean="0">
                <a:solidFill>
                  <a:srgbClr val="CC00CC"/>
                </a:solidFill>
              </a:rPr>
              <a:t>, particularly in adolescents and young adults                    </a:t>
            </a:r>
            <a:endParaRPr lang="ar-IQ" dirty="0">
              <a:solidFill>
                <a:srgbClr val="CC00CC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500043"/>
            <a:ext cx="835824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2400" b="1" dirty="0" smtClean="0"/>
              <a:t>Adult </a:t>
            </a:r>
            <a:r>
              <a:rPr lang="en-US" sz="2400" b="1" dirty="0" err="1" smtClean="0"/>
              <a:t>stridor</a:t>
            </a:r>
            <a:endParaRPr lang="en-US" sz="2400" b="1" dirty="0" smtClean="0"/>
          </a:p>
          <a:p>
            <a:pPr lvl="0" algn="l" rtl="0">
              <a:buFont typeface="Wingdings" pitchFamily="2" charset="2"/>
              <a:buChar char="q"/>
            </a:pPr>
            <a:r>
              <a:rPr lang="en-US" sz="2800" b="1" dirty="0" err="1" smtClean="0"/>
              <a:t>Laryngospasm</a:t>
            </a:r>
            <a:r>
              <a:rPr lang="en-US" sz="2800" b="1" dirty="0" smtClean="0"/>
              <a:t> may cause </a:t>
            </a:r>
            <a:r>
              <a:rPr lang="en-US" sz="2800" b="1" dirty="0" err="1" smtClean="0"/>
              <a:t>stridor</a:t>
            </a:r>
            <a:r>
              <a:rPr lang="en-US" sz="2400" b="1" dirty="0" smtClean="0"/>
              <a:t>: 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400" b="1" i="1" dirty="0" smtClean="0">
                <a:solidFill>
                  <a:srgbClr val="00B050"/>
                </a:solidFill>
              </a:rPr>
              <a:t>In hypocalcaemia </a:t>
            </a:r>
            <a:r>
              <a:rPr lang="en-US" sz="2400" dirty="0" smtClean="0">
                <a:solidFill>
                  <a:srgbClr val="00B050"/>
                </a:solidFill>
              </a:rPr>
              <a:t>accompanied by </a:t>
            </a:r>
            <a:r>
              <a:rPr lang="en-US" sz="2400" dirty="0" err="1" smtClean="0">
                <a:solidFill>
                  <a:srgbClr val="00B050"/>
                </a:solidFill>
              </a:rPr>
              <a:t>paraesthesia</a:t>
            </a:r>
            <a:r>
              <a:rPr lang="en-US" sz="2400" dirty="0" smtClean="0">
                <a:solidFill>
                  <a:srgbClr val="00B050"/>
                </a:solidFill>
              </a:rPr>
              <a:t>, and other signs of calcium deficiency.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400" b="1" i="1" dirty="0" smtClean="0">
                <a:solidFill>
                  <a:srgbClr val="00B050"/>
                </a:solidFill>
              </a:rPr>
              <a:t>Inhalation injury</a:t>
            </a:r>
            <a:r>
              <a:rPr lang="en-US" sz="2400" dirty="0" smtClean="0">
                <a:solidFill>
                  <a:srgbClr val="00B050"/>
                </a:solidFill>
              </a:rPr>
              <a:t>. This occurs after inhalation of smoke or toxic fumes.</a:t>
            </a:r>
          </a:p>
          <a:p>
            <a:pPr lvl="1" algn="l" rtl="0"/>
            <a:r>
              <a:rPr lang="en-US" sz="2400" b="1" dirty="0" smtClean="0">
                <a:solidFill>
                  <a:srgbClr val="00B050"/>
                </a:solidFill>
              </a:rPr>
              <a:t>Laryngeal </a:t>
            </a:r>
            <a:r>
              <a:rPr lang="en-US" sz="2400" b="1" dirty="0" err="1" smtClean="0">
                <a:solidFill>
                  <a:srgbClr val="00B050"/>
                </a:solidFill>
              </a:rPr>
              <a:t>oedema</a:t>
            </a:r>
            <a:r>
              <a:rPr lang="en-US" sz="2400" b="1" dirty="0" smtClean="0">
                <a:solidFill>
                  <a:srgbClr val="00B050"/>
                </a:solidFill>
              </a:rPr>
              <a:t> and </a:t>
            </a:r>
            <a:r>
              <a:rPr lang="en-US" sz="2400" b="1" dirty="0" err="1" smtClean="0">
                <a:solidFill>
                  <a:srgbClr val="00B050"/>
                </a:solidFill>
              </a:rPr>
              <a:t>bronchospasm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develop within 24 hours.</a:t>
            </a:r>
          </a:p>
          <a:p>
            <a:pPr lvl="1" algn="l" rtl="0"/>
            <a:r>
              <a:rPr lang="en-US" sz="2400" b="1" i="1" dirty="0" smtClean="0">
                <a:solidFill>
                  <a:srgbClr val="00B050"/>
                </a:solidFill>
              </a:rPr>
              <a:t> </a:t>
            </a:r>
            <a:endParaRPr lang="en-US" b="1" dirty="0">
              <a:solidFill>
                <a:srgbClr val="473DCF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57224" y="1582341"/>
            <a:ext cx="814393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sz="3200" b="1" dirty="0" smtClean="0"/>
              <a:t>Chronic </a:t>
            </a:r>
            <a:r>
              <a:rPr lang="en-US" sz="3200" b="1" dirty="0" err="1" smtClean="0"/>
              <a:t>stridor</a:t>
            </a:r>
            <a:r>
              <a:rPr lang="en-US" sz="3200" b="1" dirty="0" smtClean="0"/>
              <a:t> in adults</a:t>
            </a:r>
            <a:endParaRPr lang="en-US" sz="3200" dirty="0" smtClean="0"/>
          </a:p>
          <a:p>
            <a:pPr lvl="0" algn="l" rtl="0"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473DCF"/>
                </a:solidFill>
              </a:rPr>
              <a:t>Laryngeal </a:t>
            </a:r>
            <a:r>
              <a:rPr lang="en-US" sz="2400" b="1" dirty="0" err="1" smtClean="0">
                <a:solidFill>
                  <a:srgbClr val="473DCF"/>
                </a:solidFill>
              </a:rPr>
              <a:t>tumour</a:t>
            </a:r>
            <a:r>
              <a:rPr lang="en-US" dirty="0" smtClean="0"/>
              <a:t>: </a:t>
            </a:r>
          </a:p>
          <a:p>
            <a:pPr lvl="1" algn="l" rtl="0"/>
            <a:r>
              <a:rPr lang="en-US" sz="2000" dirty="0" err="1" smtClean="0"/>
              <a:t>Stridor</a:t>
            </a:r>
            <a:r>
              <a:rPr lang="en-US" sz="2000" dirty="0" smtClean="0"/>
              <a:t> is a late sign accompanied by </a:t>
            </a:r>
            <a:r>
              <a:rPr lang="en-US" sz="2000" dirty="0" err="1" smtClean="0"/>
              <a:t>dysphagia</a:t>
            </a:r>
            <a:r>
              <a:rPr lang="en-US" sz="2000" dirty="0" smtClean="0"/>
              <a:t>, </a:t>
            </a:r>
            <a:r>
              <a:rPr lang="en-US" sz="2000" dirty="0" err="1" smtClean="0"/>
              <a:t>dysphonia</a:t>
            </a:r>
            <a:r>
              <a:rPr lang="en-US" sz="2000" dirty="0" smtClean="0"/>
              <a:t> and enlarged cervical lymph nodes.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473DCF"/>
                </a:solidFill>
              </a:rPr>
              <a:t>Laryngeal inflammation</a:t>
            </a:r>
            <a:r>
              <a:rPr lang="en-US" sz="2400" b="1" dirty="0" smtClean="0"/>
              <a:t>, causes include</a:t>
            </a:r>
            <a:r>
              <a:rPr lang="en-US" dirty="0" smtClean="0"/>
              <a:t>: </a:t>
            </a:r>
          </a:p>
          <a:p>
            <a:pPr lvl="1"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CC00CC"/>
                </a:solidFill>
              </a:rPr>
              <a:t>Tuberculosis.</a:t>
            </a:r>
          </a:p>
          <a:p>
            <a:pPr lvl="1"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CC00CC"/>
                </a:solidFill>
              </a:rPr>
              <a:t>Syphilis.</a:t>
            </a:r>
          </a:p>
          <a:p>
            <a:pPr lvl="1"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CC00CC"/>
                </a:solidFill>
              </a:rPr>
              <a:t>Diphtheria.</a:t>
            </a:r>
          </a:p>
          <a:p>
            <a:pPr lvl="1" algn="l" rtl="0">
              <a:buFont typeface="Wingdings" pitchFamily="2" charset="2"/>
              <a:buChar char="q"/>
            </a:pPr>
            <a:r>
              <a:rPr lang="en-US" sz="2400" dirty="0" err="1" smtClean="0">
                <a:solidFill>
                  <a:srgbClr val="CC00CC"/>
                </a:solidFill>
              </a:rPr>
              <a:t>Sarcoidosis</a:t>
            </a:r>
            <a:r>
              <a:rPr lang="en-US" sz="2400" dirty="0" smtClean="0">
                <a:solidFill>
                  <a:srgbClr val="CC00CC"/>
                </a:solidFill>
              </a:rPr>
              <a:t>.</a:t>
            </a:r>
          </a:p>
          <a:p>
            <a:pPr lvl="1" algn="l" rtl="0"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CC00CC"/>
                </a:solidFill>
              </a:rPr>
              <a:t>Wegener's </a:t>
            </a:r>
            <a:r>
              <a:rPr lang="en-US" sz="2400" dirty="0" err="1" smtClean="0">
                <a:solidFill>
                  <a:srgbClr val="CC00CC"/>
                </a:solidFill>
              </a:rPr>
              <a:t>granulomatosis</a:t>
            </a:r>
            <a:r>
              <a:rPr lang="en-US" dirty="0" smtClean="0"/>
              <a:t>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473DCF"/>
                </a:solidFill>
              </a:rPr>
              <a:t>Cricoarytenoid</a:t>
            </a:r>
            <a:r>
              <a:rPr lang="en-US" sz="2400" b="1" dirty="0" smtClean="0">
                <a:solidFill>
                  <a:srgbClr val="473DCF"/>
                </a:solidFill>
              </a:rPr>
              <a:t> </a:t>
            </a:r>
            <a:r>
              <a:rPr lang="en-US" sz="2400" b="1" dirty="0" err="1" smtClean="0">
                <a:solidFill>
                  <a:srgbClr val="473DCF"/>
                </a:solidFill>
              </a:rPr>
              <a:t>ankylosis</a:t>
            </a:r>
            <a:r>
              <a:rPr lang="en-US" sz="2400" b="1" dirty="0" smtClean="0">
                <a:solidFill>
                  <a:srgbClr val="473DCF"/>
                </a:solidFill>
              </a:rPr>
              <a:t> in: </a:t>
            </a:r>
          </a:p>
          <a:p>
            <a:pPr algn="l" rtl="0"/>
            <a:r>
              <a:rPr lang="en-US" sz="2400" b="1" dirty="0" smtClean="0">
                <a:solidFill>
                  <a:srgbClr val="473DCF"/>
                </a:solidFill>
              </a:rPr>
              <a:t>    Rheumatoid arthritis</a:t>
            </a:r>
            <a:endParaRPr lang="ar-IQ" sz="2400" b="1" dirty="0">
              <a:solidFill>
                <a:srgbClr val="473DCF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751344"/>
            <a:ext cx="85011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sz="2800" b="1" dirty="0" err="1" smtClean="0">
                <a:solidFill>
                  <a:srgbClr val="6600FF"/>
                </a:solidFill>
              </a:rPr>
              <a:t>Tumours</a:t>
            </a:r>
            <a:r>
              <a:rPr lang="en-US" sz="2800" b="1" dirty="0" smtClean="0">
                <a:solidFill>
                  <a:srgbClr val="6600FF"/>
                </a:solidFill>
              </a:rPr>
              <a:t> causing compression</a:t>
            </a:r>
            <a:r>
              <a:rPr lang="en-US" sz="2400" dirty="0" smtClean="0"/>
              <a:t>: 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sz="2400" dirty="0" err="1" smtClean="0">
                <a:solidFill>
                  <a:srgbClr val="473DCF"/>
                </a:solidFill>
              </a:rPr>
              <a:t>Mediastinal</a:t>
            </a:r>
            <a:r>
              <a:rPr lang="en-US" sz="2400" dirty="0" smtClean="0">
                <a:solidFill>
                  <a:srgbClr val="473DCF"/>
                </a:solidFill>
              </a:rPr>
              <a:t> </a:t>
            </a:r>
            <a:r>
              <a:rPr lang="en-US" sz="2400" dirty="0" err="1" smtClean="0">
                <a:solidFill>
                  <a:srgbClr val="473DCF"/>
                </a:solidFill>
              </a:rPr>
              <a:t>tumours</a:t>
            </a:r>
            <a:r>
              <a:rPr lang="en-US" sz="2400" dirty="0" smtClean="0"/>
              <a:t>: 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sz="2400" dirty="0" smtClean="0"/>
              <a:t>These can eventually compress the trachea and bronchi.</a:t>
            </a:r>
          </a:p>
          <a:p>
            <a:pPr lvl="2" algn="l" rtl="0"/>
            <a:r>
              <a:rPr lang="en-US" sz="2400" dirty="0" err="1" smtClean="0"/>
              <a:t>Stridor</a:t>
            </a:r>
            <a:r>
              <a:rPr lang="en-US" sz="2400" dirty="0" smtClean="0"/>
              <a:t> is accompanied by hoarseness, brassy cough, tracheal shift or tug and distended neck veins.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sz="2400" dirty="0" err="1" smtClean="0">
                <a:solidFill>
                  <a:srgbClr val="473DCF"/>
                </a:solidFill>
              </a:rPr>
              <a:t>Retrosternal</a:t>
            </a:r>
            <a:r>
              <a:rPr lang="en-US" sz="2400" dirty="0" smtClean="0">
                <a:solidFill>
                  <a:srgbClr val="473DCF"/>
                </a:solidFill>
              </a:rPr>
              <a:t> thyroid</a:t>
            </a:r>
            <a:r>
              <a:rPr lang="en-US" sz="2400" dirty="0" smtClean="0"/>
              <a:t>: </a:t>
            </a:r>
          </a:p>
          <a:p>
            <a:pPr lvl="2" algn="l" rtl="0">
              <a:buFont typeface="Arial" pitchFamily="34" charset="0"/>
              <a:buChar char="•"/>
            </a:pPr>
            <a:r>
              <a:rPr lang="en-US" sz="2400" dirty="0" err="1" smtClean="0"/>
              <a:t>Stridor</a:t>
            </a:r>
            <a:r>
              <a:rPr lang="en-US" sz="2400" dirty="0" smtClean="0"/>
              <a:t> with </a:t>
            </a:r>
            <a:r>
              <a:rPr lang="en-US" sz="2400" dirty="0" err="1" smtClean="0"/>
              <a:t>dysphagia</a:t>
            </a:r>
            <a:r>
              <a:rPr lang="en-US" sz="2400" dirty="0" smtClean="0"/>
              <a:t>, cough, hoarseness and tracheal deviation.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473DCF"/>
                </a:solidFill>
              </a:rPr>
              <a:t>Thoracic aortic aneurysm</a:t>
            </a:r>
            <a:r>
              <a:rPr lang="en-US" sz="2400" dirty="0" smtClean="0"/>
              <a:t>: </a:t>
            </a:r>
          </a:p>
          <a:p>
            <a:pPr lvl="2" algn="l" rtl="0"/>
            <a:r>
              <a:rPr lang="en-US" sz="2000" dirty="0" smtClean="0"/>
              <a:t>Signs and symptoms are similar to </a:t>
            </a:r>
            <a:r>
              <a:rPr lang="en-US" sz="2000" dirty="0" err="1" smtClean="0"/>
              <a:t>mediastinal</a:t>
            </a:r>
            <a:r>
              <a:rPr lang="en-US" sz="2000" dirty="0" smtClean="0"/>
              <a:t> </a:t>
            </a:r>
            <a:r>
              <a:rPr lang="en-US" sz="2000" dirty="0" err="1" smtClean="0"/>
              <a:t>tumour</a:t>
            </a:r>
            <a:r>
              <a:rPr lang="en-US" sz="2000" dirty="0" smtClean="0"/>
              <a:t>.</a:t>
            </a:r>
          </a:p>
          <a:p>
            <a:pPr lvl="0" algn="l" rtl="0"/>
            <a:r>
              <a:rPr lang="en-US" sz="2400" b="1" dirty="0" smtClean="0">
                <a:solidFill>
                  <a:srgbClr val="6600FF"/>
                </a:solidFill>
              </a:rPr>
              <a:t>Iatrogenic causes include</a:t>
            </a:r>
            <a:r>
              <a:rPr lang="en-US" sz="2400" dirty="0" smtClean="0"/>
              <a:t>: 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err="1" smtClean="0"/>
              <a:t>Bronchoscopy</a:t>
            </a:r>
            <a:r>
              <a:rPr lang="en-US" sz="2400" dirty="0" smtClean="0"/>
              <a:t> or </a:t>
            </a:r>
            <a:r>
              <a:rPr lang="en-US" sz="2400" dirty="0" err="1" smtClean="0"/>
              <a:t>laryngoscopy</a:t>
            </a:r>
            <a:r>
              <a:rPr lang="en-US" sz="2400" dirty="0" smtClean="0"/>
              <a:t>.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Prolonged intubation. and    Neck surgery</a:t>
            </a:r>
          </a:p>
          <a:p>
            <a:pPr algn="l"/>
            <a:r>
              <a:rPr lang="en-US" sz="2400" dirty="0" smtClean="0"/>
              <a:t>           </a:t>
            </a:r>
            <a:endParaRPr lang="ar-IQ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357165"/>
            <a:ext cx="87154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dirty="0" smtClean="0">
                <a:solidFill>
                  <a:srgbClr val="3366FF"/>
                </a:solidFill>
                <a:latin typeface="Algerian" pitchFamily="82" charset="0"/>
              </a:rPr>
              <a:t>DIAGNOSIS &amp;MANAGEMENT OF STRIDOR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b="1" dirty="0" smtClean="0"/>
              <a:t>A careful history gives helpful clues as to the </a:t>
            </a:r>
            <a:r>
              <a:rPr lang="en-US" sz="2000" b="1" dirty="0" err="1" smtClean="0"/>
              <a:t>aetiological</a:t>
            </a:r>
            <a:r>
              <a:rPr lang="en-US" sz="2000" b="1" dirty="0" smtClean="0"/>
              <a:t> cause of the </a:t>
            </a:r>
            <a:r>
              <a:rPr lang="en-US" sz="2000" b="1" dirty="0" err="1" smtClean="0"/>
              <a:t>stridor</a:t>
            </a:r>
            <a:r>
              <a:rPr lang="en-US" sz="2000" b="1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b="1" dirty="0" smtClean="0"/>
              <a:t> Examination may occasionally help confirm the diagnosis.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b="1" dirty="0" smtClean="0"/>
              <a:t>It is important to consider the age of the patients and whether the </a:t>
            </a:r>
            <a:r>
              <a:rPr lang="en-US" sz="2000" b="1" dirty="0" err="1" smtClean="0"/>
              <a:t>stridor</a:t>
            </a:r>
            <a:r>
              <a:rPr lang="en-US" sz="2000" b="1" dirty="0" smtClean="0"/>
              <a:t> is acute or chronic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lvl="0" algn="l" rtl="0"/>
            <a:r>
              <a:rPr lang="en-US" b="1" dirty="0" smtClean="0">
                <a:solidFill>
                  <a:srgbClr val="6600FF"/>
                </a:solidFill>
              </a:rPr>
              <a:t>Adults:</a:t>
            </a:r>
            <a:r>
              <a:rPr lang="en-US" dirty="0" smtClean="0"/>
              <a:t> </a:t>
            </a:r>
          </a:p>
          <a:p>
            <a:pPr marL="0" lvl="1" algn="l" rtl="0">
              <a:buFont typeface="Courier New" pitchFamily="49" charset="0"/>
              <a:buChar char="o"/>
            </a:pPr>
            <a:r>
              <a:rPr lang="en-US" sz="2000" b="1" dirty="0" smtClean="0">
                <a:solidFill>
                  <a:srgbClr val="FF0000"/>
                </a:solidFill>
              </a:rPr>
              <a:t>Onset, duration, progression and severity should all be assessed.</a:t>
            </a:r>
          </a:p>
          <a:p>
            <a:pPr algn="l" rtl="0">
              <a:buFont typeface="Courier New" pitchFamily="49" charset="0"/>
              <a:buChar char="o"/>
            </a:pPr>
            <a:r>
              <a:rPr lang="en-US" sz="2000" b="1" dirty="0" smtClean="0">
                <a:solidFill>
                  <a:srgbClr val="FF0000"/>
                </a:solidFill>
              </a:rPr>
              <a:t>Past medical   history and details of any trauma or surgery</a:t>
            </a:r>
            <a:endParaRPr lang="ar-IQ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500042"/>
            <a:ext cx="850112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lgerian" pitchFamily="82" charset="0"/>
                <a:ea typeface="Times New Roman" pitchFamily="18" charset="0"/>
                <a:cs typeface="Aharoni" pitchFamily="2" charset="-79"/>
              </a:rPr>
              <a:t>STRIDOR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lgerian" pitchFamily="82" charset="0"/>
              <a:cs typeface="Aharoni" pitchFamily="2" charset="-79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is </a:t>
            </a:r>
            <a:r>
              <a:rPr lang="en-US" sz="2800" b="1" dirty="0" smtClean="0">
                <a:solidFill>
                  <a:srgbClr val="0070C0"/>
                </a:solidFill>
              </a:rPr>
              <a:t>an abnormal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a high-pitched, wheezing (musical) sound or harsh sound caused by disrupted (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turbilant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airflow. Airflow is usually disrupted by a blockage(partially obstructed) in the larynx (voice box)                     or trachea (windpipe).   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affects children more often than adults.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6600FF"/>
                </a:solidFill>
              </a:rPr>
              <a:t>It should not to be confused with </a:t>
            </a:r>
            <a:r>
              <a:rPr lang="en-US" sz="2800" b="1" i="1" dirty="0" err="1">
                <a:solidFill>
                  <a:srgbClr val="6600FF"/>
                </a:solidFill>
                <a:hlinkClick r:id="rId2" tooltip="Stertor"/>
              </a:rPr>
              <a:t>stertor</a:t>
            </a:r>
            <a:r>
              <a:rPr lang="en-US" sz="2800" dirty="0">
                <a:solidFill>
                  <a:srgbClr val="6600FF"/>
                </a:solidFill>
              </a:rPr>
              <a:t> which is </a:t>
            </a:r>
            <a:r>
              <a:rPr lang="en-US" sz="2800" dirty="0" smtClean="0">
                <a:solidFill>
                  <a:srgbClr val="6600FF"/>
                </a:solidFill>
              </a:rPr>
              <a:t> </a:t>
            </a:r>
            <a:r>
              <a:rPr lang="en-US" sz="2800" b="1" i="1" dirty="0" smtClean="0">
                <a:solidFill>
                  <a:srgbClr val="0070C0"/>
                </a:solidFill>
              </a:rPr>
              <a:t>lower-pitched,</a:t>
            </a:r>
            <a:r>
              <a:rPr lang="en-US" sz="2800" dirty="0" smtClean="0">
                <a:solidFill>
                  <a:srgbClr val="6600FF"/>
                </a:solidFill>
              </a:rPr>
              <a:t> noisy breath,</a:t>
            </a:r>
            <a:r>
              <a:rPr lang="en-US" sz="2800" b="1" i="1" dirty="0" smtClean="0">
                <a:solidFill>
                  <a:srgbClr val="0070C0"/>
                </a:solidFill>
              </a:rPr>
              <a:t> snoring-type sound generated at the level of the </a:t>
            </a:r>
            <a:r>
              <a:rPr lang="en-US" sz="2800" b="1" i="1" dirty="0" err="1" smtClean="0">
                <a:solidFill>
                  <a:srgbClr val="0070C0"/>
                </a:solidFill>
              </a:rPr>
              <a:t>nasopharynx</a:t>
            </a:r>
            <a:r>
              <a:rPr lang="en-US" sz="2800" b="1" i="1" dirty="0" smtClean="0">
                <a:solidFill>
                  <a:srgbClr val="0070C0"/>
                </a:solidFill>
              </a:rPr>
              <a:t>, </a:t>
            </a:r>
            <a:r>
              <a:rPr lang="en-US" sz="2800" b="1" i="1" dirty="0" err="1" smtClean="0">
                <a:solidFill>
                  <a:srgbClr val="0070C0"/>
                </a:solidFill>
              </a:rPr>
              <a:t>oropharynx</a:t>
            </a:r>
            <a:r>
              <a:rPr lang="en-US" sz="2800" b="1" i="1" dirty="0" smtClean="0">
                <a:solidFill>
                  <a:srgbClr val="0070C0"/>
                </a:solidFill>
              </a:rPr>
              <a:t>, and, occasionally, </a:t>
            </a:r>
            <a:r>
              <a:rPr lang="en-US" sz="2800" b="1" i="1" dirty="0" err="1" smtClean="0">
                <a:solidFill>
                  <a:srgbClr val="0070C0"/>
                </a:solidFill>
              </a:rPr>
              <a:t>supraglottis</a:t>
            </a:r>
            <a:r>
              <a:rPr lang="en-US" sz="2800" b="1" i="1" dirty="0" smtClean="0">
                <a:solidFill>
                  <a:srgbClr val="0070C0"/>
                </a:solidFill>
              </a:rPr>
              <a:t>. </a:t>
            </a:r>
            <a:r>
              <a:rPr lang="en-US" sz="2800" dirty="0" smtClean="0">
                <a:solidFill>
                  <a:srgbClr val="6600FF"/>
                </a:solidFill>
              </a:rPr>
              <a:t> . 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443568"/>
            <a:ext cx="800105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dirty="0" smtClean="0"/>
              <a:t>History</a:t>
            </a:r>
          </a:p>
          <a:p>
            <a:pPr lvl="0" algn="l" rtl="0"/>
            <a:r>
              <a:rPr lang="en-US" b="1" dirty="0" smtClean="0">
                <a:solidFill>
                  <a:srgbClr val="6600FF"/>
                </a:solidFill>
              </a:rPr>
              <a:t>Children: 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B050"/>
                </a:solidFill>
              </a:rPr>
              <a:t>Age of onset.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B050"/>
                </a:solidFill>
              </a:rPr>
              <a:t>Duration, progression and severity of </a:t>
            </a:r>
            <a:r>
              <a:rPr lang="en-US" sz="2000" b="1" dirty="0" err="1" smtClean="0">
                <a:solidFill>
                  <a:srgbClr val="00B050"/>
                </a:solidFill>
              </a:rPr>
              <a:t>stridor</a:t>
            </a:r>
            <a:r>
              <a:rPr lang="en-US" sz="2000" b="1" dirty="0" smtClean="0">
                <a:solidFill>
                  <a:srgbClr val="00B050"/>
                </a:solidFill>
              </a:rPr>
              <a:t>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B050"/>
                </a:solidFill>
              </a:rPr>
              <a:t>Precipitating factors (feeding, crying).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B050"/>
                </a:solidFill>
              </a:rPr>
              <a:t>Whether positional (worse right/left, prone/supine).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B050"/>
                </a:solidFill>
              </a:rPr>
              <a:t>Whether </a:t>
            </a:r>
            <a:r>
              <a:rPr lang="en-US" sz="2000" b="1" dirty="0" err="1" smtClean="0">
                <a:solidFill>
                  <a:srgbClr val="00B050"/>
                </a:solidFill>
              </a:rPr>
              <a:t>aphonia</a:t>
            </a:r>
            <a:r>
              <a:rPr lang="en-US" sz="2000" b="1" dirty="0" smtClean="0">
                <a:solidFill>
                  <a:srgbClr val="00B050"/>
                </a:solidFill>
              </a:rPr>
              <a:t> is present.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B050"/>
                </a:solidFill>
              </a:rPr>
              <a:t>Other symptoms (cough, aspiration, drooling, choking, cyanosis, sleep).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B050"/>
                </a:solidFill>
              </a:rPr>
              <a:t>Severity (</a:t>
            </a:r>
            <a:r>
              <a:rPr lang="en-US" sz="2000" b="1" dirty="0" err="1" smtClean="0">
                <a:solidFill>
                  <a:srgbClr val="00B050"/>
                </a:solidFill>
              </a:rPr>
              <a:t>colour</a:t>
            </a:r>
            <a:r>
              <a:rPr lang="en-US" sz="2000" b="1" dirty="0" smtClean="0">
                <a:solidFill>
                  <a:srgbClr val="00B050"/>
                </a:solidFill>
              </a:rPr>
              <a:t> change, respiratory effort, </a:t>
            </a:r>
            <a:r>
              <a:rPr lang="en-US" sz="2000" b="1" dirty="0" err="1" smtClean="0">
                <a:solidFill>
                  <a:srgbClr val="00B050"/>
                </a:solidFill>
              </a:rPr>
              <a:t>apnoea</a:t>
            </a:r>
            <a:r>
              <a:rPr lang="en-US" sz="2000" b="1" dirty="0" smtClean="0">
                <a:solidFill>
                  <a:srgbClr val="00B050"/>
                </a:solidFill>
              </a:rPr>
              <a:t>).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b="1" dirty="0" err="1" smtClean="0">
                <a:solidFill>
                  <a:srgbClr val="00B050"/>
                </a:solidFill>
              </a:rPr>
              <a:t>Perinatal</a:t>
            </a:r>
            <a:r>
              <a:rPr lang="en-US" sz="2000" b="1" dirty="0" smtClean="0">
                <a:solidFill>
                  <a:srgbClr val="00B050"/>
                </a:solidFill>
              </a:rPr>
              <a:t> history.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B050"/>
                </a:solidFill>
              </a:rPr>
              <a:t>Developmental history.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B050"/>
                </a:solidFill>
              </a:rPr>
              <a:t>Vaccination history.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B050"/>
                </a:solidFill>
              </a:rPr>
              <a:t>Growth and weight gain</a:t>
            </a:r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64" y="579358"/>
            <a:ext cx="87154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 smtClean="0"/>
              <a:t>Examination</a:t>
            </a:r>
          </a:p>
          <a:p>
            <a:pPr lvl="0" algn="l" rtl="0"/>
            <a:r>
              <a:rPr lang="en-US" b="1" dirty="0" smtClean="0"/>
              <a:t>Consider</a:t>
            </a:r>
            <a:r>
              <a:rPr lang="en-US" dirty="0" smtClean="0"/>
              <a:t>: </a:t>
            </a:r>
          </a:p>
          <a:p>
            <a:pPr lvl="0" algn="l" rtl="0" fontAlgn="t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Upper airway examination for any visible obstructive lesion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lvl="0" algn="l" rtl="0" fontAlgn="t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B050"/>
                </a:solidFill>
              </a:rPr>
              <a:t>Examination of cardiovascular system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lvl="0" algn="l" rtl="0" fontAlgn="t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B050"/>
                </a:solidFill>
              </a:rPr>
              <a:t> Signs of respiratory distress and cyanosis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lvl="0" algn="l" rtl="0" fontAlgn="t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B050"/>
                </a:solidFill>
              </a:rPr>
              <a:t>Examination of neck for local trauma and injury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lvl="0" algn="l" rtl="0" fontAlgn="t">
              <a:buFont typeface="Wingdings" pitchFamily="2" charset="2"/>
              <a:buChar char="§"/>
            </a:pPr>
            <a:r>
              <a:rPr lang="en-US" b="1" dirty="0" err="1" smtClean="0">
                <a:solidFill>
                  <a:srgbClr val="00B050"/>
                </a:solidFill>
              </a:rPr>
              <a:t>Suprasternal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inspiratory</a:t>
            </a:r>
            <a:r>
              <a:rPr lang="en-US" b="1" dirty="0" smtClean="0">
                <a:solidFill>
                  <a:srgbClr val="00B050"/>
                </a:solidFill>
              </a:rPr>
              <a:t> in-drawing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lvl="1" algn="l" rtl="0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</a:rPr>
              <a:t>Patients suspected  of having acute </a:t>
            </a:r>
            <a:r>
              <a:rPr lang="en-US" sz="2000" b="1" dirty="0" err="1" smtClean="0">
                <a:solidFill>
                  <a:srgbClr val="FF0000"/>
                </a:solidFill>
              </a:rPr>
              <a:t>epiglottitis</a:t>
            </a:r>
            <a:r>
              <a:rPr lang="en-US" sz="2000" b="1" dirty="0" smtClean="0">
                <a:solidFill>
                  <a:srgbClr val="FF0000"/>
                </a:solidFill>
              </a:rPr>
              <a:t> should not be examined.</a:t>
            </a:r>
          </a:p>
          <a:p>
            <a:pPr lvl="0" algn="l" rtl="0"/>
            <a:r>
              <a:rPr lang="en-US" sz="2000" b="1" dirty="0" smtClean="0"/>
              <a:t>Observe: 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Drooling from the mouth.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Character of cry, cough and voice.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In children, the craniofacial features, nasal patency and any </a:t>
            </a:r>
            <a:r>
              <a:rPr lang="en-US" dirty="0" err="1" smtClean="0">
                <a:solidFill>
                  <a:srgbClr val="0070C0"/>
                </a:solidFill>
              </a:rPr>
              <a:t>cutaneous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haemangiomas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Any positional preference that alleviates </a:t>
            </a:r>
            <a:r>
              <a:rPr lang="en-US" dirty="0" err="1" smtClean="0">
                <a:solidFill>
                  <a:srgbClr val="0070C0"/>
                </a:solidFill>
              </a:rPr>
              <a:t>stridor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Fever and signs of toxicity suggesting bacterial infection.</a:t>
            </a:r>
          </a:p>
          <a:p>
            <a:pPr lvl="1" algn="l" rtl="0">
              <a:buFont typeface="Courier New" pitchFamily="49" charset="0"/>
              <a:buChar char="o"/>
            </a:pPr>
            <a:r>
              <a:rPr lang="en-US" dirty="0" smtClean="0">
                <a:solidFill>
                  <a:srgbClr val="0070C0"/>
                </a:solidFill>
              </a:rPr>
              <a:t>Deviation of the trachea</a:t>
            </a:r>
            <a:r>
              <a:rPr lang="en-US" dirty="0" smtClean="0">
                <a:solidFill>
                  <a:srgbClr val="92D050"/>
                </a:solidFill>
              </a:rPr>
              <a:t>.</a:t>
            </a:r>
          </a:p>
          <a:p>
            <a:pPr lvl="0" algn="l" rtl="0"/>
            <a:r>
              <a:rPr lang="en-US" b="1" dirty="0" smtClean="0"/>
              <a:t> </a:t>
            </a:r>
            <a:endParaRPr lang="ar-IQ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9"/>
            <a:ext cx="892971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1" dirty="0" smtClean="0"/>
              <a:t>Differential diagnosis</a:t>
            </a:r>
            <a:endParaRPr lang="en-US" sz="2000" b="1" dirty="0" smtClean="0"/>
          </a:p>
          <a:p>
            <a:pPr algn="l"/>
            <a:r>
              <a:rPr lang="en-US" sz="2000" dirty="0" smtClean="0"/>
              <a:t>  according to age: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CC00CC"/>
                </a:solidFill>
              </a:rPr>
              <a:t>In neonates, consider particularly congenital laryngeal paralysis or </a:t>
            </a:r>
            <a:r>
              <a:rPr lang="en-US" sz="2000" b="1" dirty="0" err="1" smtClean="0">
                <a:solidFill>
                  <a:srgbClr val="CC00CC"/>
                </a:solidFill>
              </a:rPr>
              <a:t>choanal</a:t>
            </a:r>
            <a:r>
              <a:rPr lang="en-US" sz="2000" b="1" dirty="0" smtClean="0">
                <a:solidFill>
                  <a:srgbClr val="CC00CC"/>
                </a:solidFill>
              </a:rPr>
              <a:t> </a:t>
            </a:r>
            <a:r>
              <a:rPr lang="en-US" sz="2000" b="1" dirty="0" err="1" smtClean="0">
                <a:solidFill>
                  <a:srgbClr val="CC00CC"/>
                </a:solidFill>
              </a:rPr>
              <a:t>atresia</a:t>
            </a:r>
            <a:r>
              <a:rPr lang="en-US" sz="2000" b="1" dirty="0" smtClean="0"/>
              <a:t>.</a:t>
            </a:r>
          </a:p>
          <a:p>
            <a:pPr lvl="0" algn="l" rtl="0">
              <a:buFont typeface="Wingdings" pitchFamily="2" charset="2"/>
              <a:buChar char="q"/>
            </a:pPr>
            <a:endParaRPr lang="en-US" sz="2000" b="1" dirty="0" smtClean="0"/>
          </a:p>
          <a:p>
            <a:pPr lvl="0" algn="l" rtl="0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6600FF"/>
                </a:solidFill>
              </a:rPr>
              <a:t>In children, consider </a:t>
            </a:r>
            <a:r>
              <a:rPr lang="en-US" sz="2000" b="1" u="sng" dirty="0" smtClean="0">
                <a:solidFill>
                  <a:srgbClr val="6600FF"/>
                </a:solidFill>
                <a:hlinkClick r:id="rId2"/>
              </a:rPr>
              <a:t>inhaled foreign bodies</a:t>
            </a:r>
            <a:r>
              <a:rPr lang="en-US" sz="2000" b="1" dirty="0" smtClean="0">
                <a:solidFill>
                  <a:srgbClr val="6600FF"/>
                </a:solidFill>
              </a:rPr>
              <a:t> (such as toys or peanuts), croup, acute                                                   </a:t>
            </a:r>
            <a:r>
              <a:rPr lang="en-US" sz="2000" b="1" dirty="0" err="1" smtClean="0">
                <a:solidFill>
                  <a:srgbClr val="6600FF"/>
                </a:solidFill>
              </a:rPr>
              <a:t>epiglottitis</a:t>
            </a:r>
            <a:r>
              <a:rPr lang="en-US" sz="2000" b="1" dirty="0" smtClean="0">
                <a:solidFill>
                  <a:srgbClr val="6600FF"/>
                </a:solidFill>
              </a:rPr>
              <a:t>, diphtheria, upper airway burns and anaphylaxis.</a:t>
            </a:r>
          </a:p>
          <a:p>
            <a:pPr lvl="0" algn="l" rtl="0">
              <a:buFont typeface="Wingdings" pitchFamily="2" charset="2"/>
              <a:buChar char="q"/>
            </a:pPr>
            <a:endParaRPr lang="en-US" sz="2000" b="1" dirty="0" smtClean="0">
              <a:solidFill>
                <a:srgbClr val="6600FF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C00000"/>
                </a:solidFill>
              </a:rPr>
              <a:t>In adults, consider </a:t>
            </a:r>
            <a:r>
              <a:rPr lang="en-US" sz="2000" b="1" dirty="0" err="1" smtClean="0">
                <a:solidFill>
                  <a:srgbClr val="C00000"/>
                </a:solidFill>
              </a:rPr>
              <a:t>anaphalaxis</a:t>
            </a:r>
            <a:r>
              <a:rPr lang="en-US" sz="2000" b="1" dirty="0" smtClean="0">
                <a:solidFill>
                  <a:srgbClr val="C00000"/>
                </a:solidFill>
              </a:rPr>
              <a:t>, thyroid disease, trauma and </a:t>
            </a:r>
            <a:r>
              <a:rPr lang="en-US" sz="2000" b="1" dirty="0" err="1" smtClean="0">
                <a:solidFill>
                  <a:srgbClr val="C00000"/>
                </a:solidFill>
              </a:rPr>
              <a:t>tumours</a:t>
            </a:r>
            <a:r>
              <a:rPr lang="en-US" sz="2000" b="1" dirty="0" smtClean="0">
                <a:solidFill>
                  <a:srgbClr val="C00000"/>
                </a:solidFill>
              </a:rPr>
              <a:t>.          </a:t>
            </a:r>
          </a:p>
          <a:p>
            <a:pPr lvl="0" algn="l" rtl="0"/>
            <a:r>
              <a:rPr lang="en-US" sz="2000" b="1" dirty="0" smtClean="0">
                <a:solidFill>
                  <a:srgbClr val="C00000"/>
                </a:solidFill>
              </a:rPr>
              <a:t>Rarely, psychogenic </a:t>
            </a:r>
            <a:r>
              <a:rPr lang="en-US" sz="2000" b="1" dirty="0" err="1" smtClean="0">
                <a:solidFill>
                  <a:srgbClr val="C00000"/>
                </a:solidFill>
              </a:rPr>
              <a:t>stridor</a:t>
            </a:r>
            <a:r>
              <a:rPr lang="en-US" sz="2000" b="1" dirty="0" smtClean="0">
                <a:solidFill>
                  <a:srgbClr val="C00000"/>
                </a:solidFill>
              </a:rPr>
              <a:t> in young women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  <a:r>
              <a:rPr lang="en-US" sz="2000" baseline="30000" dirty="0" smtClean="0">
                <a:solidFill>
                  <a:srgbClr val="C00000"/>
                </a:solidFill>
              </a:rPr>
              <a:t>[</a:t>
            </a:r>
            <a:r>
              <a:rPr lang="en-US" sz="2000" u="sng" baseline="30000" dirty="0" smtClean="0">
                <a:solidFill>
                  <a:srgbClr val="C00000"/>
                </a:solidFill>
              </a:rPr>
              <a:t> </a:t>
            </a:r>
            <a:endParaRPr lang="en-US" sz="2000" dirty="0" smtClean="0">
              <a:solidFill>
                <a:srgbClr val="C00000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000" b="1" i="1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42852"/>
            <a:ext cx="878684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dirty="0" smtClean="0"/>
              <a:t>Investigations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Mild </a:t>
            </a:r>
            <a:r>
              <a:rPr lang="en-US" dirty="0" err="1" smtClean="0">
                <a:solidFill>
                  <a:srgbClr val="FF0000"/>
                </a:solidFill>
              </a:rPr>
              <a:t>stridor</a:t>
            </a:r>
            <a:r>
              <a:rPr lang="en-US" dirty="0" smtClean="0">
                <a:solidFill>
                  <a:srgbClr val="FF0000"/>
                </a:solidFill>
              </a:rPr>
              <a:t> may require no investigation  . The need </a:t>
            </a:r>
            <a:r>
              <a:rPr lang="en-US" dirty="0" err="1" smtClean="0">
                <a:solidFill>
                  <a:srgbClr val="FF0000"/>
                </a:solidFill>
              </a:rPr>
              <a:t>dependon</a:t>
            </a:r>
            <a:r>
              <a:rPr lang="en-US" dirty="0" smtClean="0">
                <a:solidFill>
                  <a:srgbClr val="FF0000"/>
                </a:solidFill>
              </a:rPr>
              <a:t> clinical situation, the degree of distress and the severity of the </a:t>
            </a:r>
            <a:r>
              <a:rPr lang="en-US" dirty="0" err="1" smtClean="0">
                <a:solidFill>
                  <a:srgbClr val="FF0000"/>
                </a:solidFill>
              </a:rPr>
              <a:t>stridor</a:t>
            </a:r>
            <a:r>
              <a:rPr lang="en-US" dirty="0" smtClean="0">
                <a:solidFill>
                  <a:srgbClr val="FF0000"/>
                </a:solidFill>
              </a:rPr>
              <a:t>. The following may be useful: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b="1" u="sng" dirty="0" smtClean="0">
                <a:solidFill>
                  <a:srgbClr val="6600FF"/>
                </a:solidFill>
              </a:rPr>
              <a:t>Pulse </a:t>
            </a:r>
            <a:r>
              <a:rPr lang="en-US" b="1" u="sng" dirty="0" err="1" smtClean="0">
                <a:solidFill>
                  <a:srgbClr val="6600FF"/>
                </a:solidFill>
              </a:rPr>
              <a:t>oximetry</a:t>
            </a:r>
            <a:r>
              <a:rPr lang="en-US" b="1" u="sng" dirty="0" smtClean="0">
                <a:solidFill>
                  <a:srgbClr val="6600FF"/>
                </a:solidFill>
              </a:rPr>
              <a:t>. &amp;  Arterial blood gases.</a:t>
            </a:r>
            <a:endParaRPr lang="en-US" b="1" dirty="0" smtClean="0">
              <a:solidFill>
                <a:srgbClr val="6600FF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6600FF"/>
                </a:solidFill>
              </a:rPr>
              <a:t>Imaging:</a:t>
            </a:r>
            <a:r>
              <a:rPr lang="en-US" dirty="0" smtClean="0"/>
              <a:t> 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</a:rPr>
              <a:t>AP and lateral X-rays of the neck and chest </a:t>
            </a:r>
            <a:r>
              <a:rPr lang="en-US" dirty="0" smtClean="0">
                <a:solidFill>
                  <a:srgbClr val="FF0000"/>
                </a:solidFill>
              </a:rPr>
              <a:t>(can identify particularly </a:t>
            </a:r>
            <a:r>
              <a:rPr lang="en-US" dirty="0" err="1" smtClean="0">
                <a:solidFill>
                  <a:srgbClr val="FF0000"/>
                </a:solidFill>
              </a:rPr>
              <a:t>epiglottitis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</a:rPr>
              <a:t>Special view X-rays (</a:t>
            </a:r>
            <a:r>
              <a:rPr lang="en-US" b="1" dirty="0" err="1" smtClean="0">
                <a:solidFill>
                  <a:srgbClr val="FF0000"/>
                </a:solidFill>
              </a:rPr>
              <a:t>inspiratory</a:t>
            </a:r>
            <a:r>
              <a:rPr lang="en-US" b="1" dirty="0" smtClean="0">
                <a:solidFill>
                  <a:srgbClr val="FF0000"/>
                </a:solidFill>
              </a:rPr>
              <a:t>/expiratory and lateral </a:t>
            </a:r>
            <a:r>
              <a:rPr lang="en-US" dirty="0" err="1" smtClean="0">
                <a:solidFill>
                  <a:srgbClr val="FF0000"/>
                </a:solidFill>
              </a:rPr>
              <a:t>decubitus</a:t>
            </a:r>
            <a:r>
              <a:rPr lang="en-US" dirty="0" smtClean="0">
                <a:solidFill>
                  <a:srgbClr val="FF0000"/>
                </a:solidFill>
              </a:rPr>
              <a:t> X-rays to demonstrate air trapping).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</a:rPr>
              <a:t>Contrast studies </a:t>
            </a:r>
            <a:r>
              <a:rPr lang="en-US" dirty="0" smtClean="0">
                <a:solidFill>
                  <a:srgbClr val="FF0000"/>
                </a:solidFill>
              </a:rPr>
              <a:t>(if compression, </a:t>
            </a:r>
            <a:r>
              <a:rPr lang="en-US" dirty="0" err="1" smtClean="0">
                <a:solidFill>
                  <a:srgbClr val="FF0000"/>
                </a:solidFill>
              </a:rPr>
              <a:t>tracheo-oesophageal</a:t>
            </a:r>
            <a:r>
              <a:rPr lang="en-US" dirty="0" smtClean="0">
                <a:solidFill>
                  <a:srgbClr val="FF0000"/>
                </a:solidFill>
              </a:rPr>
              <a:t> fistula, gastro-</a:t>
            </a:r>
            <a:r>
              <a:rPr lang="en-US" dirty="0" err="1" smtClean="0">
                <a:solidFill>
                  <a:srgbClr val="FF0000"/>
                </a:solidFill>
              </a:rPr>
              <a:t>oesophageal</a:t>
            </a:r>
            <a:r>
              <a:rPr lang="en-US" dirty="0" smtClean="0">
                <a:solidFill>
                  <a:srgbClr val="FF0000"/>
                </a:solidFill>
              </a:rPr>
              <a:t> reflux suspected).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</a:rPr>
              <a:t>CT scanning </a:t>
            </a:r>
            <a:r>
              <a:rPr lang="en-US" dirty="0" smtClean="0">
                <a:solidFill>
                  <a:srgbClr val="FF0000"/>
                </a:solidFill>
              </a:rPr>
              <a:t>(for aberrant vessels and </a:t>
            </a:r>
            <a:r>
              <a:rPr lang="en-US" dirty="0" err="1" smtClean="0">
                <a:solidFill>
                  <a:srgbClr val="FF0000"/>
                </a:solidFill>
              </a:rPr>
              <a:t>mediastinal</a:t>
            </a:r>
            <a:r>
              <a:rPr lang="en-US" dirty="0" smtClean="0">
                <a:solidFill>
                  <a:srgbClr val="FF0000"/>
                </a:solidFill>
              </a:rPr>
              <a:t> masses).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</a:rPr>
              <a:t>MRI scanning </a:t>
            </a:r>
            <a:r>
              <a:rPr lang="en-US" dirty="0" smtClean="0">
                <a:solidFill>
                  <a:srgbClr val="FF0000"/>
                </a:solidFill>
              </a:rPr>
              <a:t>(particularly for upper airway and vascular abnormalities).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Bronchoscopy</a:t>
            </a:r>
            <a:r>
              <a:rPr lang="en-US" dirty="0" smtClean="0"/>
              <a:t> 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6600FF"/>
                </a:solidFill>
              </a:rPr>
              <a:t>Other tests and procedures: 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</a:rPr>
              <a:t>Pulmonary function tests (differentiating restrictive/obstructive lesions and upper/lower airway obstruction).</a:t>
            </a:r>
          </a:p>
          <a:p>
            <a:pPr algn="r" rtl="0">
              <a:buFont typeface="Wingdings" pitchFamily="2" charset="2"/>
              <a:buChar char="§"/>
            </a:pPr>
            <a:r>
              <a:rPr lang="en-US" dirty="0" err="1" smtClean="0">
                <a:solidFill>
                  <a:srgbClr val="00B050"/>
                </a:solidFill>
              </a:rPr>
              <a:t>Laryngoscopy</a:t>
            </a:r>
            <a:r>
              <a:rPr lang="en-US" dirty="0" smtClean="0">
                <a:solidFill>
                  <a:srgbClr val="00B050"/>
                </a:solidFill>
              </a:rPr>
              <a:t> and </a:t>
            </a:r>
            <a:r>
              <a:rPr lang="en-US" dirty="0" err="1" smtClean="0">
                <a:solidFill>
                  <a:srgbClr val="00B050"/>
                </a:solidFill>
              </a:rPr>
              <a:t>bronchoscopy</a:t>
            </a:r>
            <a:r>
              <a:rPr lang="en-US" dirty="0" smtClean="0">
                <a:solidFill>
                  <a:srgbClr val="00B050"/>
                </a:solidFill>
              </a:rPr>
              <a:t> (after oxygen saturations are stable and acute </a:t>
            </a:r>
            <a:r>
              <a:rPr lang="en-US" dirty="0" err="1" smtClean="0">
                <a:solidFill>
                  <a:srgbClr val="00B050"/>
                </a:solidFill>
              </a:rPr>
              <a:t>epiglottitis</a:t>
            </a:r>
            <a:r>
              <a:rPr lang="en-US" dirty="0" smtClean="0">
                <a:solidFill>
                  <a:srgbClr val="00B050"/>
                </a:solidFill>
              </a:rPr>
              <a:t> excluded</a:t>
            </a:r>
            <a:endParaRPr lang="ar-IQ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specialist-ent.com/images/diagrams/stridor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3020" y="1664017"/>
            <a:ext cx="3997960" cy="3529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57158" y="285728"/>
            <a:ext cx="857256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MANAGEMENT: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Out patients management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1.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Most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afebrile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patients with mild infectious laryngitis, mild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laryngotracheobronchitis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or </a:t>
            </a:r>
            <a:r>
              <a:rPr lang="en-US" sz="2400" b="1" dirty="0" smtClean="0">
                <a:solidFill>
                  <a:srgbClr val="6600FF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spasmodic laryngitis can be managed at home.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2. Warm &amp; moist environment : by taking the child into a bathroom &amp; turning on the hot shower or </a:t>
            </a:r>
            <a:r>
              <a:rPr lang="en-US" sz="2400" b="1" dirty="0" smtClean="0">
                <a:solidFill>
                  <a:srgbClr val="6600FF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hot taps.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Inhalation of the hot steam will usually relieve minor obstruction within 30-60 minutes.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    3. Drug therapy: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Antibiotics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(as amoxicillin) &amp;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steroids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 as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dexmethasone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may be used especially </a:t>
            </a:r>
            <a:r>
              <a:rPr lang="en-US" sz="2400" b="1" dirty="0" smtClean="0">
                <a:solidFill>
                  <a:srgbClr val="6600FF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in borderline moderate cases to ↓need for hospitalization.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Expectorants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or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mucolytics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may be used </a:t>
            </a:r>
            <a:r>
              <a:rPr lang="en-US" sz="2400" b="1" dirty="0" smtClean="0">
                <a:solidFill>
                  <a:srgbClr val="6600FF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in croup.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285720" y="642918"/>
            <a:ext cx="8429684" cy="604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Hospital management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         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Hospitalization</a:t>
            </a:r>
            <a:endParaRPr kumimoji="0" lang="en-US" sz="11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Is indicated  :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1. Any infant with grade 2stridor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2. Any child with grade 3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3. Suspected bacterial disease (high fever&amp; severe obstruction)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4. Grade 4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is an indication of immediate hospitalization &amp; ET- intubation.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2.Close observation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HR, RR, degree of retractions,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&amp;level of consciousness is very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essential to assess the course of the illness &amp; to identify those in need for ET-intubation.</a:t>
            </a:r>
            <a:endParaRPr lang="en-US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3.Minimal disturbances : </a:t>
            </a: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Avoid disturbance or anxiety to child.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The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mother should remain beside the child for reassurance, 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57158" y="214290"/>
            <a:ext cx="8501122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4.Humidification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Warm &amp; moist atmosphere  .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Inhalation of warm water vapor  helpful in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relieving the laryngeal obstruction.  </a:t>
            </a:r>
            <a:r>
              <a:rPr lang="en-US" sz="2400" b="1" dirty="0" smtClean="0">
                <a:solidFill>
                  <a:srgbClr val="6600FF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by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 1. moistens   secretions to facilitate </a:t>
            </a:r>
            <a:r>
              <a:rPr lang="en-US" sz="2400" b="1" dirty="0" smtClean="0">
                <a:solidFill>
                  <a:srgbClr val="6600FF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clearance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2. Soothes inflamed mucosa &amp; 3. provides comfort &amp; reassurance to the child, &amp; ↓anxiety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5.Drug therapy : </a:t>
            </a: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include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Nebulized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epinephrine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constriction</a:t>
            </a:r>
            <a:r>
              <a:rPr lang="en-US" sz="32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of the </a:t>
            </a:r>
            <a:r>
              <a:rPr lang="en-US" sz="2400" b="1" dirty="0" err="1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precapillary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arterioles through the β- adrenergic receptors →fluid </a:t>
            </a:r>
            <a:r>
              <a:rPr lang="en-US" sz="2400" b="1" dirty="0" err="1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resorption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from the interstitial space </a:t>
            </a:r>
            <a:r>
              <a:rPr lang="en-US" sz="2400" b="1" dirty="0" err="1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so↓in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the laryngeal </a:t>
            </a:r>
            <a:r>
              <a:rPr lang="en-US" sz="2400" b="1" dirty="0" err="1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mucousa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edema.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. 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57158" y="500042"/>
            <a:ext cx="828680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2. Corticosteroids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It is the most commonly used   This →↓edema in the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Laryngeal 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Mucosa through their anti-inflammatory action.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A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single IM dose of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dexamethasone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o.6 mg/kg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(sometimes, a dose as low as 0.15 mg/kg may be effective). Oral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dexamethasone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is also effective.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Oral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prednisolone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1-2mg/kg may be used.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285720" y="0"/>
            <a:ext cx="842968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3. Antibiotics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not indicated in croup (viral) but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parenteral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antibiotic therapy is important when a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bacterial infection is suspected especially in those with high fever.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Oxygen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therapy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aseline="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Feeding</a:t>
            </a:r>
            <a:r>
              <a:rPr lang="en-US" sz="3200" dirty="0" smtClean="0">
                <a:solidFill>
                  <a:srgbClr val="FFC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 I.V fluid 1</a:t>
            </a:r>
            <a:r>
              <a:rPr lang="en-US" sz="3200" baseline="30000" dirty="0" smtClean="0">
                <a:solidFill>
                  <a:srgbClr val="FFC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st</a:t>
            </a:r>
            <a:r>
              <a:rPr lang="en-US" sz="3200" dirty="0" smtClean="0">
                <a:solidFill>
                  <a:srgbClr val="FFC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24 hrs then oral feeding   depending on severity of conditions or the cause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85725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sz="3200" b="1" dirty="0" smtClean="0"/>
              <a:t> </a:t>
            </a:r>
            <a:endParaRPr lang="en-US" sz="2000" b="1" dirty="0" smtClean="0"/>
          </a:p>
          <a:p>
            <a:pPr algn="l" rtl="0"/>
            <a:endParaRPr lang="en-US" sz="2000" b="1" dirty="0" smtClean="0"/>
          </a:p>
          <a:p>
            <a:pPr algn="l" rtl="0"/>
            <a:endParaRPr lang="en-US" sz="2000" b="1" dirty="0"/>
          </a:p>
          <a:p>
            <a:pPr algn="l" rtl="0"/>
            <a:endParaRPr lang="en-US" sz="2000" b="1" dirty="0" smtClean="0"/>
          </a:p>
          <a:p>
            <a:pPr algn="l" rtl="0"/>
            <a:endParaRPr lang="en-US" sz="2000" b="1" dirty="0"/>
          </a:p>
          <a:p>
            <a:pPr algn="l" rtl="0"/>
            <a:endParaRPr lang="en-US" sz="2000" b="1" dirty="0" smtClean="0"/>
          </a:p>
          <a:p>
            <a:pPr algn="l" rtl="0"/>
            <a:endParaRPr lang="en-US" sz="2000" b="1" dirty="0"/>
          </a:p>
          <a:p>
            <a:pPr algn="l" rtl="0"/>
            <a:endParaRPr lang="en-US" sz="2000" b="1" dirty="0" smtClean="0"/>
          </a:p>
          <a:p>
            <a:pPr algn="l" rtl="0"/>
            <a:endParaRPr lang="en-US" sz="2000" b="1" dirty="0"/>
          </a:p>
          <a:p>
            <a:pPr algn="l" rtl="0"/>
            <a:endParaRPr lang="en-US" sz="2000" b="1" dirty="0" smtClean="0"/>
          </a:p>
          <a:p>
            <a:pPr algn="l" rtl="0"/>
            <a:endParaRPr lang="en-US" sz="2000" b="1" dirty="0"/>
          </a:p>
          <a:p>
            <a:pPr algn="l" rtl="0"/>
            <a:endParaRPr lang="en-US" sz="2000" b="1" dirty="0" smtClean="0"/>
          </a:p>
          <a:p>
            <a:pPr algn="l" rtl="0"/>
            <a:endParaRPr lang="en-US" dirty="0" smtClean="0"/>
          </a:p>
          <a:p>
            <a:pPr algn="l" rtl="0"/>
            <a:endParaRPr lang="ar-IQ" dirty="0"/>
          </a:p>
        </p:txBody>
      </p:sp>
      <p:sp>
        <p:nvSpPr>
          <p:cNvPr id="4" name="Rectangle 3"/>
          <p:cNvSpPr/>
          <p:nvPr/>
        </p:nvSpPr>
        <p:spPr>
          <a:xfrm>
            <a:off x="357158" y="2714621"/>
            <a:ext cx="8572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 </a:t>
            </a:r>
            <a:r>
              <a:rPr lang="en-US" b="1" i="1" dirty="0" smtClean="0">
                <a:solidFill>
                  <a:srgbClr val="0070C0"/>
                </a:solidFill>
              </a:rPr>
              <a:t>.</a:t>
            </a:r>
          </a:p>
          <a:p>
            <a:pPr algn="l" rtl="0"/>
            <a:endParaRPr lang="ar-IQ" dirty="0"/>
          </a:p>
        </p:txBody>
      </p:sp>
      <p:sp>
        <p:nvSpPr>
          <p:cNvPr id="5" name="Rectangle 4"/>
          <p:cNvSpPr/>
          <p:nvPr/>
        </p:nvSpPr>
        <p:spPr>
          <a:xfrm>
            <a:off x="285720" y="500042"/>
            <a:ext cx="792961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 err="1"/>
              <a:t>Stridor</a:t>
            </a:r>
            <a:r>
              <a:rPr lang="en-US" sz="2800" b="1" dirty="0"/>
              <a:t> is a symptom, not a diagnosis or a disease, and the underlying cause must be </a:t>
            </a:r>
            <a:r>
              <a:rPr lang="en-US" sz="2800" b="1" dirty="0" smtClean="0"/>
              <a:t>determined</a:t>
            </a:r>
            <a:r>
              <a:rPr lang="en-US" dirty="0" smtClean="0"/>
              <a:t>.</a:t>
            </a:r>
          </a:p>
          <a:p>
            <a:pPr algn="l" rtl="0"/>
            <a:endParaRPr lang="ar-IQ" dirty="0"/>
          </a:p>
        </p:txBody>
      </p:sp>
      <p:sp>
        <p:nvSpPr>
          <p:cNvPr id="6" name="Rectangle 5"/>
          <p:cNvSpPr/>
          <p:nvPr/>
        </p:nvSpPr>
        <p:spPr>
          <a:xfrm>
            <a:off x="285720" y="2143116"/>
            <a:ext cx="792961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dirty="0" smtClean="0">
                <a:solidFill>
                  <a:srgbClr val="FF0000"/>
                </a:solidFill>
              </a:rPr>
              <a:t>THE </a:t>
            </a:r>
            <a:r>
              <a:rPr lang="en-US" sz="2400" b="1" dirty="0">
                <a:solidFill>
                  <a:srgbClr val="FF0000"/>
                </a:solidFill>
              </a:rPr>
              <a:t>three </a:t>
            </a:r>
            <a:r>
              <a:rPr lang="en-US" sz="2400" b="1" dirty="0"/>
              <a:t>forms each suggest different causes, as follows:</a:t>
            </a:r>
          </a:p>
          <a:p>
            <a:pPr lvl="0" algn="l" rtl="0">
              <a:buFont typeface="Wingdings" pitchFamily="2" charset="2"/>
              <a:buChar char="§"/>
            </a:pPr>
            <a:r>
              <a:rPr lang="en-US" sz="2800" b="1" dirty="0" err="1">
                <a:solidFill>
                  <a:srgbClr val="0070C0"/>
                </a:solidFill>
              </a:rPr>
              <a:t>Inspiratory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stridor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suggests a laryngeal obstruction </a:t>
            </a:r>
            <a:r>
              <a:rPr lang="en-US" sz="2400" b="1" i="1" dirty="0" smtClean="0">
                <a:solidFill>
                  <a:srgbClr val="FF0000"/>
                </a:solidFill>
              </a:rPr>
              <a:t>mainly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supraglottis</a:t>
            </a:r>
            <a:r>
              <a:rPr lang="en-US" sz="2400" b="1" i="1" dirty="0" smtClean="0">
                <a:solidFill>
                  <a:srgbClr val="FF0000"/>
                </a:solidFill>
              </a:rPr>
              <a:t>.</a:t>
            </a:r>
            <a:endParaRPr lang="en-US" sz="2400" b="1" i="1" dirty="0">
              <a:solidFill>
                <a:srgbClr val="FF0000"/>
              </a:solidFill>
            </a:endParaRPr>
          </a:p>
          <a:p>
            <a:pPr lvl="0" algn="l" rtl="0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70C0"/>
                </a:solidFill>
              </a:rPr>
              <a:t>Expiratory </a:t>
            </a:r>
            <a:r>
              <a:rPr lang="en-US" sz="2800" b="1" dirty="0" err="1">
                <a:solidFill>
                  <a:srgbClr val="0070C0"/>
                </a:solidFill>
              </a:rPr>
              <a:t>stridor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implies </a:t>
            </a:r>
            <a:r>
              <a:rPr lang="en-US" sz="2400" b="1" i="1" dirty="0" smtClean="0">
                <a:solidFill>
                  <a:srgbClr val="FF0000"/>
                </a:solidFill>
              </a:rPr>
              <a:t>                                                                                  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tracheobronchial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obstruction </a:t>
            </a:r>
          </a:p>
          <a:p>
            <a:pPr lvl="0" algn="l" rtl="0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70C0"/>
                </a:solidFill>
              </a:rPr>
              <a:t>Biphasic </a:t>
            </a:r>
            <a:r>
              <a:rPr lang="en-US" sz="2800" b="1" dirty="0" err="1">
                <a:solidFill>
                  <a:srgbClr val="0070C0"/>
                </a:solidFill>
              </a:rPr>
              <a:t>stridor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suggests a </a:t>
            </a:r>
            <a:r>
              <a:rPr lang="en-US" sz="2400" b="1" i="1" dirty="0" err="1">
                <a:solidFill>
                  <a:srgbClr val="FF0000"/>
                </a:solidFill>
              </a:rPr>
              <a:t>subglottic</a:t>
            </a:r>
            <a:r>
              <a:rPr lang="en-US" sz="2400" b="1" i="1" dirty="0">
                <a:solidFill>
                  <a:srgbClr val="FF0000"/>
                </a:solidFill>
              </a:rPr>
              <a:t> or </a:t>
            </a:r>
            <a:r>
              <a:rPr lang="en-US" sz="2400" b="1" i="1" dirty="0" err="1">
                <a:solidFill>
                  <a:srgbClr val="FF0000"/>
                </a:solidFill>
              </a:rPr>
              <a:t>glottic</a:t>
            </a:r>
            <a:r>
              <a:rPr lang="en-US" sz="2400" b="1" i="1" dirty="0">
                <a:solidFill>
                  <a:srgbClr val="FF0000"/>
                </a:solidFill>
              </a:rPr>
              <a:t> anomaly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428596" y="285728"/>
            <a:ext cx="835824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Fortunately, 98% of cases improve within 48 hrs with the previous measures.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 2% of cases, ET intubation (or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tracheostomy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is necessary to relieve the severe obstruction.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The main indications 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are 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(sign of respiratory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distres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):-like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cyanosis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altered consciousness ,extreme restlessness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or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gradual progression of the degree of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the airway obstruction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Patients may be safely discharged home after 2-3 hrs period of observation provided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there are no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at rest, normal air entry, normal color, normal level of consciousness, &amp; given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steroids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85720" y="214290"/>
            <a:ext cx="857256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Prognosis of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cases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.The outcome of acute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laryngotracheobronchitis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laryngitis, &amp; spasmodic laryngitis is excellent.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Most deaths from croup are caused by laryngeal obstruction or due to complications of </a:t>
            </a:r>
            <a:r>
              <a:rPr lang="en-US" sz="2400" dirty="0" err="1" smtClean="0">
                <a:solidFill>
                  <a:srgbClr val="92D05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tracheostomy</a:t>
            </a:r>
            <a:r>
              <a:rPr lang="en-US" sz="2400" dirty="0" smtClean="0">
                <a:solidFill>
                  <a:srgbClr val="92D05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1200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.Untreated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epiglottitis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has a mortality rate of 6% in some series (bad prognosis), but of the </a:t>
            </a:r>
            <a:r>
              <a:rPr lang="en-US" sz="2400" dirty="0" smtClean="0">
                <a:solidFill>
                  <a:srgbClr val="FFC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diagnosis is made &amp; appropriate treatment is initiated at a proper time →better</a:t>
            </a:r>
            <a:endParaRPr lang="en-US" sz="24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285728"/>
            <a:ext cx="850112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Pathophysiology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Gases produce pressure equally in all directions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; however, when a gas moves in a linear direction, it produces pressure in the forward vector and decreases the lateral pressure.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When air passes through a narrowed flexible airway in a child, the lateral pressure that holds the airway open can drop precipitously (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 Bernoulli principle) and cause the tube to close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This process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obstructs airflow and produces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endParaRPr lang="en-US" sz="2800" dirty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20" y="357166"/>
            <a:ext cx="864399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Clinical grades of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stridor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haroni" pitchFamily="2" charset="-79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Grade 1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Exertional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: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appears during crying or exercise.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Grade 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Continuous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or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at rest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: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is present at rest &amp; become worse with 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exertion. Infants &lt; 1 yr of age should be hospitalized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Grade 3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with retractions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: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is continuous &amp; accompanied with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suprasternal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&amp; </a:t>
            </a:r>
            <a:r>
              <a:rPr lang="en-US" sz="2400" b="1" dirty="0" err="1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supraclavicular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retractions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The patient looks anxious, irritable, &amp;struggling for breathing.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Hospitalization is indicated for all cases.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Grade 4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with cyanosis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: In addition to continuous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stridor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&amp; retractions, cyanosis&amp; altered </a:t>
            </a:r>
            <a:r>
              <a:rPr lang="en-US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consciousness occur denoting severe respiratory failure. Urgent hospitalization &amp; ET intubation ,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Or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tracheostomy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indicated.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1"/>
            <a:ext cx="871543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Epidemiology (causes of STRIDOR</a:t>
            </a:r>
            <a:r>
              <a:rPr lang="en-US" b="1" dirty="0" smtClean="0"/>
              <a:t>)</a:t>
            </a:r>
          </a:p>
          <a:p>
            <a:pPr algn="l" rtl="0"/>
            <a:r>
              <a:rPr lang="en-US" sz="2800" b="1" dirty="0" smtClean="0">
                <a:solidFill>
                  <a:schemeClr val="accent4"/>
                </a:solidFill>
              </a:rPr>
              <a:t>Acute </a:t>
            </a:r>
            <a:r>
              <a:rPr lang="en-US" sz="2800" b="1" dirty="0" err="1" smtClean="0">
                <a:solidFill>
                  <a:schemeClr val="accent4"/>
                </a:solidFill>
              </a:rPr>
              <a:t>stridor</a:t>
            </a:r>
            <a:endParaRPr lang="en-US" sz="2800" b="1" dirty="0" smtClean="0">
              <a:solidFill>
                <a:schemeClr val="accent4"/>
              </a:solidFill>
            </a:endParaRP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b="1" u="sng" dirty="0" smtClean="0">
                <a:solidFill>
                  <a:srgbClr val="FF0000"/>
                </a:solidFill>
              </a:rPr>
              <a:t>INFECTION &amp;INFLAMATION:-</a:t>
            </a:r>
            <a:endParaRPr lang="en-US" sz="1600" b="1" u="sng" dirty="0" smtClean="0">
              <a:solidFill>
                <a:srgbClr val="FF0000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473DCF"/>
                </a:solidFill>
              </a:rPr>
              <a:t>Laryngotracheobronchitis</a:t>
            </a:r>
            <a:r>
              <a:rPr lang="en-US" sz="2400" b="1" dirty="0" smtClean="0">
                <a:solidFill>
                  <a:srgbClr val="6649E1"/>
                </a:solidFill>
              </a:rPr>
              <a:t>,  </a:t>
            </a:r>
            <a:r>
              <a:rPr lang="en-US" sz="2400" b="1" u="sng" dirty="0" smtClean="0">
                <a:solidFill>
                  <a:srgbClr val="6649E1"/>
                </a:solidFill>
                <a:hlinkClick r:id="rId3"/>
              </a:rPr>
              <a:t>croup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6"/>
                </a:solidFill>
              </a:rPr>
              <a:t>is the most common cause of acute </a:t>
            </a:r>
            <a:r>
              <a:rPr lang="en-US" sz="2400" dirty="0" err="1" smtClean="0">
                <a:solidFill>
                  <a:schemeClr val="accent6"/>
                </a:solidFill>
              </a:rPr>
              <a:t>stridor</a:t>
            </a:r>
            <a:r>
              <a:rPr lang="en-US" sz="2400" dirty="0" smtClean="0">
                <a:solidFill>
                  <a:schemeClr val="accent6"/>
                </a:solidFill>
              </a:rPr>
              <a:t> in children aged 6 months to 2 years.  barking cough that is worse at night and may have low-grade fever.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800" b="1" u="sng" dirty="0" smtClean="0">
                <a:latin typeface="Aharoni" pitchFamily="2" charset="-79"/>
                <a:cs typeface="Aharoni" pitchFamily="2" charset="-79"/>
                <a:hlinkClick r:id="rId4"/>
              </a:rPr>
              <a:t> B</a:t>
            </a:r>
            <a:r>
              <a:rPr lang="en-US" sz="2400" b="1" u="sng" dirty="0" smtClean="0">
                <a:hlinkClick r:id="rId4"/>
              </a:rPr>
              <a:t>acterial </a:t>
            </a:r>
            <a:r>
              <a:rPr lang="en-US" sz="2400" b="1" u="sng" dirty="0" err="1" smtClean="0">
                <a:hlinkClick r:id="rId4"/>
              </a:rPr>
              <a:t>tracheitis</a:t>
            </a:r>
            <a:r>
              <a:rPr lang="en-US" sz="2400" b="1" dirty="0" smtClean="0"/>
              <a:t>  </a:t>
            </a:r>
            <a:r>
              <a:rPr lang="en-US" sz="2400" dirty="0" smtClean="0">
                <a:solidFill>
                  <a:schemeClr val="accent6"/>
                </a:solidFill>
              </a:rPr>
              <a:t>uncommon   younger than 3 years. It is a secondary infection (most commonly due to </a:t>
            </a:r>
            <a:r>
              <a:rPr lang="en-US" sz="2400" i="1" dirty="0" smtClean="0">
                <a:solidFill>
                  <a:schemeClr val="accent6"/>
                </a:solidFill>
              </a:rPr>
              <a:t>Staphylococcus </a:t>
            </a:r>
            <a:r>
              <a:rPr lang="en-US" sz="2400" i="1" dirty="0" err="1" smtClean="0">
                <a:solidFill>
                  <a:schemeClr val="accent6"/>
                </a:solidFill>
              </a:rPr>
              <a:t>aureus</a:t>
            </a:r>
            <a:r>
              <a:rPr lang="en-US" sz="2400" dirty="0" smtClean="0">
                <a:solidFill>
                  <a:schemeClr val="accent6"/>
                </a:solidFill>
              </a:rPr>
              <a:t>) that follows a viral process  .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400" b="1" u="sng" dirty="0" smtClean="0">
                <a:hlinkClick r:id="rId5"/>
              </a:rPr>
              <a:t>Retropharyngeal abscess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chemeClr val="accent6"/>
                </a:solidFill>
              </a:rPr>
              <a:t>is a complication of bacterial </a:t>
            </a:r>
            <a:r>
              <a:rPr lang="en-US" sz="2400" dirty="0" err="1" smtClean="0">
                <a:solidFill>
                  <a:schemeClr val="accent6"/>
                </a:solidFill>
              </a:rPr>
              <a:t>pharyngitis</a:t>
            </a:r>
            <a:r>
              <a:rPr lang="en-US" sz="2400" dirty="0" smtClean="0">
                <a:solidFill>
                  <a:schemeClr val="accent6"/>
                </a:solidFill>
              </a:rPr>
              <a:t> that is observed in children younger than 6 years.  abrupt onset of high fevers, difficulty swallowing, refusal to feed, sore throat, hyperextension of the neck, and respiratory distress</a:t>
            </a:r>
            <a:r>
              <a:rPr lang="en-US" sz="2400" dirty="0" smtClean="0"/>
              <a:t>.</a:t>
            </a:r>
          </a:p>
          <a:p>
            <a:pPr algn="r" rtl="0"/>
            <a:r>
              <a:rPr lang="ar-IQ" sz="2000" dirty="0" smtClean="0"/>
              <a:t> </a:t>
            </a:r>
            <a:endParaRPr lang="en-US" sz="2000" dirty="0"/>
          </a:p>
          <a:p>
            <a:pPr algn="l"/>
            <a:r>
              <a:rPr lang="en-US" sz="2000" dirty="0" smtClean="0"/>
              <a:t>.</a:t>
            </a:r>
            <a:endParaRPr lang="en-US" sz="2000" dirty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500042"/>
            <a:ext cx="85725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u="sng" dirty="0" smtClean="0">
                <a:hlinkClick r:id="rId2"/>
              </a:rPr>
              <a:t>Causes Acute </a:t>
            </a:r>
            <a:r>
              <a:rPr lang="en-US" sz="2800" b="1" u="sng" dirty="0" err="1" smtClean="0">
                <a:hlinkClick r:id="rId2"/>
              </a:rPr>
              <a:t>stridor</a:t>
            </a:r>
            <a:r>
              <a:rPr lang="en-US" sz="2800" b="1" u="sng" dirty="0" smtClean="0">
                <a:hlinkClick r:id="rId2"/>
              </a:rPr>
              <a:t>: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800" b="1" u="sng" dirty="0" err="1" smtClean="0">
                <a:hlinkClick r:id="rId2"/>
              </a:rPr>
              <a:t>Peritonsillar</a:t>
            </a:r>
            <a:r>
              <a:rPr lang="en-US" sz="2800" b="1" u="sng" dirty="0" smtClean="0">
                <a:hlinkClick r:id="rId2"/>
              </a:rPr>
              <a:t> abscess</a:t>
            </a:r>
            <a:r>
              <a:rPr lang="en-US" sz="2800" b="1" dirty="0" smtClean="0"/>
              <a:t>   </a:t>
            </a:r>
            <a:r>
              <a:rPr lang="en-US" sz="2800" dirty="0" smtClean="0">
                <a:solidFill>
                  <a:schemeClr val="accent6"/>
                </a:solidFill>
              </a:rPr>
              <a:t>potential space between the superior constrictor muscles and the tonsil.  .  severe throat pain, </a:t>
            </a:r>
            <a:r>
              <a:rPr lang="en-US" sz="2800" dirty="0" err="1" smtClean="0">
                <a:solidFill>
                  <a:schemeClr val="accent6"/>
                </a:solidFill>
              </a:rPr>
              <a:t>trismus</a:t>
            </a:r>
            <a:r>
              <a:rPr lang="en-US" sz="2800" dirty="0" smtClean="0">
                <a:solidFill>
                  <a:schemeClr val="accent6"/>
                </a:solidFill>
              </a:rPr>
              <a:t>, difficult swallowing or speaking</a:t>
            </a:r>
            <a:r>
              <a:rPr lang="en-US" sz="2800" dirty="0" smtClean="0"/>
              <a:t>.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Spasmodic </a:t>
            </a:r>
            <a:r>
              <a:rPr lang="en-US" sz="2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croup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6"/>
                </a:solidFill>
              </a:rPr>
              <a:t>also termed acute spasmodic laryngitis, occurs most commonly in children aged 1-3 years. The presentation may be identical to that of croup</a:t>
            </a:r>
            <a:r>
              <a:rPr lang="en-US" sz="2800" dirty="0" smtClean="0"/>
              <a:t>.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800" b="1" u="sng" dirty="0" smtClean="0">
                <a:hlinkClick r:id="rId4"/>
              </a:rPr>
              <a:t> </a:t>
            </a:r>
            <a:r>
              <a:rPr lang="en-US" sz="2800" b="1" u="sng" dirty="0" err="1" smtClean="0">
                <a:hlinkClick r:id="rId4"/>
              </a:rPr>
              <a:t>Epiglottitis</a:t>
            </a:r>
            <a:r>
              <a:rPr lang="en-US" sz="2800" b="1" dirty="0" smtClean="0"/>
              <a:t> </a:t>
            </a:r>
            <a:r>
              <a:rPr lang="en-US" sz="2800" dirty="0" smtClean="0">
                <a:solidFill>
                  <a:schemeClr val="accent6"/>
                </a:solidFill>
              </a:rPr>
              <a:t>is a medical emergency that occurs most commonly in children aged 2-7 years. Clinically, the patient experiences an abrupt onset of high-grade fever, sore throat, </a:t>
            </a:r>
            <a:r>
              <a:rPr lang="en-US" sz="2800" dirty="0" err="1" smtClean="0">
                <a:solidFill>
                  <a:schemeClr val="accent6"/>
                </a:solidFill>
              </a:rPr>
              <a:t>dysphagia</a:t>
            </a:r>
            <a:r>
              <a:rPr lang="en-US" sz="2800" dirty="0" smtClean="0">
                <a:solidFill>
                  <a:schemeClr val="accent6"/>
                </a:solidFill>
              </a:rPr>
              <a:t>, and drooling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85728"/>
            <a:ext cx="850112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u="sng" dirty="0" smtClean="0">
                <a:hlinkClick r:id="rId2"/>
              </a:rPr>
              <a:t>Acute </a:t>
            </a:r>
            <a:r>
              <a:rPr lang="en-US" sz="2400" b="1" u="sng" dirty="0" err="1" smtClean="0">
                <a:hlinkClick r:id="rId2"/>
              </a:rPr>
              <a:t>stridor</a:t>
            </a:r>
            <a:r>
              <a:rPr lang="en-US" sz="2400" b="1" u="sng" dirty="0" smtClean="0">
                <a:hlinkClick r:id="rId2"/>
              </a:rPr>
              <a:t>:</a:t>
            </a:r>
          </a:p>
          <a:p>
            <a:pPr marL="457200" indent="-457200" algn="l" rtl="0"/>
            <a:r>
              <a:rPr lang="en-US" sz="2400" b="1" u="sng" dirty="0" smtClean="0">
                <a:hlinkClick r:id="rId2"/>
              </a:rPr>
              <a:t>2-Aspiration of foreign body</a:t>
            </a:r>
            <a:r>
              <a:rPr lang="en-US" sz="2400" b="1" dirty="0" smtClean="0"/>
              <a:t>  </a:t>
            </a:r>
            <a:r>
              <a:rPr lang="en-US" sz="2000" dirty="0" smtClean="0"/>
              <a:t>age  1-2 years.   A history of coughing and choking that precedes development of respiratory symptoms may be present</a:t>
            </a:r>
          </a:p>
          <a:p>
            <a:pPr algn="l" rtl="0"/>
            <a:r>
              <a:rPr lang="en-US" sz="2400" b="1" dirty="0" smtClean="0">
                <a:solidFill>
                  <a:srgbClr val="7639F1"/>
                </a:solidFill>
              </a:rPr>
              <a:t>3-Allergic reaction (</a:t>
            </a:r>
            <a:r>
              <a:rPr lang="en-US" sz="2400" b="1" dirty="0" err="1" smtClean="0">
                <a:solidFill>
                  <a:srgbClr val="7639F1"/>
                </a:solidFill>
              </a:rPr>
              <a:t>ie</a:t>
            </a:r>
            <a:r>
              <a:rPr lang="en-US" sz="2400" b="1" dirty="0" smtClean="0">
                <a:solidFill>
                  <a:srgbClr val="7639F1"/>
                </a:solidFill>
              </a:rPr>
              <a:t>, 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anaphylaxis</a:t>
            </a:r>
            <a:r>
              <a:rPr lang="en-US" sz="2000" dirty="0" smtClean="0"/>
              <a:t>) occurs within 30 minutes of an adverse exposure. Hoarseness and </a:t>
            </a:r>
            <a:r>
              <a:rPr lang="en-US" sz="2000" dirty="0" err="1" smtClean="0"/>
              <a:t>inspiratory</a:t>
            </a:r>
            <a:r>
              <a:rPr lang="en-US" sz="2000" dirty="0" smtClean="0"/>
              <a:t> </a:t>
            </a:r>
            <a:r>
              <a:rPr lang="en-US" sz="2000" dirty="0" err="1" smtClean="0"/>
              <a:t>stridor</a:t>
            </a:r>
            <a:r>
              <a:rPr lang="en-US" sz="2000" dirty="0" smtClean="0"/>
              <a:t> may be accompanied by symptoms (</a:t>
            </a:r>
            <a:r>
              <a:rPr lang="en-US" sz="2000" dirty="0" err="1" smtClean="0"/>
              <a:t>eg</a:t>
            </a:r>
            <a:r>
              <a:rPr lang="en-US" sz="2000" dirty="0" smtClean="0"/>
              <a:t>, </a:t>
            </a:r>
            <a:r>
              <a:rPr lang="en-US" sz="2000" dirty="0" err="1" smtClean="0"/>
              <a:t>dysphagia</a:t>
            </a:r>
            <a:r>
              <a:rPr lang="en-US" sz="2000" dirty="0" smtClean="0"/>
              <a:t>, nasal congestion, itching eyes, sneezing, and wheezing) that indicate the involvement of other organs.</a:t>
            </a:r>
          </a:p>
          <a:p>
            <a:pPr algn="l" rtl="0"/>
            <a:r>
              <a:rPr lang="en-US" sz="2800" b="1" dirty="0" smtClean="0">
                <a:solidFill>
                  <a:srgbClr val="FF0000"/>
                </a:solidFill>
              </a:rPr>
              <a:t>4-Trauma to airway like:-</a:t>
            </a:r>
          </a:p>
          <a:p>
            <a:pPr algn="l" rtl="0"/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</a:rPr>
              <a:t>Blunt </a:t>
            </a:r>
            <a:r>
              <a:rPr lang="en-US" sz="2000" b="1" dirty="0" err="1" smtClean="0">
                <a:solidFill>
                  <a:srgbClr val="FF0000"/>
                </a:solidFill>
              </a:rPr>
              <a:t>injury</a:t>
            </a:r>
            <a:r>
              <a:rPr lang="en-US" sz="2000" dirty="0" err="1" smtClean="0"/>
              <a:t>,,,</a:t>
            </a:r>
            <a:r>
              <a:rPr lang="en-US" sz="2000" b="1" dirty="0" err="1" smtClean="0">
                <a:solidFill>
                  <a:srgbClr val="FF0000"/>
                </a:solidFill>
              </a:rPr>
              <a:t>Penetrating</a:t>
            </a:r>
            <a:r>
              <a:rPr lang="en-US" sz="2000" b="1" dirty="0" smtClean="0">
                <a:solidFill>
                  <a:srgbClr val="FF0000"/>
                </a:solidFill>
              </a:rPr>
              <a:t> injury  </a:t>
            </a:r>
            <a:r>
              <a:rPr lang="en-US" sz="2000" dirty="0" smtClean="0"/>
              <a:t>(knife, </a:t>
            </a:r>
            <a:r>
              <a:rPr lang="en-US" sz="2000" dirty="0" err="1" smtClean="0"/>
              <a:t>bullet,shelletc</a:t>
            </a:r>
            <a:r>
              <a:rPr lang="en-US" sz="2000" dirty="0" smtClean="0"/>
              <a:t>)  </a:t>
            </a:r>
            <a:r>
              <a:rPr lang="en-US" sz="2000" dirty="0" err="1" smtClean="0"/>
              <a:t>neck,larynx</a:t>
            </a:r>
            <a:r>
              <a:rPr lang="en-US" sz="2000" dirty="0" smtClean="0"/>
              <a:t>.</a:t>
            </a:r>
          </a:p>
          <a:p>
            <a:pPr algn="l" rtl="0"/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400" b="1" dirty="0" smtClean="0">
                <a:solidFill>
                  <a:srgbClr val="FF0000"/>
                </a:solidFill>
              </a:rPr>
              <a:t>Burns</a:t>
            </a:r>
            <a:r>
              <a:rPr lang="en-US" sz="2000" dirty="0" smtClean="0"/>
              <a:t> ,inhalation of smokes, swallowing of hot drinks  or </a:t>
            </a:r>
            <a:r>
              <a:rPr lang="en-US" sz="2000" dirty="0" err="1" smtClean="0"/>
              <a:t>corrosiv</a:t>
            </a:r>
            <a:r>
              <a:rPr lang="en-US" sz="2000" dirty="0" smtClean="0"/>
              <a:t> material,(</a:t>
            </a:r>
            <a:r>
              <a:rPr lang="en-US" sz="2000" dirty="0" err="1" smtClean="0"/>
              <a:t>oedema</a:t>
            </a:r>
            <a:r>
              <a:rPr lang="en-US" sz="2000" dirty="0" smtClean="0"/>
              <a:t> of </a:t>
            </a:r>
            <a:r>
              <a:rPr lang="en-US" sz="2000" dirty="0" err="1" smtClean="0"/>
              <a:t>airwaymucosa</a:t>
            </a:r>
            <a:r>
              <a:rPr lang="en-US" sz="2000" dirty="0" smtClean="0"/>
              <a:t>).</a:t>
            </a:r>
          </a:p>
          <a:p>
            <a:pPr algn="l" rtl="0"/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Induced trauma </a:t>
            </a:r>
            <a:r>
              <a:rPr lang="en-US" sz="2000" dirty="0" smtClean="0"/>
              <a:t>by surgery or F.B removal  endoscopy, </a:t>
            </a:r>
            <a:r>
              <a:rPr lang="en-US" sz="2000" dirty="0" err="1" smtClean="0"/>
              <a:t>bronchoscopy</a:t>
            </a:r>
            <a:r>
              <a:rPr lang="en-US" sz="2000" dirty="0" smtClean="0"/>
              <a:t> intubation of anesthesia.</a:t>
            </a:r>
          </a:p>
          <a:p>
            <a:pPr algn="l" rtl="0"/>
            <a:r>
              <a:rPr lang="en-US" sz="2000" b="1" i="1" dirty="0" smtClean="0">
                <a:solidFill>
                  <a:srgbClr val="92D050"/>
                </a:solidFill>
              </a:rPr>
              <a:t>Trauma causing airway </a:t>
            </a:r>
            <a:r>
              <a:rPr lang="en-US" sz="2000" b="1" i="1" dirty="0" err="1" smtClean="0">
                <a:solidFill>
                  <a:srgbClr val="92D050"/>
                </a:solidFill>
              </a:rPr>
              <a:t>obstrction</a:t>
            </a:r>
            <a:r>
              <a:rPr lang="en-US" sz="2000" b="1" i="1" dirty="0" smtClean="0">
                <a:solidFill>
                  <a:srgbClr val="92D050"/>
                </a:solidFill>
              </a:rPr>
              <a:t> (</a:t>
            </a:r>
            <a:r>
              <a:rPr lang="en-US" sz="2000" b="1" i="1" dirty="0" err="1" smtClean="0">
                <a:solidFill>
                  <a:srgbClr val="92D050"/>
                </a:solidFill>
              </a:rPr>
              <a:t>stridor</a:t>
            </a:r>
            <a:r>
              <a:rPr lang="en-US" sz="2000" b="1" i="1" dirty="0" smtClean="0">
                <a:solidFill>
                  <a:srgbClr val="92D050"/>
                </a:solidFill>
              </a:rPr>
              <a:t>) due to </a:t>
            </a:r>
            <a:r>
              <a:rPr lang="en-US" sz="2000" b="1" i="1" dirty="0" err="1" smtClean="0">
                <a:solidFill>
                  <a:srgbClr val="92D050"/>
                </a:solidFill>
              </a:rPr>
              <a:t>Oedema</a:t>
            </a:r>
            <a:r>
              <a:rPr lang="en-US" sz="2000" b="1" i="1" dirty="0" smtClean="0">
                <a:solidFill>
                  <a:srgbClr val="92D050"/>
                </a:solidFill>
              </a:rPr>
              <a:t> ,</a:t>
            </a:r>
            <a:r>
              <a:rPr lang="en-US" sz="2000" b="1" i="1" dirty="0" err="1" smtClean="0">
                <a:solidFill>
                  <a:srgbClr val="92D050"/>
                </a:solidFill>
              </a:rPr>
              <a:t>Haemtoma</a:t>
            </a:r>
            <a:r>
              <a:rPr lang="en-US" sz="2000" b="1" i="1" dirty="0" smtClean="0">
                <a:solidFill>
                  <a:srgbClr val="92D050"/>
                </a:solidFill>
              </a:rPr>
              <a:t>, Bilateral vocal cord paralysis.</a:t>
            </a:r>
          </a:p>
          <a:p>
            <a:pPr algn="l" rtl="0"/>
            <a:endParaRPr lang="en-US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40" y="285728"/>
            <a:ext cx="857256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Chronic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stridor</a:t>
            </a:r>
            <a:endParaRPr lang="en-US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 rtl="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Congenital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cuases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l" rtl="0">
              <a:buFont typeface="Wingdings" pitchFamily="2" charset="2"/>
              <a:buChar char="v"/>
            </a:pPr>
            <a:r>
              <a:rPr lang="en-US" sz="2400" b="1" u="sng" dirty="0" err="1">
                <a:solidFill>
                  <a:srgbClr val="FF0000"/>
                </a:solidFill>
                <a:hlinkClick r:id="rId2"/>
              </a:rPr>
              <a:t>Laryngomalacia</a:t>
            </a:r>
            <a:r>
              <a:rPr lang="en-US" sz="2400" dirty="0">
                <a:solidFill>
                  <a:srgbClr val="6600FF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is the most common cause of </a:t>
            </a:r>
            <a:r>
              <a:rPr lang="en-US" sz="2000" dirty="0" err="1">
                <a:solidFill>
                  <a:srgbClr val="00B050"/>
                </a:solidFill>
              </a:rPr>
              <a:t>inspiratory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stridor</a:t>
            </a:r>
            <a:r>
              <a:rPr lang="en-US" sz="2000" dirty="0">
                <a:solidFill>
                  <a:srgbClr val="00B050"/>
                </a:solidFill>
              </a:rPr>
              <a:t> in the neonatal period and early infancy </a:t>
            </a:r>
            <a:r>
              <a:rPr lang="en-US" sz="2000" dirty="0" smtClean="0">
                <a:solidFill>
                  <a:srgbClr val="00B050"/>
                </a:solidFill>
              </a:rPr>
              <a:t> as </a:t>
            </a:r>
            <a:r>
              <a:rPr lang="en-US" sz="2000" dirty="0">
                <a:solidFill>
                  <a:srgbClr val="00B050"/>
                </a:solidFill>
              </a:rPr>
              <a:t>75% of all cases of </a:t>
            </a:r>
            <a:r>
              <a:rPr lang="en-US" sz="2000" dirty="0" err="1" smtClean="0">
                <a:solidFill>
                  <a:srgbClr val="00B050"/>
                </a:solidFill>
              </a:rPr>
              <a:t>stridor</a:t>
            </a:r>
            <a:r>
              <a:rPr lang="en-US" sz="2000" dirty="0" smtClean="0">
                <a:solidFill>
                  <a:srgbClr val="00B050"/>
                </a:solidFill>
              </a:rPr>
              <a:t>.</a:t>
            </a:r>
            <a:r>
              <a:rPr lang="en-US" sz="2000" u="sng" baseline="30000" dirty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Stridor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may be exacerbated by crying or feeding. Placing the patient in a prone position with the head up alleviates the </a:t>
            </a:r>
            <a:r>
              <a:rPr lang="en-US" sz="2000" dirty="0" err="1">
                <a:solidFill>
                  <a:srgbClr val="00B050"/>
                </a:solidFill>
              </a:rPr>
              <a:t>stridor</a:t>
            </a:r>
            <a:r>
              <a:rPr lang="en-US" sz="2000" dirty="0">
                <a:solidFill>
                  <a:srgbClr val="00B050"/>
                </a:solidFill>
              </a:rPr>
              <a:t>; a supine position exacerbates the </a:t>
            </a:r>
            <a:r>
              <a:rPr lang="en-US" sz="2000" dirty="0" err="1">
                <a:solidFill>
                  <a:srgbClr val="00B050"/>
                </a:solidFill>
              </a:rPr>
              <a:t>stridor</a:t>
            </a:r>
            <a:r>
              <a:rPr lang="en-US" sz="2000" dirty="0">
                <a:solidFill>
                  <a:srgbClr val="00B050"/>
                </a:solidFill>
              </a:rPr>
              <a:t>.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IT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is usually benign </a:t>
            </a:r>
            <a:r>
              <a:rPr lang="en-US" sz="2000" dirty="0" smtClean="0">
                <a:solidFill>
                  <a:srgbClr val="00B050"/>
                </a:solidFill>
              </a:rPr>
              <a:t>, </a:t>
            </a:r>
            <a:r>
              <a:rPr lang="en-US" sz="2000" dirty="0">
                <a:solidFill>
                  <a:srgbClr val="00B050"/>
                </a:solidFill>
              </a:rPr>
              <a:t>self-limiting and improves as the child </a:t>
            </a:r>
            <a:r>
              <a:rPr lang="en-US" sz="2000" b="1" dirty="0">
                <a:solidFill>
                  <a:srgbClr val="FF0000"/>
                </a:solidFill>
              </a:rPr>
              <a:t>reaches age 1 year.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In cases where significant obstruction or lack of weight gain is present, </a:t>
            </a:r>
            <a:r>
              <a:rPr lang="en-US" sz="2000" i="1" dirty="0">
                <a:solidFill>
                  <a:schemeClr val="accent6">
                    <a:lumMod val="50000"/>
                  </a:schemeClr>
                </a:solidFill>
              </a:rPr>
              <a:t>surgical correction or </a:t>
            </a:r>
            <a:r>
              <a:rPr lang="en-US" sz="2000" i="1" dirty="0" err="1">
                <a:solidFill>
                  <a:srgbClr val="CC00CC"/>
                </a:solidFill>
              </a:rPr>
              <a:t>supraglottoplasty</a:t>
            </a:r>
            <a:r>
              <a:rPr lang="en-US" sz="20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may be considered if the clinician has observed tight mucosal bands holding the epiglottis close to the true vocal cords or redundant mucosa overlying the arytenoids</a:t>
            </a:r>
            <a:r>
              <a:rPr lang="en-US" sz="2000" dirty="0" smtClean="0">
                <a:solidFill>
                  <a:srgbClr val="00B050"/>
                </a:solidFill>
              </a:rPr>
              <a:t>.</a:t>
            </a:r>
            <a:endParaRPr lang="en-US" sz="2000" dirty="0">
              <a:solidFill>
                <a:srgbClr val="00B050"/>
              </a:solidFill>
            </a:endParaRPr>
          </a:p>
          <a:p>
            <a:pPr algn="l" rtl="0"/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7030A0"/>
                </a:solidFill>
              </a:rPr>
              <a:t>in </a:t>
            </a:r>
            <a:r>
              <a:rPr lang="en-US" sz="2000" b="1" dirty="0">
                <a:solidFill>
                  <a:srgbClr val="7030A0"/>
                </a:solidFill>
              </a:rPr>
              <a:t>older children </a:t>
            </a:r>
            <a:r>
              <a:rPr lang="en-US" sz="2000" dirty="0"/>
              <a:t>(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late-onset </a:t>
            </a:r>
            <a:r>
              <a:rPr 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laryngomalacia</a:t>
            </a:r>
            <a:r>
              <a:rPr lang="en-US" sz="2000" dirty="0"/>
              <a:t>) can differ from that of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congenital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laryngomalacia</a:t>
            </a:r>
            <a:r>
              <a:rPr lang="en-US" sz="2000" dirty="0" smtClean="0"/>
              <a:t>.</a:t>
            </a:r>
            <a:r>
              <a:rPr lang="en-US" sz="2000" u="sng" baseline="30000" dirty="0"/>
              <a:t> </a:t>
            </a:r>
            <a:r>
              <a:rPr lang="en-US" sz="2000" dirty="0" smtClean="0"/>
              <a:t>Possible </a:t>
            </a:r>
            <a:r>
              <a:rPr lang="en-US" sz="2000" dirty="0"/>
              <a:t>manifestations </a:t>
            </a:r>
            <a:r>
              <a:rPr lang="en-US" sz="2000" dirty="0" smtClean="0"/>
              <a:t>   </a:t>
            </a:r>
            <a:r>
              <a:rPr lang="en-US" sz="2000" dirty="0"/>
              <a:t>include </a:t>
            </a:r>
            <a:r>
              <a:rPr lang="en-US" sz="2000" i="1" dirty="0">
                <a:solidFill>
                  <a:srgbClr val="FF0000"/>
                </a:solidFill>
              </a:rPr>
              <a:t>obstructive sleep apnea syndrome, exercise-induced </a:t>
            </a:r>
            <a:r>
              <a:rPr lang="en-US" sz="2000" i="1" dirty="0" err="1">
                <a:solidFill>
                  <a:srgbClr val="FF0000"/>
                </a:solidFill>
              </a:rPr>
              <a:t>stridor</a:t>
            </a:r>
            <a:r>
              <a:rPr lang="en-US" sz="2000" i="1" dirty="0">
                <a:solidFill>
                  <a:srgbClr val="FF0000"/>
                </a:solidFill>
              </a:rPr>
              <a:t>, and even </a:t>
            </a:r>
            <a:r>
              <a:rPr lang="en-US" sz="2000" i="1" dirty="0" err="1">
                <a:solidFill>
                  <a:srgbClr val="FF0000"/>
                </a:solidFill>
              </a:rPr>
              <a:t>dysphagia</a:t>
            </a:r>
            <a:r>
              <a:rPr lang="en-US" sz="2000" i="1" dirty="0">
                <a:solidFill>
                  <a:srgbClr val="FF0000"/>
                </a:solidFill>
              </a:rPr>
              <a:t>.</a:t>
            </a:r>
            <a:r>
              <a:rPr lang="en-US" sz="2000" dirty="0"/>
              <a:t> </a:t>
            </a:r>
            <a:r>
              <a:rPr lang="en-US" sz="2000" dirty="0" err="1"/>
              <a:t>Supraglottoplasty</a:t>
            </a:r>
            <a:r>
              <a:rPr lang="en-US" sz="2000" dirty="0"/>
              <a:t> can be an effective treatment option</a:t>
            </a:r>
            <a:endParaRPr lang="ar-IQ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645</TotalTime>
  <Words>2632</Words>
  <Application>Microsoft Office PowerPoint</Application>
  <PresentationFormat>On-screen Show (4:3)</PresentationFormat>
  <Paragraphs>258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Aspect</vt:lpstr>
      <vt:lpstr>stridor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Maher</cp:lastModifiedBy>
  <cp:revision>64</cp:revision>
  <dcterms:created xsi:type="dcterms:W3CDTF">2015-12-12T21:11:44Z</dcterms:created>
  <dcterms:modified xsi:type="dcterms:W3CDTF">2020-03-10T10:10:28Z</dcterms:modified>
</cp:coreProperties>
</file>