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1" r:id="rId2"/>
    <p:sldId id="324" r:id="rId3"/>
    <p:sldId id="256" r:id="rId4"/>
    <p:sldId id="257" r:id="rId5"/>
    <p:sldId id="258" r:id="rId6"/>
    <p:sldId id="259" r:id="rId7"/>
    <p:sldId id="325" r:id="rId8"/>
    <p:sldId id="322"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326" r:id="rId24"/>
    <p:sldId id="276" r:id="rId25"/>
    <p:sldId id="277" r:id="rId26"/>
    <p:sldId id="278" r:id="rId27"/>
    <p:sldId id="279" r:id="rId28"/>
    <p:sldId id="280" r:id="rId29"/>
    <p:sldId id="281" r:id="rId30"/>
    <p:sldId id="282" r:id="rId31"/>
    <p:sldId id="283" r:id="rId32"/>
    <p:sldId id="284" r:id="rId33"/>
    <p:sldId id="285" r:id="rId34"/>
    <p:sldId id="323" r:id="rId3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2292"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0F215-15B7-4685-8495-1AFEA385EDDB}" type="datetimeFigureOut">
              <a:rPr lang="en-US" smtClean="0"/>
              <a:t>3/7/2020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0E5372-355F-4DD2-B435-ED8528632297}" type="slidenum">
              <a:rPr lang="en-US" smtClean="0"/>
              <a:t>‹#›</a:t>
            </a:fld>
            <a:endParaRPr lang="en-US"/>
          </a:p>
        </p:txBody>
      </p:sp>
    </p:spTree>
    <p:extLst>
      <p:ext uri="{BB962C8B-B14F-4D97-AF65-F5344CB8AC3E}">
        <p14:creationId xmlns:p14="http://schemas.microsoft.com/office/powerpoint/2010/main" val="400602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66C956-2728-4434-86D2-90FAF3DF8BC9}" type="slidenum">
              <a:rPr lang="en-US" smtClean="0"/>
              <a:t>17</a:t>
            </a:fld>
            <a:endParaRPr lang="en-US"/>
          </a:p>
        </p:txBody>
      </p:sp>
    </p:spTree>
    <p:extLst>
      <p:ext uri="{BB962C8B-B14F-4D97-AF65-F5344CB8AC3E}">
        <p14:creationId xmlns:p14="http://schemas.microsoft.com/office/powerpoint/2010/main" val="2619803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E5E15-53A8-4BC2-B8CA-E3648DEE98B3}" type="slidenum">
              <a:rPr lang="en-US" smtClean="0"/>
              <a:t>21</a:t>
            </a:fld>
            <a:endParaRPr lang="en-US"/>
          </a:p>
        </p:txBody>
      </p:sp>
    </p:spTree>
    <p:extLst>
      <p:ext uri="{BB962C8B-B14F-4D97-AF65-F5344CB8AC3E}">
        <p14:creationId xmlns:p14="http://schemas.microsoft.com/office/powerpoint/2010/main" val="401983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D7057-2D96-4DB8-AE93-F6EA9F9B78BE}" type="slidenum">
              <a:rPr lang="en-US" smtClean="0"/>
              <a:t>25</a:t>
            </a:fld>
            <a:endParaRPr lang="en-US"/>
          </a:p>
        </p:txBody>
      </p:sp>
    </p:spTree>
    <p:extLst>
      <p:ext uri="{BB962C8B-B14F-4D97-AF65-F5344CB8AC3E}">
        <p14:creationId xmlns:p14="http://schemas.microsoft.com/office/powerpoint/2010/main" val="275233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3/7/2020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chem.libretexts.org/Bookshelves/Organic_Chemistry/Book:_Organic_Chemistry_with_a_Biological_Emphasis_v2.0_(Soderberg)/03:_Conformations_and_Stereochemistry/3.06:_Optical_Activity" TargetMode="External"/><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science/article/pii/B9780615395159500072" TargetMode="External"/><Relationship Id="rId2" Type="http://schemas.openxmlformats.org/officeDocument/2006/relationships/image" Target="../media/image28.tmp"/><Relationship Id="rId1" Type="http://schemas.openxmlformats.org/officeDocument/2006/relationships/slideLayout" Target="../slideLayouts/slideLayout7.xml"/><Relationship Id="rId6" Type="http://schemas.openxmlformats.org/officeDocument/2006/relationships/hyperlink" Target="https://www.google.com/url?sa=i&amp;source=images&amp;cd=&amp;cad=rja&amp;uact=8&amp;ved=2ahUKEwiC-rHK947nAhUK26QKHQWZCSoQjhx6BAgBEAI&amp;url=https://www.cipac.org/images/pdf/2011/Stereo-Isomers%20in%20Pesticides.pdf&amp;psig=AOvVaw1CL_Ivg-50rPIkVJTzvhlj&amp;ust=1579498202228692" TargetMode="External"/><Relationship Id="rId5" Type="http://schemas.openxmlformats.org/officeDocument/2006/relationships/hyperlink" Target="https://chem.libretexts.org/Bookshelves/Organic_Chemistry/Book:_Organic_Chemistry_with_a_Biological_Emphasis_v2.0_(Soderberg)/03:_Conformations_and_Stereochemistry/3.06:_Optical_Activity" TargetMode="External"/><Relationship Id="rId4" Type="http://schemas.openxmlformats.org/officeDocument/2006/relationships/hyperlink" Target="https://www.google.com/url?sa=i&amp;source=images&amp;cd=&amp;cad=rja&amp;uact=8&amp;ved=2ahUKEwjSscPb9o7nAhUP3qQKHXvvClEQjB16BAgBEAM&amp;url=https://chem.libretexts.org/Bookshelves/Organic_Chemistry/Book:_Organic_Chemistry_with_a_Biological_Emphasis_v2.0_(Soderberg)/03:_Conformations_and_Stereochemistry/3.06:_Optical_Activity&amp;psig=AOvVaw18HrSSoTlWEy1EHXkqaB14&amp;ust=1579497922846796"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tmp"/><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hyperlink" Target="https://www.fedup.com.au/factsheets/additive-and-natural-chemical-factsheets/amines" TargetMode="External"/><Relationship Id="rId1" Type="http://schemas.openxmlformats.org/officeDocument/2006/relationships/slideLayout" Target="../slideLayouts/slideLayout7.xml"/><Relationship Id="rId4" Type="http://schemas.openxmlformats.org/officeDocument/2006/relationships/image" Target="../media/image42.tmp"/></Relationships>
</file>

<file path=ppt/slides/_rels/slide34.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chem.libretexts.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hyperlink" Target="http://gooddayshealthcare.in/product/acetone-urin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flow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8" y="0"/>
            <a:ext cx="7072410"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343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b="1" dirty="0"/>
              <a:t>Organic </a:t>
            </a:r>
            <a:r>
              <a:rPr lang="en-US" b="1" dirty="0" smtClean="0"/>
              <a:t>Chemistry Contents:</a:t>
            </a:r>
            <a:endParaRPr lang="en-US" b="1" dirty="0"/>
          </a:p>
          <a:p>
            <a:pPr lvl="0"/>
            <a:r>
              <a:rPr lang="en-US" sz="1600" b="1" dirty="0" smtClean="0">
                <a:latin typeface="Arial" pitchFamily="34" charset="0"/>
                <a:ea typeface="Times New Roman" pitchFamily="18" charset="0"/>
                <a:cs typeface="Arial" pitchFamily="34" charset="0"/>
              </a:rPr>
              <a:t>Stereochemistry.</a:t>
            </a:r>
            <a:endParaRPr lang="en-US" sz="1600" b="1" dirty="0">
              <a:latin typeface="Arial" pitchFamily="34" charset="0"/>
              <a:ea typeface="Times New Roman" pitchFamily="18" charset="0"/>
              <a:cs typeface="Arial" pitchFamily="34" charset="0"/>
            </a:endParaRPr>
          </a:p>
          <a:p>
            <a:r>
              <a:rPr lang="en-US" sz="1600" b="1" dirty="0" smtClean="0"/>
              <a:t>Optical Activity</a:t>
            </a:r>
            <a:r>
              <a:rPr lang="en-US" sz="1600" dirty="0" smtClean="0">
                <a:ea typeface="Times New Roman" pitchFamily="18" charset="0"/>
                <a:cs typeface="Arial" pitchFamily="34" charset="0"/>
              </a:rPr>
              <a:t>. </a:t>
            </a:r>
            <a:endParaRPr lang="en-US" sz="1600" dirty="0">
              <a:ea typeface="Times New Roman" pitchFamily="18" charset="0"/>
              <a:cs typeface="Arial" pitchFamily="34" charset="0"/>
            </a:endParaRPr>
          </a:p>
          <a:p>
            <a:r>
              <a:rPr lang="en-US" sz="1600" b="1" dirty="0" smtClean="0"/>
              <a:t>Chiral Sample.</a:t>
            </a:r>
          </a:p>
          <a:p>
            <a:r>
              <a:rPr lang="en-US" sz="1600" b="1" dirty="0" smtClean="0"/>
              <a:t>Enantiomers.</a:t>
            </a:r>
            <a:r>
              <a:rPr lang="en-US" sz="1600" dirty="0"/>
              <a:t> </a:t>
            </a:r>
            <a:endParaRPr lang="en-US" sz="1600" dirty="0" smtClean="0"/>
          </a:p>
          <a:p>
            <a:r>
              <a:rPr lang="en-US" sz="1600" b="1" dirty="0">
                <a:ea typeface="Times New Roman" pitchFamily="18" charset="0"/>
                <a:cs typeface="Arial" pitchFamily="34" charset="0"/>
              </a:rPr>
              <a:t>Chiral Compounds and Living </a:t>
            </a:r>
            <a:r>
              <a:rPr lang="en-US" sz="1600" b="1" dirty="0" smtClean="0">
                <a:ea typeface="Times New Roman" pitchFamily="18" charset="0"/>
                <a:cs typeface="Arial" pitchFamily="34" charset="0"/>
              </a:rPr>
              <a:t>System</a:t>
            </a:r>
            <a:r>
              <a:rPr lang="en-US" sz="1600" b="1" dirty="0" smtClean="0"/>
              <a:t>.</a:t>
            </a:r>
          </a:p>
          <a:p>
            <a:r>
              <a:rPr lang="en-US" sz="1600" b="1" dirty="0"/>
              <a:t>Chirality and drug </a:t>
            </a:r>
            <a:r>
              <a:rPr lang="en-US" sz="1600" b="1" dirty="0" smtClean="0"/>
              <a:t>development.</a:t>
            </a:r>
            <a:endParaRPr lang="en-US" sz="1600" b="1" dirty="0"/>
          </a:p>
          <a:p>
            <a:r>
              <a:rPr lang="en-US" sz="1600" b="1" dirty="0" smtClean="0"/>
              <a:t>Isomerism.</a:t>
            </a:r>
          </a:p>
          <a:p>
            <a:r>
              <a:rPr lang="en-US" sz="1600" b="1" dirty="0" smtClean="0"/>
              <a:t>Stereochemistry of tetrahedral.</a:t>
            </a:r>
          </a:p>
          <a:p>
            <a:endParaRPr lang="en-US" sz="1600" b="1" dirty="0" smtClean="0"/>
          </a:p>
          <a:p>
            <a:pPr marL="0" indent="0">
              <a:buNone/>
            </a:pPr>
            <a:endParaRPr lang="en-US" b="1" u="sng" dirty="0"/>
          </a:p>
          <a:p>
            <a:endParaRPr lang="en-US" dirty="0"/>
          </a:p>
        </p:txBody>
      </p:sp>
    </p:spTree>
    <p:extLst>
      <p:ext uri="{BB962C8B-B14F-4D97-AF65-F5344CB8AC3E}">
        <p14:creationId xmlns:p14="http://schemas.microsoft.com/office/powerpoint/2010/main" val="1059759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1209"/>
            <a:ext cx="6629400" cy="8925520"/>
          </a:xfrm>
          <a:prstGeom prst="rect">
            <a:avLst/>
          </a:prstGeom>
        </p:spPr>
        <p:txBody>
          <a:bodyPr wrap="square">
            <a:spAutoFit/>
          </a:bodyPr>
          <a:lstStyle/>
          <a:p>
            <a:pPr lvl="0" fontAlgn="base">
              <a:spcBef>
                <a:spcPct val="0"/>
              </a:spcBef>
              <a:spcAft>
                <a:spcPct val="0"/>
              </a:spcAft>
            </a:pPr>
            <a:r>
              <a:rPr lang="en-US" sz="1400" dirty="0" smtClean="0"/>
              <a:t>Lecture Two</a:t>
            </a:r>
            <a:r>
              <a:rPr lang="en-US" sz="2400" dirty="0"/>
              <a:t/>
            </a:r>
            <a:br>
              <a:rPr lang="en-US" sz="2400" dirty="0"/>
            </a:br>
            <a:r>
              <a:rPr lang="en-US" sz="2400" dirty="0" smtClean="0"/>
              <a:t>                       </a:t>
            </a:r>
            <a:r>
              <a:rPr lang="en-US" sz="3200" b="1" dirty="0" smtClean="0"/>
              <a:t>Organic </a:t>
            </a:r>
            <a:r>
              <a:rPr lang="en-US" sz="3200" b="1" dirty="0"/>
              <a:t>Chemistry</a:t>
            </a:r>
            <a:endParaRPr lang="en-US" sz="2800" b="1" dirty="0">
              <a:latin typeface="Arial" pitchFamily="34" charset="0"/>
              <a:ea typeface="Times New Roman" pitchFamily="18" charset="0"/>
              <a:cs typeface="Arial" pitchFamily="34" charset="0"/>
            </a:endParaRPr>
          </a:p>
          <a:p>
            <a:pPr lvl="0" algn="ctr" fontAlgn="base">
              <a:spcBef>
                <a:spcPct val="0"/>
              </a:spcBef>
              <a:spcAft>
                <a:spcPct val="0"/>
              </a:spcAft>
            </a:pPr>
            <a:r>
              <a:rPr lang="en-US" sz="2400" b="1" dirty="0" smtClean="0">
                <a:latin typeface="Arial" pitchFamily="34" charset="0"/>
                <a:ea typeface="Times New Roman" pitchFamily="18" charset="0"/>
                <a:cs typeface="Arial" pitchFamily="34" charset="0"/>
              </a:rPr>
              <a:t>Stereochemistry</a:t>
            </a:r>
            <a:endParaRPr lang="en-US" sz="2400" b="1" dirty="0">
              <a:latin typeface="Arial" pitchFamily="34" charset="0"/>
              <a:ea typeface="Times New Roman" pitchFamily="18" charset="0"/>
              <a:cs typeface="Arial" pitchFamily="34" charset="0"/>
            </a:endParaRPr>
          </a:p>
          <a:p>
            <a:pPr fontAlgn="base">
              <a:spcBef>
                <a:spcPct val="0"/>
              </a:spcBef>
              <a:spcAft>
                <a:spcPct val="0"/>
              </a:spcAft>
            </a:pPr>
            <a:r>
              <a:rPr lang="en-US" dirty="0">
                <a:latin typeface="Arial" pitchFamily="34" charset="0"/>
                <a:ea typeface="Times New Roman" pitchFamily="18" charset="0"/>
                <a:cs typeface="Arial" pitchFamily="34" charset="0"/>
              </a:rPr>
              <a:t> </a:t>
            </a:r>
            <a:r>
              <a:rPr lang="en-US" sz="2000" b="1" u="sng" dirty="0" smtClean="0">
                <a:latin typeface="Arial" pitchFamily="34" charset="0"/>
                <a:ea typeface="Times New Roman" pitchFamily="18" charset="0"/>
                <a:cs typeface="Arial" pitchFamily="34" charset="0"/>
              </a:rPr>
              <a:t>Stereochemistry</a:t>
            </a:r>
            <a:r>
              <a:rPr lang="en-US" sz="2000" b="1" u="sng" dirty="0">
                <a:latin typeface="Arial" pitchFamily="34" charset="0"/>
                <a:ea typeface="Times New Roman" pitchFamily="18" charset="0"/>
                <a:cs typeface="Arial" pitchFamily="34" charset="0"/>
              </a:rPr>
              <a:t>:</a:t>
            </a:r>
          </a:p>
          <a:p>
            <a:pPr lvl="0" algn="just" fontAlgn="base">
              <a:spcBef>
                <a:spcPct val="0"/>
              </a:spcBef>
              <a:spcAft>
                <a:spcPct val="0"/>
              </a:spcAft>
            </a:pPr>
            <a:r>
              <a:rPr lang="en-US" b="1" dirty="0" smtClean="0">
                <a:ea typeface="Times New Roman" pitchFamily="18" charset="0"/>
                <a:cs typeface="Arial" pitchFamily="34" charset="0"/>
              </a:rPr>
              <a:t>   Is </a:t>
            </a:r>
            <a:r>
              <a:rPr lang="en-US" b="1" dirty="0">
                <a:ea typeface="Times New Roman" pitchFamily="18" charset="0"/>
                <a:cs typeface="Arial" pitchFamily="34" charset="0"/>
              </a:rPr>
              <a:t>the study of the different spatial arrangements </a:t>
            </a:r>
            <a:r>
              <a:rPr lang="en-US" b="1" dirty="0" smtClean="0">
                <a:ea typeface="Times New Roman" pitchFamily="18" charset="0"/>
                <a:cs typeface="Arial" pitchFamily="34" charset="0"/>
              </a:rPr>
              <a:t>of toms in o</a:t>
            </a:r>
            <a:r>
              <a:rPr lang="en-US" b="1" dirty="0" smtClean="0"/>
              <a:t>ur space</a:t>
            </a:r>
            <a:r>
              <a:rPr lang="en-US" b="1" dirty="0" smtClean="0">
                <a:ea typeface="Times New Roman" pitchFamily="18" charset="0"/>
                <a:cs typeface="Arial" pitchFamily="34" charset="0"/>
              </a:rPr>
              <a:t>.</a:t>
            </a:r>
            <a:r>
              <a:rPr lang="en-US" b="1" dirty="0" smtClean="0"/>
              <a:t> </a:t>
            </a:r>
            <a:r>
              <a:rPr lang="en-US" b="1" dirty="0"/>
              <a:t> The stereo chemical configuration of any stereo </a:t>
            </a:r>
            <a:r>
              <a:rPr lang="en-US" b="1" dirty="0" smtClean="0"/>
              <a:t>center is the </a:t>
            </a:r>
            <a:r>
              <a:rPr lang="en-US" b="1" dirty="0"/>
              <a:t>using </a:t>
            </a:r>
            <a:r>
              <a:rPr lang="en-US" b="1" dirty="0" smtClean="0"/>
              <a:t>of naming</a:t>
            </a:r>
            <a:r>
              <a:rPr lang="en-US" b="1" dirty="0"/>
              <a:t> 'R ' (from the Latin rectus, meaning right-handed) or ' S ' (from the Latin sinister, meaning left-handed</a:t>
            </a:r>
            <a:r>
              <a:rPr lang="en-US" b="1" dirty="0" smtClean="0"/>
              <a:t>).</a:t>
            </a:r>
          </a:p>
          <a:p>
            <a:pPr lvl="0" algn="justLow" fontAlgn="base">
              <a:spcBef>
                <a:spcPct val="0"/>
              </a:spcBef>
              <a:spcAft>
                <a:spcPct val="0"/>
              </a:spcAft>
              <a:tabLst>
                <a:tab pos="457200" algn="l"/>
              </a:tabLst>
            </a:pPr>
            <a:r>
              <a:rPr lang="en-US" b="1" dirty="0">
                <a:ea typeface="Times New Roman" pitchFamily="18" charset="0"/>
                <a:cs typeface="Arial" pitchFamily="34" charset="0"/>
              </a:rPr>
              <a:t>These two structures are not identical</a:t>
            </a:r>
            <a:r>
              <a:rPr lang="en-US" b="1" dirty="0" smtClean="0">
                <a:ea typeface="Times New Roman" pitchFamily="18" charset="0"/>
                <a:cs typeface="Arial" pitchFamily="34" charset="0"/>
              </a:rPr>
              <a:t>.</a:t>
            </a:r>
          </a:p>
          <a:p>
            <a:pPr lvl="0" algn="justLow" fontAlgn="base">
              <a:spcBef>
                <a:spcPct val="0"/>
              </a:spcBef>
              <a:spcAft>
                <a:spcPct val="0"/>
              </a:spcAft>
              <a:tabLst>
                <a:tab pos="457200" algn="l"/>
              </a:tabLst>
            </a:pPr>
            <a:r>
              <a:rPr lang="en-US" b="1" dirty="0" smtClean="0">
                <a:ea typeface="Times New Roman" pitchFamily="18" charset="0"/>
                <a:cs typeface="Arial" pitchFamily="34" charset="0"/>
              </a:rPr>
              <a:t>The following structures indicate that</a:t>
            </a:r>
            <a:r>
              <a:rPr lang="en-US" b="1" dirty="0"/>
              <a:t> </a:t>
            </a:r>
            <a:r>
              <a:rPr lang="en-US" b="1" dirty="0" smtClean="0"/>
              <a:t>designations in Figure 1 A &amp; B.</a:t>
            </a:r>
          </a:p>
          <a:p>
            <a:pPr lvl="0" algn="justLow" fontAlgn="base">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lvl="0" algn="justLow" fontAlgn="base">
              <a:spcBef>
                <a:spcPct val="0"/>
              </a:spcBef>
              <a:spcAft>
                <a:spcPct val="0"/>
              </a:spcAft>
              <a:tabLst>
                <a:tab pos="457200" algn="l"/>
              </a:tabLst>
            </a:pPr>
            <a:endParaRPr lang="en-US" dirty="0">
              <a:latin typeface="Arial" pitchFamily="34" charset="0"/>
              <a:cs typeface="Arial" pitchFamily="34" charset="0"/>
            </a:endParaRPr>
          </a:p>
          <a:p>
            <a:pPr lvl="0" algn="justLow" eaLnBrk="0" fontAlgn="base" hangingPunct="0">
              <a:spcBef>
                <a:spcPct val="0"/>
              </a:spcBef>
              <a:spcAft>
                <a:spcPct val="0"/>
              </a:spcAft>
              <a:tabLst>
                <a:tab pos="457200" algn="l"/>
              </a:tabLst>
            </a:pPr>
            <a:endParaRPr lang="en-US" dirty="0" smtClean="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smtClean="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smtClean="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lvl="0" algn="justLow" eaLnBrk="0" fontAlgn="base" hangingPunct="0">
              <a:spcBef>
                <a:spcPct val="0"/>
              </a:spcBef>
              <a:spcAft>
                <a:spcPct val="0"/>
              </a:spcAft>
              <a:tabLst>
                <a:tab pos="457200" algn="l"/>
              </a:tabLst>
            </a:pPr>
            <a:r>
              <a:rPr lang="en-US" b="1" dirty="0" smtClean="0"/>
              <a:t>                1 A.  </a:t>
            </a:r>
          </a:p>
          <a:p>
            <a:pPr lvl="0" algn="justLow" eaLnBrk="0" fontAlgn="base" hangingPunct="0">
              <a:spcBef>
                <a:spcPct val="0"/>
              </a:spcBef>
              <a:spcAft>
                <a:spcPct val="0"/>
              </a:spcAft>
              <a:tabLst>
                <a:tab pos="457200" algn="l"/>
              </a:tabLst>
            </a:pPr>
            <a:r>
              <a:rPr lang="en-US" b="1" dirty="0" smtClean="0"/>
              <a:t>                                                                       1 B</a:t>
            </a:r>
            <a:r>
              <a:rPr lang="en-US" b="1" dirty="0"/>
              <a:t>.</a:t>
            </a:r>
            <a:endParaRPr lang="en-US" dirty="0">
              <a:latin typeface="Arial" pitchFamily="34" charset="0"/>
              <a:ea typeface="Times New Roman" pitchFamily="18" charset="0"/>
              <a:cs typeface="Arial" pitchFamily="34" charset="0"/>
            </a:endParaRPr>
          </a:p>
          <a:p>
            <a:pPr lvl="0" algn="just" fontAlgn="base">
              <a:spcBef>
                <a:spcPct val="0"/>
              </a:spcBef>
              <a:spcAft>
                <a:spcPct val="0"/>
              </a:spcAft>
            </a:pPr>
            <a:r>
              <a:rPr lang="en-US" sz="1400" b="1" dirty="0" smtClean="0">
                <a:latin typeface="+mj-lt"/>
              </a:rPr>
              <a:t>Figure 1</a:t>
            </a:r>
            <a:r>
              <a:rPr lang="en-US" sz="1400" b="1" dirty="0"/>
              <a:t> </a:t>
            </a:r>
            <a:r>
              <a:rPr lang="en-US" sz="1400" b="1" dirty="0" smtClean="0"/>
              <a:t>A </a:t>
            </a:r>
            <a:r>
              <a:rPr lang="en-US" sz="1400" b="1" dirty="0"/>
              <a:t>&amp; </a:t>
            </a:r>
            <a:r>
              <a:rPr lang="en-US" sz="1400" b="1" dirty="0" smtClean="0"/>
              <a:t>B </a:t>
            </a:r>
            <a:r>
              <a:rPr lang="en-US" sz="1400" b="1" dirty="0" smtClean="0">
                <a:latin typeface="+mj-lt"/>
              </a:rPr>
              <a:t>: </a:t>
            </a:r>
          </a:p>
          <a:p>
            <a:pPr lvl="0" algn="just" fontAlgn="base">
              <a:spcBef>
                <a:spcPct val="0"/>
              </a:spcBef>
              <a:spcAft>
                <a:spcPct val="0"/>
              </a:spcAft>
            </a:pPr>
            <a:r>
              <a:rPr lang="en-US" sz="1400" b="1" dirty="0" smtClean="0"/>
              <a:t>1 </a:t>
            </a:r>
            <a:r>
              <a:rPr lang="en-US" sz="1400" b="1" dirty="0"/>
              <a:t>A </a:t>
            </a:r>
            <a:r>
              <a:rPr lang="en-US" sz="1400" b="1" dirty="0" smtClean="0">
                <a:latin typeface="+mj-lt"/>
              </a:rPr>
              <a:t>Designations of </a:t>
            </a:r>
            <a:r>
              <a:rPr lang="en-US" sz="1400" b="1" dirty="0">
                <a:latin typeface="+mj-lt"/>
              </a:rPr>
              <a:t>'R ' </a:t>
            </a:r>
            <a:r>
              <a:rPr lang="en-US" sz="1400" b="1" dirty="0" smtClean="0">
                <a:latin typeface="+mj-lt"/>
              </a:rPr>
              <a:t>&amp;'</a:t>
            </a:r>
            <a:r>
              <a:rPr lang="en-US" sz="1400" b="1" dirty="0">
                <a:latin typeface="+mj-lt"/>
              </a:rPr>
              <a:t> S </a:t>
            </a:r>
            <a:r>
              <a:rPr lang="en-US" sz="1400" b="1" dirty="0" smtClean="0">
                <a:latin typeface="+mj-lt"/>
              </a:rPr>
              <a:t>'. </a:t>
            </a:r>
          </a:p>
          <a:p>
            <a:pPr lvl="0" algn="just" fontAlgn="base">
              <a:spcBef>
                <a:spcPct val="0"/>
              </a:spcBef>
              <a:spcAft>
                <a:spcPct val="0"/>
              </a:spcAft>
            </a:pPr>
            <a:r>
              <a:rPr lang="en-US" sz="1400" b="1" dirty="0" smtClean="0"/>
              <a:t>1 B Indicate the way of binding of Bromine ion with Carbon atom (</a:t>
            </a:r>
            <a:r>
              <a:rPr lang="en-US" sz="1400" b="1" dirty="0"/>
              <a:t>stereo center </a:t>
            </a:r>
            <a:r>
              <a:rPr lang="en-US" sz="1400" b="1" dirty="0" smtClean="0"/>
              <a:t>), to give </a:t>
            </a:r>
            <a:r>
              <a:rPr lang="en-US" sz="1400" b="1" dirty="0"/>
              <a:t>'R ' &amp;' S ' </a:t>
            </a:r>
            <a:r>
              <a:rPr lang="en-US" sz="1400" b="1" dirty="0" smtClean="0"/>
              <a:t>Isomers.</a:t>
            </a:r>
            <a:endParaRPr lang="en-US" sz="1400" b="1" dirty="0" smtClean="0">
              <a:latin typeface="+mj-lt"/>
            </a:endParaRPr>
          </a:p>
          <a:p>
            <a:pPr lvl="0" algn="just" fontAlgn="base">
              <a:spcBef>
                <a:spcPct val="0"/>
              </a:spcBef>
              <a:spcAft>
                <a:spcPct val="0"/>
              </a:spcAft>
            </a:pPr>
            <a:endParaRPr lang="en-US" sz="1400" b="1" dirty="0" smtClean="0">
              <a:latin typeface="+mj-lt"/>
              <a:ea typeface="Times New Roman" pitchFamily="18" charset="0"/>
              <a:cs typeface="Arial" pitchFamily="34" charset="0"/>
            </a:endParaRPr>
          </a:p>
          <a:p>
            <a:pPr algn="justLow" eaLnBrk="0" fontAlgn="base" hangingPunct="0">
              <a:spcBef>
                <a:spcPct val="0"/>
              </a:spcBef>
              <a:spcAft>
                <a:spcPct val="0"/>
              </a:spcAft>
              <a:tabLst>
                <a:tab pos="457200" algn="l"/>
              </a:tabLst>
            </a:pPr>
            <a:endParaRPr lang="en-US" dirty="0" smtClean="0">
              <a:latin typeface="Arial" pitchFamily="34" charset="0"/>
              <a:ea typeface="Times New Roman" pitchFamily="18" charset="0"/>
              <a:cs typeface="Arial" pitchFamily="34" charset="0"/>
            </a:endParaRPr>
          </a:p>
          <a:p>
            <a:pPr algn="justLow" eaLnBrk="0" fontAlgn="base" hangingPunct="0">
              <a:spcBef>
                <a:spcPct val="0"/>
              </a:spcBef>
              <a:spcAft>
                <a:spcPct val="0"/>
              </a:spcAft>
              <a:tabLst>
                <a:tab pos="457200" algn="l"/>
              </a:tabLst>
            </a:pPr>
            <a:endParaRPr lang="en-US" dirty="0">
              <a:latin typeface="Arial" pitchFamily="34" charset="0"/>
              <a:ea typeface="Times New Roman" pitchFamily="18" charset="0"/>
              <a:cs typeface="Arial" pitchFamily="34" charset="0"/>
            </a:endParaRPr>
          </a:p>
          <a:p>
            <a:pPr algn="justLow" eaLnBrk="0" fontAlgn="base" hangingPunct="0">
              <a:spcBef>
                <a:spcPct val="0"/>
              </a:spcBef>
              <a:spcAft>
                <a:spcPct val="0"/>
              </a:spcAft>
              <a:tabLst>
                <a:tab pos="457200" algn="l"/>
              </a:tabLst>
            </a:pPr>
            <a:r>
              <a:rPr lang="en-US" dirty="0" smtClean="0">
                <a:latin typeface="Arial" pitchFamily="34" charset="0"/>
                <a:ea typeface="Times New Roman" pitchFamily="18" charset="0"/>
                <a:cs typeface="Arial" pitchFamily="34" charset="0"/>
              </a:rPr>
              <a:t>The </a:t>
            </a:r>
            <a:r>
              <a:rPr lang="en-US" b="1" dirty="0">
                <a:latin typeface="Arial" pitchFamily="34" charset="0"/>
                <a:ea typeface="Times New Roman" pitchFamily="18" charset="0"/>
                <a:cs typeface="Arial" pitchFamily="34" charset="0"/>
              </a:rPr>
              <a:t>–Br </a:t>
            </a:r>
            <a:r>
              <a:rPr lang="en-US" dirty="0" smtClean="0">
                <a:latin typeface="Arial" pitchFamily="34" charset="0"/>
                <a:ea typeface="Times New Roman" pitchFamily="18" charset="0"/>
                <a:cs typeface="Arial" pitchFamily="34" charset="0"/>
              </a:rPr>
              <a:t>group(     ) which </a:t>
            </a:r>
            <a:r>
              <a:rPr lang="en-US" dirty="0">
                <a:latin typeface="Arial" pitchFamily="34" charset="0"/>
                <a:ea typeface="Times New Roman" pitchFamily="18" charset="0"/>
                <a:cs typeface="Arial" pitchFamily="34" charset="0"/>
              </a:rPr>
              <a:t>bound </a:t>
            </a:r>
            <a:r>
              <a:rPr lang="en-US" dirty="0" smtClean="0">
                <a:latin typeface="Arial" pitchFamily="34" charset="0"/>
                <a:ea typeface="Times New Roman" pitchFamily="18" charset="0"/>
                <a:cs typeface="Arial" pitchFamily="34" charset="0"/>
              </a:rPr>
              <a:t>carbon atom </a:t>
            </a:r>
            <a:r>
              <a:rPr lang="en-US" dirty="0">
                <a:latin typeface="Arial" pitchFamily="34" charset="0"/>
                <a:ea typeface="Times New Roman" pitchFamily="18" charset="0"/>
                <a:cs typeface="Arial" pitchFamily="34" charset="0"/>
              </a:rPr>
              <a:t>below the page </a:t>
            </a:r>
            <a:r>
              <a:rPr lang="en-US" dirty="0" smtClean="0">
                <a:latin typeface="Arial" pitchFamily="34" charset="0"/>
                <a:ea typeface="Times New Roman" pitchFamily="18" charset="0"/>
                <a:cs typeface="Arial" pitchFamily="34" charset="0"/>
              </a:rPr>
              <a:t>gives is (R</a:t>
            </a:r>
            <a:r>
              <a:rPr lang="en-US" dirty="0">
                <a:latin typeface="Arial" pitchFamily="34" charset="0"/>
                <a:ea typeface="Times New Roman" pitchFamily="18" charset="0"/>
                <a:cs typeface="Arial" pitchFamily="34" charset="0"/>
              </a:rPr>
              <a:t>), whereas (S</a:t>
            </a:r>
            <a:r>
              <a:rPr lang="en-US" dirty="0" smtClean="0">
                <a:latin typeface="Arial" pitchFamily="34" charset="0"/>
                <a:ea typeface="Times New Roman" pitchFamily="18" charset="0"/>
                <a:cs typeface="Arial" pitchFamily="34" charset="0"/>
              </a:rPr>
              <a:t>) in this case group </a:t>
            </a:r>
            <a:r>
              <a:rPr lang="en-US" b="1" dirty="0">
                <a:latin typeface="Arial" pitchFamily="34" charset="0"/>
                <a:ea typeface="Times New Roman" pitchFamily="18" charset="0"/>
                <a:cs typeface="Arial" pitchFamily="34" charset="0"/>
              </a:rPr>
              <a:t>–Br </a:t>
            </a:r>
            <a:r>
              <a:rPr lang="en-US" dirty="0">
                <a:latin typeface="Arial" pitchFamily="34" charset="0"/>
                <a:ea typeface="Times New Roman" pitchFamily="18" charset="0"/>
                <a:cs typeface="Arial" pitchFamily="34" charset="0"/>
              </a:rPr>
              <a:t>which bound carbon atom</a:t>
            </a:r>
            <a:r>
              <a:rPr lang="en-US" dirty="0" smtClean="0">
                <a:latin typeface="Arial" pitchFamily="34" charset="0"/>
                <a:ea typeface="Times New Roman" pitchFamily="18" charset="0"/>
                <a:cs typeface="Arial" pitchFamily="34" charset="0"/>
              </a:rPr>
              <a:t> </a:t>
            </a:r>
            <a:r>
              <a:rPr lang="en-US" dirty="0">
                <a:latin typeface="Arial" pitchFamily="34" charset="0"/>
                <a:ea typeface="Times New Roman" pitchFamily="18" charset="0"/>
                <a:cs typeface="Arial" pitchFamily="34" charset="0"/>
              </a:rPr>
              <a:t>above the page. The positions of the –Br group are </a:t>
            </a:r>
            <a:r>
              <a:rPr lang="en-US" dirty="0" smtClean="0">
                <a:latin typeface="Arial" pitchFamily="34" charset="0"/>
                <a:ea typeface="Times New Roman" pitchFamily="18" charset="0"/>
                <a:cs typeface="Arial" pitchFamily="34" charset="0"/>
              </a:rPr>
              <a:t>reversed for each structure</a:t>
            </a:r>
            <a:r>
              <a:rPr lang="en-US" dirty="0" smtClean="0"/>
              <a:t>.</a:t>
            </a:r>
          </a:p>
        </p:txBody>
      </p:sp>
      <p:pic>
        <p:nvPicPr>
          <p:cNvPr id="3" name="Picture 6" descr="نتيجة بحث الصور عن ‪Stereochemi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3352800"/>
            <a:ext cx="4363358" cy="25653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نتيجة بحث الصور عن ‪Stereochemistry‬‏"/>
          <p:cNvPicPr>
            <a:picLocks noChangeAspect="1" noChangeArrowheads="1"/>
          </p:cNvPicPr>
          <p:nvPr/>
        </p:nvPicPr>
        <p:blipFill rotWithShape="1">
          <a:blip r:embed="rId2">
            <a:extLst>
              <a:ext uri="{28A0092B-C50C-407E-A947-70E740481C1C}">
                <a14:useLocalDpi xmlns:a14="http://schemas.microsoft.com/office/drawing/2010/main" val="0"/>
              </a:ext>
            </a:extLst>
          </a:blip>
          <a:srcRect l="31026" t="5591" r="60473" b="79609"/>
          <a:stretch/>
        </p:blipFill>
        <p:spPr bwMode="auto">
          <a:xfrm>
            <a:off x="1905000" y="7772402"/>
            <a:ext cx="304800" cy="3429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4114802"/>
            <a:ext cx="2095500" cy="1363244"/>
          </a:xfrm>
          <a:prstGeom prst="rect">
            <a:avLst/>
          </a:prstGeom>
        </p:spPr>
      </p:pic>
      <p:pic>
        <p:nvPicPr>
          <p:cNvPr id="7" name="Picture 6" descr="www.chem.ucla.edu/~harding/tutorials/stereolecture.pdf - Baidu Browser"/>
          <p:cNvPicPr>
            <a:picLocks noChangeAspect="1"/>
          </p:cNvPicPr>
          <p:nvPr/>
        </p:nvPicPr>
        <p:blipFill rotWithShape="1">
          <a:blip r:embed="rId4" cstate="print">
            <a:extLst>
              <a:ext uri="{28A0092B-C50C-407E-A947-70E740481C1C}">
                <a14:useLocalDpi xmlns:a14="http://schemas.microsoft.com/office/drawing/2010/main" val="0"/>
              </a:ext>
            </a:extLst>
          </a:blip>
          <a:srcRect l="45150" t="79950" r="16538"/>
          <a:stretch/>
        </p:blipFill>
        <p:spPr>
          <a:xfrm>
            <a:off x="381000" y="7239001"/>
            <a:ext cx="4495800" cy="272891"/>
          </a:xfrm>
          <a:prstGeom prst="rect">
            <a:avLst/>
          </a:prstGeom>
        </p:spPr>
      </p:pic>
    </p:spTree>
    <p:extLst>
      <p:ext uri="{BB962C8B-B14F-4D97-AF65-F5344CB8AC3E}">
        <p14:creationId xmlns:p14="http://schemas.microsoft.com/office/powerpoint/2010/main" val="370480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7964" y="304801"/>
            <a:ext cx="6543836" cy="7602081"/>
          </a:xfrm>
          <a:prstGeom prst="rect">
            <a:avLst/>
          </a:prstGeom>
        </p:spPr>
        <p:txBody>
          <a:bodyPr wrap="square">
            <a:spAutoFit/>
          </a:bodyPr>
          <a:lstStyle/>
          <a:p>
            <a:pPr algn="ctr"/>
            <a:r>
              <a:rPr lang="en-US" b="1" dirty="0"/>
              <a:t> Isomerism </a:t>
            </a:r>
          </a:p>
          <a:p>
            <a:r>
              <a:rPr lang="en-US" b="1" dirty="0" smtClean="0"/>
              <a:t>Isomerism:</a:t>
            </a:r>
          </a:p>
          <a:p>
            <a:r>
              <a:rPr lang="en-US" dirty="0" smtClean="0"/>
              <a:t>   The </a:t>
            </a:r>
            <a:r>
              <a:rPr lang="en-US" dirty="0"/>
              <a:t>branch of chemistry that deals with the special arrangement of atoms in </a:t>
            </a:r>
            <a:r>
              <a:rPr lang="en-US" dirty="0" smtClean="0"/>
              <a:t>molecules, </a:t>
            </a:r>
            <a:r>
              <a:rPr lang="en-US" dirty="0"/>
              <a:t>and the effects of such </a:t>
            </a:r>
            <a:r>
              <a:rPr lang="en-US" dirty="0" smtClean="0"/>
              <a:t>arrangements, </a:t>
            </a:r>
            <a:r>
              <a:rPr lang="en-US" dirty="0"/>
              <a:t>on the </a:t>
            </a:r>
            <a:r>
              <a:rPr lang="en-US" dirty="0" smtClean="0"/>
              <a:t>chemical, </a:t>
            </a:r>
            <a:r>
              <a:rPr lang="en-US" dirty="0"/>
              <a:t>and physical properties of the molecules, especially where asymmetric </a:t>
            </a:r>
            <a:r>
              <a:rPr lang="en-US" dirty="0" smtClean="0"/>
              <a:t>centers, </a:t>
            </a:r>
            <a:r>
              <a:rPr lang="en-US" dirty="0"/>
              <a:t>of substitution </a:t>
            </a:r>
            <a:r>
              <a:rPr lang="en-US" dirty="0" smtClean="0"/>
              <a:t>lead, </a:t>
            </a:r>
            <a:r>
              <a:rPr lang="en-US" dirty="0"/>
              <a:t>to </a:t>
            </a:r>
            <a:r>
              <a:rPr lang="en-US" dirty="0" smtClean="0"/>
              <a:t>optical rotation, as shown in</a:t>
            </a:r>
            <a:r>
              <a:rPr lang="en-US" dirty="0"/>
              <a:t> Fig 2</a:t>
            </a:r>
            <a:r>
              <a:rPr lang="en-US" dirty="0" smtClean="0"/>
              <a:t> &amp; Diagram   (1</a:t>
            </a:r>
            <a:r>
              <a:rPr lang="en-US" dirty="0"/>
              <a: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sz="1400" b="1" dirty="0"/>
              <a:t>Fig </a:t>
            </a:r>
            <a:r>
              <a:rPr lang="en-US" sz="1400" b="1" dirty="0" smtClean="0"/>
              <a:t>2: </a:t>
            </a:r>
            <a:r>
              <a:rPr lang="en-US" sz="1400" b="1" dirty="0"/>
              <a:t>The two isomeric crystals were non-superimposable mirror images of each other, they had the same physical properties, but differed in their ability to rotate plane polarized light. This property was termed as optical activity.</a:t>
            </a:r>
          </a:p>
          <a:p>
            <a:endParaRPr lang="en-US" sz="1400" b="1" dirty="0" smtClean="0"/>
          </a:p>
          <a:p>
            <a:pPr lvl="0" algn="justLow" eaLnBrk="0" fontAlgn="base" hangingPunct="0">
              <a:spcBef>
                <a:spcPct val="0"/>
              </a:spcBef>
              <a:spcAft>
                <a:spcPct val="0"/>
              </a:spcAft>
              <a:tabLst>
                <a:tab pos="457200" algn="l"/>
              </a:tabLst>
            </a:pPr>
            <a:r>
              <a:rPr lang="en-US" dirty="0">
                <a:latin typeface="Arial" pitchFamily="34" charset="0"/>
                <a:ea typeface="Times New Roman" pitchFamily="18" charset="0"/>
                <a:cs typeface="Arial" pitchFamily="34" charset="0"/>
              </a:rPr>
              <a:t>The two structures (A and B) differ only in the way; that the four groups bonded to the carbon are oriented in space. Consequently, they are </a:t>
            </a:r>
            <a:r>
              <a:rPr lang="en-US" u="sng" dirty="0">
                <a:latin typeface="Arial" pitchFamily="34" charset="0"/>
                <a:ea typeface="Times New Roman" pitchFamily="18" charset="0"/>
                <a:cs typeface="Arial" pitchFamily="34" charset="0"/>
              </a:rPr>
              <a:t>stereoisomers</a:t>
            </a:r>
            <a:r>
              <a:rPr lang="en-US" dirty="0">
                <a:latin typeface="Arial" pitchFamily="34" charset="0"/>
                <a:ea typeface="Times New Roman" pitchFamily="18" charset="0"/>
                <a:cs typeface="Arial" pitchFamily="34" charset="0"/>
              </a:rPr>
              <a:t>. Fig 1. </a:t>
            </a:r>
          </a:p>
          <a:p>
            <a:pPr lvl="0" algn="justLow" eaLnBrk="0" fontAlgn="base" hangingPunct="0">
              <a:spcBef>
                <a:spcPct val="0"/>
              </a:spcBef>
              <a:spcAft>
                <a:spcPct val="0"/>
              </a:spcAft>
              <a:tabLst>
                <a:tab pos="457200" algn="l"/>
              </a:tabLst>
            </a:pPr>
            <a:endParaRPr lang="en-US" dirty="0">
              <a:latin typeface="Arial" pitchFamily="34" charset="0"/>
              <a:cs typeface="Arial" pitchFamily="34" charset="0"/>
            </a:endParaRPr>
          </a:p>
          <a:p>
            <a:r>
              <a:rPr lang="en-US" b="1" dirty="0" smtClean="0"/>
              <a:t> </a:t>
            </a:r>
            <a:endParaRPr lang="en-US" b="1" dirty="0"/>
          </a:p>
        </p:txBody>
      </p:sp>
      <p:pic>
        <p:nvPicPr>
          <p:cNvPr id="12"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l="8611"/>
          <a:stretch/>
        </p:blipFill>
        <p:spPr>
          <a:xfrm>
            <a:off x="1447800" y="2286000"/>
            <a:ext cx="4419600" cy="1524000"/>
          </a:xfrm>
          <a:prstGeom prst="rect">
            <a:avLst/>
          </a:prstGeom>
        </p:spPr>
      </p:pic>
      <p:pic>
        <p:nvPicPr>
          <p:cNvPr id="13" name="Picture 12" descr="Screen Clipping"/>
          <p:cNvPicPr>
            <a:picLocks noChangeAspect="1"/>
          </p:cNvPicPr>
          <p:nvPr/>
        </p:nvPicPr>
        <p:blipFill rotWithShape="1">
          <a:blip r:embed="rId3">
            <a:extLst>
              <a:ext uri="{28A0092B-C50C-407E-A947-70E740481C1C}">
                <a14:useLocalDpi xmlns:a14="http://schemas.microsoft.com/office/drawing/2010/main" val="0"/>
              </a:ext>
            </a:extLst>
          </a:blip>
          <a:srcRect l="10745" r="9561"/>
          <a:stretch/>
        </p:blipFill>
        <p:spPr>
          <a:xfrm>
            <a:off x="1752600" y="3581400"/>
            <a:ext cx="4141340" cy="1600200"/>
          </a:xfrm>
          <a:prstGeom prst="rect">
            <a:avLst/>
          </a:prstGeom>
        </p:spPr>
      </p:pic>
    </p:spTree>
    <p:extLst>
      <p:ext uri="{BB962C8B-B14F-4D97-AF65-F5344CB8AC3E}">
        <p14:creationId xmlns:p14="http://schemas.microsoft.com/office/powerpoint/2010/main" val="2401369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4487" t="13555" r="16538"/>
          <a:stretch/>
        </p:blipFill>
        <p:spPr>
          <a:xfrm>
            <a:off x="304800" y="1727200"/>
            <a:ext cx="6324600" cy="5283200"/>
          </a:xfrm>
          <a:prstGeom prst="rect">
            <a:avLst/>
          </a:prstGeom>
        </p:spPr>
      </p:pic>
    </p:spTree>
    <p:extLst>
      <p:ext uri="{BB962C8B-B14F-4D97-AF65-F5344CB8AC3E}">
        <p14:creationId xmlns:p14="http://schemas.microsoft.com/office/powerpoint/2010/main" val="147568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282" t="59571" r="17266" b="3692"/>
          <a:stretch/>
        </p:blipFill>
        <p:spPr>
          <a:xfrm>
            <a:off x="291729" y="2971799"/>
            <a:ext cx="6108966" cy="1828800"/>
          </a:xfrm>
          <a:prstGeom prst="rect">
            <a:avLst/>
          </a:prstGeom>
        </p:spPr>
      </p:pic>
      <p:pic>
        <p:nvPicPr>
          <p:cNvPr id="9" name="Picture 8"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282" t="23246" r="16480" b="41889"/>
          <a:stretch/>
        </p:blipFill>
        <p:spPr>
          <a:xfrm>
            <a:off x="291729" y="1009943"/>
            <a:ext cx="6172200" cy="1676400"/>
          </a:xfrm>
          <a:prstGeom prst="rect">
            <a:avLst/>
          </a:prstGeom>
        </p:spPr>
      </p:pic>
      <p:sp>
        <p:nvSpPr>
          <p:cNvPr id="12" name="Subtitle 2"/>
          <p:cNvSpPr txBox="1">
            <a:spLocks/>
          </p:cNvSpPr>
          <p:nvPr/>
        </p:nvSpPr>
        <p:spPr>
          <a:xfrm>
            <a:off x="1295400" y="381000"/>
            <a:ext cx="4164858" cy="3434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t>Isomerism ,Stereoisomerism &amp;Chirality</a:t>
            </a:r>
            <a:endParaRPr lang="ar-IQ" sz="1200" b="1" dirty="0"/>
          </a:p>
        </p:txBody>
      </p:sp>
      <p:pic>
        <p:nvPicPr>
          <p:cNvPr id="13" name="Picture 12"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282" t="12112" r="28915" b="77030"/>
          <a:stretch/>
        </p:blipFill>
        <p:spPr>
          <a:xfrm>
            <a:off x="368300" y="576222"/>
            <a:ext cx="4953000" cy="326063"/>
          </a:xfrm>
          <a:prstGeom prst="rect">
            <a:avLst/>
          </a:prstGeom>
        </p:spPr>
      </p:pic>
    </p:spTree>
    <p:extLst>
      <p:ext uri="{BB962C8B-B14F-4D97-AF65-F5344CB8AC3E}">
        <p14:creationId xmlns:p14="http://schemas.microsoft.com/office/powerpoint/2010/main" val="833115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a:spLocks/>
          </p:cNvSpPr>
          <p:nvPr/>
        </p:nvSpPr>
        <p:spPr>
          <a:xfrm>
            <a:off x="1295400" y="381000"/>
            <a:ext cx="4164858" cy="34348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b="1" dirty="0" smtClean="0"/>
              <a:t>Isomerism ,Stereoisomerism &amp;Chirality</a:t>
            </a:r>
            <a:endParaRPr lang="ar-IQ" sz="1200" b="1" dirty="0"/>
          </a:p>
        </p:txBody>
      </p:sp>
      <p:pic>
        <p:nvPicPr>
          <p:cNvPr id="4" name="Picture 3"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399" t="13913" r="17575" b="39654"/>
          <a:stretch/>
        </p:blipFill>
        <p:spPr>
          <a:xfrm>
            <a:off x="426666" y="838200"/>
            <a:ext cx="6157070" cy="5486400"/>
          </a:xfrm>
          <a:prstGeom prst="rect">
            <a:avLst/>
          </a:prstGeom>
        </p:spPr>
      </p:pic>
      <p:sp>
        <p:nvSpPr>
          <p:cNvPr id="5" name="Rectangle 1"/>
          <p:cNvSpPr/>
          <p:nvPr/>
        </p:nvSpPr>
        <p:spPr>
          <a:xfrm>
            <a:off x="228600" y="6477001"/>
            <a:ext cx="6553200" cy="415498"/>
          </a:xfrm>
          <a:prstGeom prst="rect">
            <a:avLst/>
          </a:prstGeom>
        </p:spPr>
        <p:txBody>
          <a:bodyPr wrap="square">
            <a:spAutoFit/>
          </a:bodyPr>
          <a:lstStyle/>
          <a:p>
            <a:r>
              <a:rPr lang="en-US" sz="700" dirty="0" smtClean="0">
                <a:hlinkClick r:id="rId3"/>
              </a:rPr>
              <a:t>REFERENCE:  https</a:t>
            </a:r>
            <a:r>
              <a:rPr lang="en-US" sz="700" dirty="0">
                <a:hlinkClick r:id="rId3"/>
              </a:rPr>
              <a:t>://chem.libretexts.org/Bookshelves/Organic_Chemistry/Book%3A_Organic_Chemistry_with_a_Biological_Emphasis_v2.0_(Soderberg)/03%3A_Conformations_and_Stereochemistry/3.06%3A_Optical_Activity</a:t>
            </a:r>
            <a:endParaRPr lang="en-US" sz="700" dirty="0"/>
          </a:p>
        </p:txBody>
      </p:sp>
    </p:spTree>
    <p:extLst>
      <p:ext uri="{BB962C8B-B14F-4D97-AF65-F5344CB8AC3E}">
        <p14:creationId xmlns:p14="http://schemas.microsoft.com/office/powerpoint/2010/main" val="3310988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1" y="228602"/>
            <a:ext cx="6543836" cy="7694414"/>
          </a:xfrm>
          <a:prstGeom prst="rect">
            <a:avLst/>
          </a:prstGeom>
        </p:spPr>
        <p:txBody>
          <a:bodyPr wrap="square">
            <a:spAutoFit/>
          </a:bodyPr>
          <a:lstStyle/>
          <a:p>
            <a:pPr algn="ctr"/>
            <a:r>
              <a:rPr lang="en-US" b="1" dirty="0"/>
              <a:t> Isomerism ,Stereoisomerism &amp;Chirality</a:t>
            </a:r>
            <a:r>
              <a:rPr lang="en-US" b="1" dirty="0" smtClean="0"/>
              <a:t>.</a:t>
            </a:r>
          </a:p>
          <a:p>
            <a:r>
              <a:rPr lang="en-US" b="1" dirty="0"/>
              <a:t> </a:t>
            </a:r>
            <a:r>
              <a:rPr lang="en-US" b="1" u="sng" dirty="0"/>
              <a:t>Optical </a:t>
            </a:r>
            <a:r>
              <a:rPr lang="en-US" b="1" u="sng" dirty="0" smtClean="0"/>
              <a:t>Activity</a:t>
            </a:r>
            <a:r>
              <a:rPr lang="en-US" i="1" dirty="0" smtClean="0">
                <a:ea typeface="Times New Roman" pitchFamily="18" charset="0"/>
                <a:cs typeface="Arial" pitchFamily="34" charset="0"/>
              </a:rPr>
              <a:t>: </a:t>
            </a:r>
          </a:p>
          <a:p>
            <a:pPr lvl="0"/>
            <a:r>
              <a:rPr lang="en-US" dirty="0" smtClean="0">
                <a:ea typeface="Times New Roman" pitchFamily="18" charset="0"/>
                <a:cs typeface="Arial" pitchFamily="34" charset="0"/>
              </a:rPr>
              <a:t>The </a:t>
            </a:r>
            <a:r>
              <a:rPr lang="en-US" dirty="0">
                <a:ea typeface="Times New Roman" pitchFamily="18" charset="0"/>
                <a:cs typeface="Arial" pitchFamily="34" charset="0"/>
              </a:rPr>
              <a:t>ability of some </a:t>
            </a:r>
            <a:r>
              <a:rPr lang="en-US" dirty="0" smtClean="0">
                <a:ea typeface="Times New Roman" pitchFamily="18" charset="0"/>
                <a:cs typeface="Arial" pitchFamily="34" charset="0"/>
              </a:rPr>
              <a:t>substances </a:t>
            </a:r>
            <a:r>
              <a:rPr lang="en-US" dirty="0">
                <a:ea typeface="Times New Roman" pitchFamily="18" charset="0"/>
                <a:cs typeface="Arial" pitchFamily="34" charset="0"/>
              </a:rPr>
              <a:t>to rotate plane polarized light, </a:t>
            </a:r>
            <a:r>
              <a:rPr lang="en-US" dirty="0" smtClean="0">
                <a:ea typeface="Times New Roman" pitchFamily="18" charset="0"/>
                <a:cs typeface="Arial" pitchFamily="34" charset="0"/>
              </a:rPr>
              <a:t>rotates </a:t>
            </a:r>
            <a:r>
              <a:rPr lang="en-US" dirty="0">
                <a:ea typeface="Times New Roman" pitchFamily="18" charset="0"/>
                <a:cs typeface="Arial" pitchFamily="34" charset="0"/>
              </a:rPr>
              <a:t>plane-polarized light to the right is called </a:t>
            </a:r>
            <a:r>
              <a:rPr lang="en-US" b="1" dirty="0" smtClean="0">
                <a:ea typeface="Times New Roman" pitchFamily="18" charset="0"/>
                <a:cs typeface="Arial" pitchFamily="34" charset="0"/>
              </a:rPr>
              <a:t>Dextrorotatory </a:t>
            </a:r>
            <a:r>
              <a:rPr lang="en-US" b="1" dirty="0">
                <a:ea typeface="Times New Roman" pitchFamily="18" charset="0"/>
                <a:cs typeface="Arial" pitchFamily="34" charset="0"/>
              </a:rPr>
              <a:t>(+)</a:t>
            </a:r>
            <a:r>
              <a:rPr lang="en-US" dirty="0">
                <a:ea typeface="Times New Roman" pitchFamily="18" charset="0"/>
                <a:cs typeface="Arial" pitchFamily="34" charset="0"/>
              </a:rPr>
              <a:t>, while to lift is called </a:t>
            </a:r>
            <a:r>
              <a:rPr lang="en-US" b="1" dirty="0">
                <a:ea typeface="Times New Roman" pitchFamily="18" charset="0"/>
                <a:cs typeface="Arial" pitchFamily="34" charset="0"/>
              </a:rPr>
              <a:t>L</a:t>
            </a:r>
            <a:r>
              <a:rPr lang="en-US" b="1" dirty="0" smtClean="0">
                <a:ea typeface="Times New Roman" pitchFamily="18" charset="0"/>
                <a:cs typeface="Arial" pitchFamily="34" charset="0"/>
              </a:rPr>
              <a:t>evorotatory (-)</a:t>
            </a:r>
            <a:r>
              <a:rPr lang="en-US" dirty="0" smtClean="0">
                <a:ea typeface="Times New Roman" pitchFamily="18" charset="0"/>
                <a:cs typeface="Arial" pitchFamily="34" charset="0"/>
              </a:rPr>
              <a:t>. </a:t>
            </a:r>
            <a:r>
              <a:rPr lang="en-US" dirty="0"/>
              <a:t>When ordinary light is passed through a </a:t>
            </a:r>
            <a:r>
              <a:rPr lang="en-US" dirty="0" smtClean="0"/>
              <a:t>polarizing filter, </a:t>
            </a:r>
            <a:r>
              <a:rPr lang="en-US" dirty="0"/>
              <a:t>all planes of oscillation are filtered out except one, resulting in </a:t>
            </a:r>
            <a:r>
              <a:rPr lang="en-US" b="1" dirty="0"/>
              <a:t>plane-polarized light</a:t>
            </a:r>
            <a:r>
              <a:rPr lang="en-US" dirty="0" smtClean="0"/>
              <a:t>. </a:t>
            </a:r>
            <a:r>
              <a:rPr lang="en-US" dirty="0"/>
              <a:t>A beam of</a:t>
            </a:r>
            <a:r>
              <a:rPr lang="en-US" dirty="0" smtClean="0"/>
              <a:t> </a:t>
            </a:r>
            <a:r>
              <a:rPr lang="en-US" dirty="0"/>
              <a:t>plane-polarized light</a:t>
            </a:r>
            <a:r>
              <a:rPr lang="en-US" dirty="0" smtClean="0"/>
              <a:t> </a:t>
            </a:r>
            <a:r>
              <a:rPr lang="en-US" dirty="0"/>
              <a:t>passed through a sample of a chiral compound, interacts with the compound in such a way that the angle of oscillation will </a:t>
            </a:r>
            <a:r>
              <a:rPr lang="en-US" dirty="0" smtClean="0"/>
              <a:t>rotate</a:t>
            </a:r>
            <a:r>
              <a:rPr lang="en-US" dirty="0"/>
              <a:t> </a:t>
            </a:r>
            <a:r>
              <a:rPr lang="en-US" dirty="0" smtClean="0"/>
              <a:t>polarized light. </a:t>
            </a:r>
            <a:r>
              <a:rPr lang="en-US" dirty="0"/>
              <a:t>This property is called </a:t>
            </a:r>
            <a:r>
              <a:rPr lang="en-US" b="1" dirty="0"/>
              <a:t>optical </a:t>
            </a:r>
            <a:r>
              <a:rPr lang="en-US" b="1" dirty="0" smtClean="0"/>
              <a:t>activity</a:t>
            </a:r>
            <a:r>
              <a:rPr lang="en-US" dirty="0" smtClean="0"/>
              <a:t>.</a:t>
            </a:r>
            <a:r>
              <a:rPr lang="en-US" b="1" dirty="0">
                <a:cs typeface="Arial" pitchFamily="34" charset="0"/>
              </a:rPr>
              <a:t> Racemic mixture</a:t>
            </a:r>
            <a:r>
              <a:rPr lang="en-US" dirty="0">
                <a:cs typeface="Arial" pitchFamily="34" charset="0"/>
              </a:rPr>
              <a:t>: its 1:1 </a:t>
            </a:r>
            <a:r>
              <a:rPr lang="en-US" dirty="0" smtClean="0">
                <a:cs typeface="Arial" pitchFamily="34" charset="0"/>
              </a:rPr>
              <a:t>{equimolar of </a:t>
            </a:r>
            <a:r>
              <a:rPr lang="en-US" b="1" dirty="0" smtClean="0">
                <a:ea typeface="Times New Roman" pitchFamily="18" charset="0"/>
                <a:cs typeface="Arial" pitchFamily="34" charset="0"/>
              </a:rPr>
              <a:t>Dextrorotatory </a:t>
            </a:r>
            <a:r>
              <a:rPr lang="en-US" b="1" dirty="0">
                <a:ea typeface="Times New Roman" pitchFamily="18" charset="0"/>
                <a:cs typeface="Arial" pitchFamily="34" charset="0"/>
              </a:rPr>
              <a:t>(+)</a:t>
            </a:r>
            <a:r>
              <a:rPr lang="en-US" dirty="0">
                <a:ea typeface="Times New Roman" pitchFamily="18" charset="0"/>
                <a:cs typeface="Arial" pitchFamily="34" charset="0"/>
              </a:rPr>
              <a:t>, </a:t>
            </a:r>
            <a:r>
              <a:rPr lang="en-US" dirty="0" smtClean="0">
                <a:ea typeface="Times New Roman" pitchFamily="18" charset="0"/>
                <a:cs typeface="Arial" pitchFamily="34" charset="0"/>
              </a:rPr>
              <a:t>&amp; </a:t>
            </a:r>
            <a:r>
              <a:rPr lang="en-US" b="1" dirty="0" smtClean="0">
                <a:ea typeface="Times New Roman" pitchFamily="18" charset="0"/>
                <a:cs typeface="Arial" pitchFamily="34" charset="0"/>
              </a:rPr>
              <a:t>Levorotatory (-) </a:t>
            </a:r>
            <a:r>
              <a:rPr lang="en-US" dirty="0" smtClean="0">
                <a:cs typeface="Arial" pitchFamily="34" charset="0"/>
              </a:rPr>
              <a:t>} </a:t>
            </a:r>
            <a:r>
              <a:rPr lang="en-US" dirty="0">
                <a:cs typeface="Arial" pitchFamily="34" charset="0"/>
              </a:rPr>
              <a:t>mixture of two enantiomers.</a:t>
            </a:r>
          </a:p>
          <a:p>
            <a:r>
              <a:rPr lang="en-US" dirty="0" smtClean="0"/>
              <a:t> See </a:t>
            </a:r>
            <a:r>
              <a:rPr lang="en-US" dirty="0"/>
              <a:t>Figure </a:t>
            </a:r>
            <a:r>
              <a:rPr lang="en-US" dirty="0" smtClean="0"/>
              <a:t>3.</a:t>
            </a:r>
            <a:endParaRPr lang="en-US" dirty="0"/>
          </a:p>
          <a:p>
            <a:r>
              <a:rPr lang="en-US" dirty="0"/>
              <a:t/>
            </a:r>
            <a:br>
              <a:rPr lang="en-US" dirty="0"/>
            </a:br>
            <a:endParaRPr lang="en-US" i="1" dirty="0" smtClean="0">
              <a:ea typeface="Times New Roman" pitchFamily="18" charset="0"/>
              <a:cs typeface="Arial" pitchFamily="34" charset="0"/>
            </a:endParaRPr>
          </a:p>
          <a:p>
            <a:endParaRPr lang="en-US" i="1" dirty="0">
              <a:ea typeface="Times New Roman" pitchFamily="18" charset="0"/>
              <a:cs typeface="Arial" pitchFamily="34" charset="0"/>
            </a:endParaRPr>
          </a:p>
          <a:p>
            <a:endParaRPr lang="en-US" i="1" dirty="0" smtClean="0">
              <a:ea typeface="Times New Roman" pitchFamily="18" charset="0"/>
              <a:cs typeface="Arial" pitchFamily="34" charset="0"/>
            </a:endParaRPr>
          </a:p>
          <a:p>
            <a:endParaRPr lang="en-US" i="1" dirty="0">
              <a:ea typeface="Times New Roman" pitchFamily="18" charset="0"/>
              <a:cs typeface="Arial" pitchFamily="34" charset="0"/>
            </a:endParaRPr>
          </a:p>
          <a:p>
            <a:pPr lvl="0" algn="just" eaLnBrk="0" fontAlgn="base" hangingPunct="0">
              <a:spcBef>
                <a:spcPct val="0"/>
              </a:spcBef>
              <a:spcAft>
                <a:spcPct val="0"/>
              </a:spcAft>
            </a:pPr>
            <a:r>
              <a:rPr lang="en-US" sz="1400" b="1" dirty="0" smtClean="0"/>
              <a:t>Figure 3: </a:t>
            </a:r>
            <a:r>
              <a:rPr lang="en-US" sz="1400" b="1" dirty="0"/>
              <a:t>optical activity </a:t>
            </a:r>
            <a:r>
              <a:rPr lang="en-US" sz="1400" b="1" dirty="0" smtClean="0"/>
              <a:t>: </a:t>
            </a:r>
            <a:r>
              <a:rPr lang="en-US" sz="1400" dirty="0" smtClean="0"/>
              <a:t>A </a:t>
            </a:r>
            <a:r>
              <a:rPr lang="en-US" sz="1400" dirty="0"/>
              <a:t>beam of plane-polarized light passed through a sample of a chiral compound, interacts with the compound in such a way that the angle of oscillation will rotate polarized light. </a:t>
            </a:r>
            <a:endParaRPr lang="en-US" sz="1400" dirty="0" smtClean="0"/>
          </a:p>
          <a:p>
            <a:r>
              <a:rPr lang="en-US" sz="2000" b="1" u="sng" dirty="0" smtClean="0"/>
              <a:t>Chiral Sample: </a:t>
            </a:r>
          </a:p>
          <a:p>
            <a:r>
              <a:rPr lang="en-US" dirty="0"/>
              <a:t>Chiral</a:t>
            </a:r>
            <a:r>
              <a:rPr lang="en-US" b="1" dirty="0"/>
              <a:t>  from </a:t>
            </a:r>
            <a:r>
              <a:rPr lang="en-US" dirty="0"/>
              <a:t>Greek </a:t>
            </a:r>
            <a:r>
              <a:rPr lang="en-US" dirty="0" smtClean="0"/>
              <a:t>word </a:t>
            </a:r>
            <a:r>
              <a:rPr lang="en-US" dirty="0"/>
              <a:t>meaning hand. </a:t>
            </a:r>
            <a:r>
              <a:rPr lang="en-US" dirty="0" smtClean="0"/>
              <a:t>A sample have Chiral or an asymmetric carbon atom in its structures, and this atom is a carbon atom attached to four different groups, and its optically active.</a:t>
            </a:r>
          </a:p>
          <a:p>
            <a:r>
              <a:rPr lang="en-US" b="1" dirty="0" smtClean="0"/>
              <a:t>Chiral</a:t>
            </a:r>
            <a:r>
              <a:rPr lang="en-US" dirty="0" smtClean="0"/>
              <a:t>: any molecule that is non </a:t>
            </a:r>
            <a:r>
              <a:rPr lang="en-US" dirty="0" err="1" smtClean="0"/>
              <a:t>superposable</a:t>
            </a:r>
            <a:r>
              <a:rPr lang="en-US" dirty="0" smtClean="0"/>
              <a:t> with its mirror image.</a:t>
            </a:r>
          </a:p>
          <a:p>
            <a:r>
              <a:rPr lang="en-US" dirty="0" smtClean="0"/>
              <a:t> </a:t>
            </a:r>
            <a:endParaRPr lang="en-US" i="1" dirty="0" smtClean="0">
              <a:cs typeface="Arial" pitchFamily="34" charset="0"/>
            </a:endParaRPr>
          </a:p>
          <a:p>
            <a:pPr lvl="0" algn="just" eaLnBrk="0" fontAlgn="base" hangingPunct="0">
              <a:spcBef>
                <a:spcPct val="0"/>
              </a:spcBef>
              <a:spcAft>
                <a:spcPct val="0"/>
              </a:spcAft>
            </a:pPr>
            <a:endParaRPr lang="en-US" i="1" dirty="0">
              <a:cs typeface="Arial" pitchFamily="34" charset="0"/>
            </a:endParaRPr>
          </a:p>
        </p:txBody>
      </p:sp>
      <p:grpSp>
        <p:nvGrpSpPr>
          <p:cNvPr id="13" name="Group 12"/>
          <p:cNvGrpSpPr/>
          <p:nvPr/>
        </p:nvGrpSpPr>
        <p:grpSpPr>
          <a:xfrm>
            <a:off x="542077" y="3810000"/>
            <a:ext cx="6087325" cy="1295400"/>
            <a:chOff x="533400" y="3429000"/>
            <a:chExt cx="10591800" cy="1952887"/>
          </a:xfrm>
        </p:grpSpPr>
        <p:pic>
          <p:nvPicPr>
            <p:cNvPr id="11" name="Picture 1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560" y="3505200"/>
              <a:ext cx="5658640" cy="1876687"/>
            </a:xfrm>
            <a:prstGeom prst="rect">
              <a:avLst/>
            </a:prstGeom>
          </p:spPr>
        </p:pic>
        <p:pic>
          <p:nvPicPr>
            <p:cNvPr id="10" name="Picture 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429000"/>
              <a:ext cx="6087325" cy="1819529"/>
            </a:xfrm>
            <a:prstGeom prst="rect">
              <a:avLst/>
            </a:prstGeom>
          </p:spPr>
        </p:pic>
        <p:pic>
          <p:nvPicPr>
            <p:cNvPr id="12" name="Picture 11" descr="Screen Clipping"/>
            <p:cNvPicPr>
              <a:picLocks noChangeAspect="1"/>
            </p:cNvPicPr>
            <p:nvPr/>
          </p:nvPicPr>
          <p:blipFill rotWithShape="1">
            <a:blip r:embed="rId3">
              <a:extLst>
                <a:ext uri="{28A0092B-C50C-407E-A947-70E740481C1C}">
                  <a14:useLocalDpi xmlns:a14="http://schemas.microsoft.com/office/drawing/2010/main" val="0"/>
                </a:ext>
              </a:extLst>
            </a:blip>
            <a:srcRect l="58606" t="25000" r="19090" b="50000"/>
            <a:stretch/>
          </p:blipFill>
          <p:spPr>
            <a:xfrm>
              <a:off x="5486400" y="3883882"/>
              <a:ext cx="1357746" cy="454882"/>
            </a:xfrm>
            <a:prstGeom prst="rect">
              <a:avLst/>
            </a:prstGeom>
          </p:spPr>
        </p:pic>
      </p:grpSp>
      <p:grpSp>
        <p:nvGrpSpPr>
          <p:cNvPr id="14" name="Group 13"/>
          <p:cNvGrpSpPr/>
          <p:nvPr/>
        </p:nvGrpSpPr>
        <p:grpSpPr>
          <a:xfrm>
            <a:off x="965920" y="7526530"/>
            <a:ext cx="6120680" cy="1194697"/>
            <a:chOff x="2915816" y="2492896"/>
            <a:chExt cx="6120680" cy="1290945"/>
          </a:xfrm>
        </p:grpSpPr>
        <p:sp>
          <p:nvSpPr>
            <p:cNvPr id="15" name="TextBox 14"/>
            <p:cNvSpPr txBox="1"/>
            <p:nvPr/>
          </p:nvSpPr>
          <p:spPr>
            <a:xfrm>
              <a:off x="2915816" y="2492896"/>
              <a:ext cx="6120680" cy="498858"/>
            </a:xfrm>
            <a:prstGeom prst="rect">
              <a:avLst/>
            </a:prstGeom>
            <a:noFill/>
          </p:spPr>
          <p:txBody>
            <a:bodyPr wrap="square" rtlCol="1">
              <a:spAutoFit/>
            </a:bodyPr>
            <a:lstStyle/>
            <a:p>
              <a:pPr algn="l"/>
              <a:r>
                <a:rPr lang="en-US" sz="2400" dirty="0" smtClean="0"/>
                <a:t>CH2</a:t>
              </a:r>
              <a:r>
                <a:rPr lang="en-US" dirty="0" smtClean="0"/>
                <a:t> </a:t>
              </a:r>
              <a:r>
                <a:rPr lang="en-US" sz="2400" dirty="0" smtClean="0"/>
                <a:t>CHO </a:t>
              </a:r>
              <a:r>
                <a:rPr lang="ar-IQ" sz="2400" dirty="0" smtClean="0"/>
                <a:t>ــــــ</a:t>
              </a:r>
              <a:r>
                <a:rPr lang="en-US" sz="2400" dirty="0" smtClean="0"/>
                <a:t>CH </a:t>
              </a:r>
              <a:r>
                <a:rPr lang="ar-IQ" sz="2400" dirty="0" smtClean="0"/>
                <a:t> ــــــ </a:t>
              </a:r>
              <a:r>
                <a:rPr lang="en-US" sz="2400" dirty="0" smtClean="0"/>
                <a:t>HOCH2</a:t>
              </a:r>
              <a:endParaRPr lang="ar-IQ" sz="2400" dirty="0"/>
            </a:p>
          </p:txBody>
        </p:sp>
        <p:cxnSp>
          <p:nvCxnSpPr>
            <p:cNvPr id="16" name="Straight Connector 15"/>
            <p:cNvCxnSpPr/>
            <p:nvPr/>
          </p:nvCxnSpPr>
          <p:spPr>
            <a:xfrm>
              <a:off x="4685438" y="2923260"/>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99992" y="3284983"/>
              <a:ext cx="720080" cy="498858"/>
            </a:xfrm>
            <a:prstGeom prst="rect">
              <a:avLst/>
            </a:prstGeom>
            <a:noFill/>
          </p:spPr>
          <p:txBody>
            <a:bodyPr wrap="square" rtlCol="1">
              <a:spAutoFit/>
            </a:bodyPr>
            <a:lstStyle/>
            <a:p>
              <a:r>
                <a:rPr lang="en-US" sz="2400" dirty="0" smtClean="0"/>
                <a:t>OH</a:t>
              </a:r>
              <a:endParaRPr lang="ar-IQ" sz="2400" dirty="0"/>
            </a:p>
          </p:txBody>
        </p:sp>
      </p:grpSp>
      <p:sp>
        <p:nvSpPr>
          <p:cNvPr id="18" name="TextBox 17"/>
          <p:cNvSpPr txBox="1"/>
          <p:nvPr/>
        </p:nvSpPr>
        <p:spPr>
          <a:xfrm>
            <a:off x="2514601" y="7386938"/>
            <a:ext cx="288032" cy="461665"/>
          </a:xfrm>
          <a:prstGeom prst="rect">
            <a:avLst/>
          </a:prstGeom>
          <a:noFill/>
        </p:spPr>
        <p:txBody>
          <a:bodyPr wrap="square" rtlCol="1">
            <a:spAutoFit/>
          </a:bodyPr>
          <a:lstStyle/>
          <a:p>
            <a:r>
              <a:rPr lang="en-US" sz="2400" dirty="0" smtClean="0"/>
              <a:t>*</a:t>
            </a:r>
            <a:endParaRPr lang="ar-IQ" sz="2400" dirty="0"/>
          </a:p>
        </p:txBody>
      </p:sp>
    </p:spTree>
    <p:extLst>
      <p:ext uri="{BB962C8B-B14F-4D97-AF65-F5344CB8AC3E}">
        <p14:creationId xmlns:p14="http://schemas.microsoft.com/office/powerpoint/2010/main" val="774267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3"/>
            <a:ext cx="6705600" cy="8002191"/>
          </a:xfrm>
          <a:prstGeom prst="rect">
            <a:avLst/>
          </a:prstGeom>
        </p:spPr>
        <p:txBody>
          <a:bodyPr wrap="square">
            <a:spAutoFit/>
          </a:bodyPr>
          <a:lstStyle/>
          <a:p>
            <a:pPr algn="just" eaLnBrk="0" fontAlgn="base" hangingPunct="0">
              <a:spcBef>
                <a:spcPct val="0"/>
              </a:spcBef>
              <a:spcAft>
                <a:spcPct val="0"/>
              </a:spcAft>
            </a:pPr>
            <a:r>
              <a:rPr lang="en-US" b="1" dirty="0" smtClean="0">
                <a:latin typeface="Arial" pitchFamily="34" charset="0"/>
                <a:ea typeface="Times New Roman" pitchFamily="18" charset="0"/>
                <a:cs typeface="Arial" pitchFamily="34" charset="0"/>
              </a:rPr>
              <a:t>Diastereomers</a:t>
            </a:r>
            <a:r>
              <a:rPr lang="en-US" b="1" dirty="0">
                <a:latin typeface="Arial" pitchFamily="34" charset="0"/>
                <a:ea typeface="Times New Roman" pitchFamily="18" charset="0"/>
                <a:cs typeface="Arial" pitchFamily="34" charset="0"/>
              </a:rPr>
              <a:t>:</a:t>
            </a:r>
            <a:r>
              <a:rPr lang="en-US" dirty="0">
                <a:latin typeface="Arial" pitchFamily="34" charset="0"/>
                <a:ea typeface="Times New Roman" pitchFamily="18" charset="0"/>
                <a:cs typeface="Arial" pitchFamily="34" charset="0"/>
              </a:rPr>
              <a:t> Compounds that contain two or more chiral center. </a:t>
            </a:r>
            <a:endParaRPr lang="en-US" dirty="0">
              <a:latin typeface="Arial" pitchFamily="34" charset="0"/>
              <a:cs typeface="Arial" pitchFamily="34" charset="0"/>
            </a:endParaRPr>
          </a:p>
          <a:p>
            <a:pPr lvl="0" algn="just" eaLnBrk="0" fontAlgn="base" hangingPunct="0">
              <a:spcBef>
                <a:spcPct val="0"/>
              </a:spcBef>
              <a:spcAft>
                <a:spcPct val="0"/>
              </a:spcAft>
            </a:pPr>
            <a:endParaRPr lang="en-US" b="1" i="1" dirty="0" smtClean="0">
              <a:cs typeface="Arial" pitchFamily="34" charset="0"/>
            </a:endParaRPr>
          </a:p>
          <a:p>
            <a:pPr lvl="0" algn="just" eaLnBrk="0" fontAlgn="base" hangingPunct="0">
              <a:spcBef>
                <a:spcPct val="0"/>
              </a:spcBef>
              <a:spcAft>
                <a:spcPct val="0"/>
              </a:spcAft>
            </a:pPr>
            <a:endParaRPr lang="en-US" b="1" i="1" dirty="0">
              <a:cs typeface="Arial" pitchFamily="34" charset="0"/>
            </a:endParaRPr>
          </a:p>
          <a:p>
            <a:pPr lvl="0" algn="just" eaLnBrk="0" fontAlgn="base" hangingPunct="0">
              <a:spcBef>
                <a:spcPct val="0"/>
              </a:spcBef>
              <a:spcAft>
                <a:spcPct val="0"/>
              </a:spcAft>
            </a:pPr>
            <a:endParaRPr lang="en-US" b="1" i="1" dirty="0" smtClean="0">
              <a:cs typeface="Arial" pitchFamily="34" charset="0"/>
            </a:endParaRPr>
          </a:p>
          <a:p>
            <a:pPr lvl="0" algn="just" eaLnBrk="0" fontAlgn="base" hangingPunct="0">
              <a:spcBef>
                <a:spcPct val="0"/>
              </a:spcBef>
              <a:spcAft>
                <a:spcPct val="0"/>
              </a:spcAft>
            </a:pPr>
            <a:endParaRPr lang="en-US" b="1" i="1" dirty="0">
              <a:cs typeface="Arial" pitchFamily="34" charset="0"/>
            </a:endParaRPr>
          </a:p>
          <a:p>
            <a:pPr lvl="0" algn="just" eaLnBrk="0" fontAlgn="base" hangingPunct="0">
              <a:spcBef>
                <a:spcPct val="0"/>
              </a:spcBef>
              <a:spcAft>
                <a:spcPct val="0"/>
              </a:spcAft>
            </a:pPr>
            <a:endParaRPr lang="en-US" b="1" i="1" dirty="0" smtClean="0">
              <a:cs typeface="Arial" pitchFamily="34" charset="0"/>
            </a:endParaRPr>
          </a:p>
          <a:p>
            <a:pPr lvl="0" eaLnBrk="0" fontAlgn="base" hangingPunct="0">
              <a:spcBef>
                <a:spcPct val="0"/>
              </a:spcBef>
              <a:spcAft>
                <a:spcPct val="0"/>
              </a:spcAft>
            </a:pPr>
            <a:endParaRPr lang="en-US" sz="2400" b="1" u="sng" dirty="0" smtClean="0">
              <a:ea typeface="Times New Roman" pitchFamily="18" charset="0"/>
              <a:cs typeface="Arial" pitchFamily="34" charset="0"/>
            </a:endParaRPr>
          </a:p>
          <a:p>
            <a:pPr eaLnBrk="0" fontAlgn="base" hangingPunct="0">
              <a:spcBef>
                <a:spcPct val="0"/>
              </a:spcBef>
              <a:spcAft>
                <a:spcPct val="0"/>
              </a:spcAft>
            </a:pPr>
            <a:r>
              <a:rPr lang="en-US" sz="2800" b="1" u="sng" dirty="0"/>
              <a:t>Enantiomers</a:t>
            </a:r>
            <a:r>
              <a:rPr lang="en-US" sz="2800" b="1" dirty="0"/>
              <a:t>:</a:t>
            </a:r>
            <a:r>
              <a:rPr lang="en-US" sz="2800" dirty="0"/>
              <a:t> </a:t>
            </a:r>
            <a:r>
              <a:rPr lang="en-US" dirty="0"/>
              <a:t>are chiral molecules, that are </a:t>
            </a:r>
            <a:r>
              <a:rPr lang="en-US" i="1" dirty="0"/>
              <a:t>mirror images</a:t>
            </a:r>
            <a:r>
              <a:rPr lang="en-US" dirty="0"/>
              <a:t> of one another. Furthermore, the molecules are </a:t>
            </a:r>
            <a:r>
              <a:rPr lang="en-US" i="1" dirty="0"/>
              <a:t>non-superimposable</a:t>
            </a:r>
            <a:r>
              <a:rPr lang="en-US" dirty="0"/>
              <a:t> on one another. This means that the molecules cannot be placed on top of one another and give the same molecule. Chiral molecules with one or more stereo centers can be enantiomers. </a:t>
            </a:r>
            <a:endParaRPr lang="en-US" dirty="0" smtClean="0"/>
          </a:p>
          <a:p>
            <a:pPr lvl="0" eaLnBrk="0" fontAlgn="base" hangingPunct="0">
              <a:spcBef>
                <a:spcPct val="0"/>
              </a:spcBef>
              <a:spcAft>
                <a:spcPct val="0"/>
              </a:spcAft>
            </a:pPr>
            <a:r>
              <a:rPr lang="en-US" b="1" i="1" dirty="0">
                <a:cs typeface="Arial" pitchFamily="34" charset="0"/>
              </a:rPr>
              <a:t>Racemic mixture</a:t>
            </a:r>
            <a:r>
              <a:rPr lang="en-US" i="1" dirty="0">
                <a:cs typeface="Arial" pitchFamily="34" charset="0"/>
              </a:rPr>
              <a:t>: its 1:1 (</a:t>
            </a:r>
            <a:r>
              <a:rPr lang="en-US" i="1" dirty="0" err="1">
                <a:cs typeface="Arial" pitchFamily="34" charset="0"/>
              </a:rPr>
              <a:t>equimolar</a:t>
            </a:r>
            <a:r>
              <a:rPr lang="en-US" i="1" dirty="0">
                <a:cs typeface="Arial" pitchFamily="34" charset="0"/>
              </a:rPr>
              <a:t>) mixture of two enantiomers.</a:t>
            </a:r>
            <a:endParaRPr lang="en-US" dirty="0">
              <a:cs typeface="Arial" pitchFamily="34" charset="0"/>
            </a:endParaRPr>
          </a:p>
          <a:p>
            <a:pPr eaLnBrk="0" fontAlgn="base" hangingPunct="0">
              <a:spcBef>
                <a:spcPct val="0"/>
              </a:spcBef>
              <a:spcAft>
                <a:spcPct val="0"/>
              </a:spcAft>
            </a:pPr>
            <a:endParaRPr lang="en-US" sz="2400" b="1" u="sng" dirty="0" smtClean="0">
              <a:ea typeface="Times New Roman" pitchFamily="18" charset="0"/>
              <a:cs typeface="Arial" pitchFamily="34" charset="0"/>
            </a:endParaRPr>
          </a:p>
          <a:p>
            <a:pPr lvl="0" eaLnBrk="0" fontAlgn="base" hangingPunct="0">
              <a:spcBef>
                <a:spcPct val="0"/>
              </a:spcBef>
              <a:spcAft>
                <a:spcPct val="0"/>
              </a:spcAft>
            </a:pPr>
            <a:r>
              <a:rPr lang="en-US" sz="2400" b="1" u="sng" dirty="0" smtClean="0">
                <a:ea typeface="Times New Roman" pitchFamily="18" charset="0"/>
                <a:cs typeface="Arial" pitchFamily="34" charset="0"/>
              </a:rPr>
              <a:t>Chiral </a:t>
            </a:r>
            <a:r>
              <a:rPr lang="en-US" sz="2400" b="1" u="sng" dirty="0">
                <a:ea typeface="Times New Roman" pitchFamily="18" charset="0"/>
                <a:cs typeface="Arial" pitchFamily="34" charset="0"/>
              </a:rPr>
              <a:t>Compounds and Living </a:t>
            </a:r>
            <a:r>
              <a:rPr lang="en-US" sz="2400" b="1" u="sng" dirty="0" smtClean="0">
                <a:ea typeface="Times New Roman" pitchFamily="18" charset="0"/>
                <a:cs typeface="Arial" pitchFamily="34" charset="0"/>
              </a:rPr>
              <a:t>System: </a:t>
            </a:r>
            <a:r>
              <a:rPr lang="en-US" dirty="0" smtClean="0">
                <a:ea typeface="Times New Roman" pitchFamily="18" charset="0"/>
                <a:cs typeface="Arial" pitchFamily="34" charset="0"/>
              </a:rPr>
              <a:t>The </a:t>
            </a:r>
            <a:r>
              <a:rPr lang="en-US" dirty="0">
                <a:ea typeface="Times New Roman" pitchFamily="18" charset="0"/>
                <a:cs typeface="Arial" pitchFamily="34" charset="0"/>
              </a:rPr>
              <a:t>enzyme </a:t>
            </a:r>
            <a:r>
              <a:rPr lang="en-US" dirty="0" smtClean="0">
                <a:ea typeface="Times New Roman" pitchFamily="18" charset="0"/>
                <a:cs typeface="Arial" pitchFamily="34" charset="0"/>
              </a:rPr>
              <a:t>consist </a:t>
            </a:r>
            <a:r>
              <a:rPr lang="en-US" dirty="0">
                <a:ea typeface="Times New Roman" pitchFamily="18" charset="0"/>
                <a:cs typeface="Arial" pitchFamily="34" charset="0"/>
              </a:rPr>
              <a:t>of amino acids , these amino acids </a:t>
            </a:r>
            <a:r>
              <a:rPr lang="en-US" dirty="0" smtClean="0">
                <a:ea typeface="Times New Roman" pitchFamily="18" charset="0"/>
                <a:cs typeface="Arial" pitchFamily="34" charset="0"/>
              </a:rPr>
              <a:t>contain chiral </a:t>
            </a:r>
            <a:r>
              <a:rPr lang="en-US" dirty="0">
                <a:ea typeface="Times New Roman" pitchFamily="18" charset="0"/>
                <a:cs typeface="Arial" pitchFamily="34" charset="0"/>
              </a:rPr>
              <a:t>centers in its structures. </a:t>
            </a:r>
            <a:r>
              <a:rPr lang="en-US" dirty="0" smtClean="0">
                <a:ea typeface="Times New Roman" pitchFamily="18" charset="0"/>
                <a:cs typeface="Arial" pitchFamily="34" charset="0"/>
              </a:rPr>
              <a:t>Enzyme </a:t>
            </a:r>
            <a:r>
              <a:rPr lang="en-US" dirty="0">
                <a:ea typeface="Times New Roman" pitchFamily="18" charset="0"/>
                <a:cs typeface="Arial" pitchFamily="34" charset="0"/>
              </a:rPr>
              <a:t>reacts with a substrate (enantiomers), to form a complex </a:t>
            </a:r>
            <a:r>
              <a:rPr lang="en-US" u="sng" dirty="0">
                <a:ea typeface="Times New Roman" pitchFamily="18" charset="0"/>
                <a:cs typeface="Arial" pitchFamily="34" charset="0"/>
              </a:rPr>
              <a:t>with only one enantiomer </a:t>
            </a:r>
            <a:r>
              <a:rPr lang="en-US" dirty="0">
                <a:ea typeface="Times New Roman" pitchFamily="18" charset="0"/>
                <a:cs typeface="Arial" pitchFamily="34" charset="0"/>
              </a:rPr>
              <a:t>of  the substrate, to give product, while the other unreacted, </a:t>
            </a:r>
            <a:r>
              <a:rPr lang="en-US" b="1" dirty="0" smtClean="0"/>
              <a:t>Fig.4 </a:t>
            </a:r>
            <a:r>
              <a:rPr lang="en-US" dirty="0" smtClean="0">
                <a:ea typeface="Times New Roman" pitchFamily="18" charset="0"/>
                <a:cs typeface="Arial" pitchFamily="34" charset="0"/>
              </a:rPr>
              <a:t>show</a:t>
            </a:r>
            <a:r>
              <a:rPr lang="en-US" b="1" dirty="0" smtClean="0"/>
              <a:t> Types </a:t>
            </a:r>
            <a:r>
              <a:rPr lang="en-US" b="1" dirty="0"/>
              <a:t>of</a:t>
            </a:r>
            <a:r>
              <a:rPr lang="en-US" b="1" dirty="0">
                <a:ea typeface="Times New Roman" pitchFamily="18" charset="0"/>
                <a:cs typeface="Arial" pitchFamily="34" charset="0"/>
              </a:rPr>
              <a:t> Chiral </a:t>
            </a:r>
            <a:r>
              <a:rPr lang="en-US" b="1" dirty="0" smtClean="0">
                <a:ea typeface="Times New Roman" pitchFamily="18" charset="0"/>
                <a:cs typeface="Arial" pitchFamily="34" charset="0"/>
              </a:rPr>
              <a:t>Compounds.</a:t>
            </a:r>
            <a:endParaRPr lang="en-US" b="1" dirty="0"/>
          </a:p>
          <a:p>
            <a:endParaRPr lang="en-US" b="1" dirty="0" smtClean="0"/>
          </a:p>
          <a:p>
            <a:endParaRPr lang="en-US" b="1" dirty="0"/>
          </a:p>
          <a:p>
            <a:endParaRPr lang="en-US" b="1" dirty="0" smtClean="0"/>
          </a:p>
          <a:p>
            <a:endParaRPr lang="en-US" b="1" dirty="0"/>
          </a:p>
          <a:p>
            <a:pPr lvl="0"/>
            <a:endParaRPr lang="en-US" dirty="0">
              <a:ea typeface="Times New Roman" pitchFamily="18" charset="0"/>
              <a:cs typeface="Arial" pitchFamily="34" charset="0"/>
            </a:endParaRPr>
          </a:p>
          <a:p>
            <a:endParaRPr lang="en-US" b="1" dirty="0" smtClean="0"/>
          </a:p>
          <a:p>
            <a:endParaRPr lang="en-US" b="1" dirty="0"/>
          </a:p>
        </p:txBody>
      </p:sp>
      <p:grpSp>
        <p:nvGrpSpPr>
          <p:cNvPr id="7" name="Group 6"/>
          <p:cNvGrpSpPr/>
          <p:nvPr/>
        </p:nvGrpSpPr>
        <p:grpSpPr>
          <a:xfrm>
            <a:off x="685800" y="1060314"/>
            <a:ext cx="4419600" cy="1372840"/>
            <a:chOff x="2915816" y="2492896"/>
            <a:chExt cx="6120680" cy="2063703"/>
          </a:xfrm>
        </p:grpSpPr>
        <p:sp>
          <p:nvSpPr>
            <p:cNvPr id="8" name="TextBox 7"/>
            <p:cNvSpPr txBox="1"/>
            <p:nvPr/>
          </p:nvSpPr>
          <p:spPr>
            <a:xfrm>
              <a:off x="2915816" y="2492896"/>
              <a:ext cx="6120680" cy="693992"/>
            </a:xfrm>
            <a:prstGeom prst="rect">
              <a:avLst/>
            </a:prstGeom>
            <a:noFill/>
          </p:spPr>
          <p:txBody>
            <a:bodyPr wrap="square" rtlCol="1">
              <a:spAutoFit/>
            </a:bodyPr>
            <a:lstStyle/>
            <a:p>
              <a:pPr algn="l"/>
              <a:r>
                <a:rPr lang="en-US" sz="2400" dirty="0" smtClean="0"/>
                <a:t>CH</a:t>
              </a:r>
              <a:r>
                <a:rPr lang="en-US" dirty="0" smtClean="0"/>
                <a:t> </a:t>
              </a:r>
              <a:r>
                <a:rPr lang="en-US" sz="2400" dirty="0" smtClean="0"/>
                <a:t>CHO </a:t>
              </a:r>
              <a:r>
                <a:rPr lang="ar-IQ" sz="2400" dirty="0" smtClean="0"/>
                <a:t>ــــــ</a:t>
              </a:r>
              <a:r>
                <a:rPr lang="en-US" sz="2400" dirty="0" smtClean="0"/>
                <a:t>CH </a:t>
              </a:r>
              <a:r>
                <a:rPr lang="ar-IQ" sz="2400" dirty="0" smtClean="0"/>
                <a:t> ــــــ </a:t>
              </a:r>
              <a:r>
                <a:rPr lang="en-US" sz="2400" dirty="0" smtClean="0"/>
                <a:t>HOCH2</a:t>
              </a:r>
              <a:endParaRPr lang="ar-IQ" sz="2400" dirty="0"/>
            </a:p>
          </p:txBody>
        </p:sp>
        <p:cxnSp>
          <p:nvCxnSpPr>
            <p:cNvPr id="9" name="Straight Connector 8"/>
            <p:cNvCxnSpPr/>
            <p:nvPr/>
          </p:nvCxnSpPr>
          <p:spPr>
            <a:xfrm>
              <a:off x="3793726" y="3059669"/>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5625" y="3091389"/>
              <a:ext cx="0" cy="43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43870" y="3307414"/>
              <a:ext cx="720080" cy="1249185"/>
            </a:xfrm>
            <a:prstGeom prst="rect">
              <a:avLst/>
            </a:prstGeom>
            <a:noFill/>
          </p:spPr>
          <p:txBody>
            <a:bodyPr wrap="square" rtlCol="1">
              <a:spAutoFit/>
            </a:bodyPr>
            <a:lstStyle/>
            <a:p>
              <a:r>
                <a:rPr lang="en-US" sz="2400" dirty="0" smtClean="0"/>
                <a:t>OH</a:t>
              </a:r>
              <a:endParaRPr lang="ar-IQ" sz="2400" dirty="0"/>
            </a:p>
          </p:txBody>
        </p:sp>
        <p:sp>
          <p:nvSpPr>
            <p:cNvPr id="16" name="TextBox 15"/>
            <p:cNvSpPr txBox="1"/>
            <p:nvPr/>
          </p:nvSpPr>
          <p:spPr>
            <a:xfrm>
              <a:off x="4833960" y="3304471"/>
              <a:ext cx="720080" cy="1249185"/>
            </a:xfrm>
            <a:prstGeom prst="rect">
              <a:avLst/>
            </a:prstGeom>
            <a:noFill/>
          </p:spPr>
          <p:txBody>
            <a:bodyPr wrap="square" rtlCol="1">
              <a:spAutoFit/>
            </a:bodyPr>
            <a:lstStyle/>
            <a:p>
              <a:r>
                <a:rPr lang="en-US" sz="2400" dirty="0" smtClean="0"/>
                <a:t>OH</a:t>
              </a:r>
              <a:endParaRPr lang="ar-IQ" sz="2400" dirty="0"/>
            </a:p>
          </p:txBody>
        </p:sp>
      </p:grpSp>
      <p:sp>
        <p:nvSpPr>
          <p:cNvPr id="26" name="TextBox 25"/>
          <p:cNvSpPr txBox="1"/>
          <p:nvPr/>
        </p:nvSpPr>
        <p:spPr>
          <a:xfrm>
            <a:off x="2042791" y="961942"/>
            <a:ext cx="288032" cy="461665"/>
          </a:xfrm>
          <a:prstGeom prst="rect">
            <a:avLst/>
          </a:prstGeom>
          <a:noFill/>
        </p:spPr>
        <p:txBody>
          <a:bodyPr wrap="square" rtlCol="1">
            <a:spAutoFit/>
          </a:bodyPr>
          <a:lstStyle/>
          <a:p>
            <a:r>
              <a:rPr lang="en-US" sz="2400" dirty="0" smtClean="0"/>
              <a:t>*</a:t>
            </a:r>
            <a:endParaRPr lang="ar-IQ" sz="2400" dirty="0"/>
          </a:p>
        </p:txBody>
      </p:sp>
      <p:sp>
        <p:nvSpPr>
          <p:cNvPr id="27" name="TextBox 26"/>
          <p:cNvSpPr txBox="1"/>
          <p:nvPr/>
        </p:nvSpPr>
        <p:spPr>
          <a:xfrm>
            <a:off x="1133275" y="943980"/>
            <a:ext cx="288032" cy="461665"/>
          </a:xfrm>
          <a:prstGeom prst="rect">
            <a:avLst/>
          </a:prstGeom>
          <a:noFill/>
        </p:spPr>
        <p:txBody>
          <a:bodyPr wrap="square" rtlCol="1">
            <a:spAutoFit/>
          </a:bodyPr>
          <a:lstStyle/>
          <a:p>
            <a:r>
              <a:rPr lang="en-US" sz="2400" dirty="0" smtClean="0"/>
              <a:t>*</a:t>
            </a:r>
            <a:endParaRPr lang="ar-IQ" sz="2400" dirty="0"/>
          </a:p>
        </p:txBody>
      </p:sp>
      <p:pic>
        <p:nvPicPr>
          <p:cNvPr id="29" name="Picture 2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629400"/>
            <a:ext cx="6096000" cy="2133600"/>
          </a:xfrm>
          <a:prstGeom prst="rect">
            <a:avLst/>
          </a:prstGeom>
        </p:spPr>
      </p:pic>
      <p:sp>
        <p:nvSpPr>
          <p:cNvPr id="2" name="Rectangle 1"/>
          <p:cNvSpPr/>
          <p:nvPr/>
        </p:nvSpPr>
        <p:spPr>
          <a:xfrm>
            <a:off x="3112247" y="6629401"/>
            <a:ext cx="2682145" cy="307777"/>
          </a:xfrm>
          <a:prstGeom prst="rect">
            <a:avLst/>
          </a:prstGeom>
        </p:spPr>
        <p:txBody>
          <a:bodyPr wrap="none">
            <a:spAutoFit/>
          </a:bodyPr>
          <a:lstStyle/>
          <a:p>
            <a:r>
              <a:rPr lang="en-US" sz="1400" b="1" dirty="0" smtClean="0"/>
              <a:t>Fig.4: Types of</a:t>
            </a:r>
            <a:r>
              <a:rPr lang="en-US" sz="1400" b="1" dirty="0">
                <a:ea typeface="Times New Roman" pitchFamily="18" charset="0"/>
                <a:cs typeface="Arial" pitchFamily="34" charset="0"/>
              </a:rPr>
              <a:t> Chiral Compounds</a:t>
            </a:r>
            <a:r>
              <a:rPr lang="en-US" sz="1400" b="1" dirty="0" smtClean="0"/>
              <a:t> </a:t>
            </a:r>
            <a:endParaRPr lang="en-US" sz="1400" b="1" dirty="0"/>
          </a:p>
        </p:txBody>
      </p:sp>
      <p:pic>
        <p:nvPicPr>
          <p:cNvPr id="13" name="Picture 12"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050071"/>
            <a:ext cx="1243902" cy="1648843"/>
          </a:xfrm>
          <a:prstGeom prst="rect">
            <a:avLst/>
          </a:prstGeom>
        </p:spPr>
      </p:pic>
      <p:pic>
        <p:nvPicPr>
          <p:cNvPr id="17" name="Picture 8" descr="Ambulance Rescue Vehic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7892" y="4038600"/>
            <a:ext cx="914400" cy="77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87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2" y="228602"/>
            <a:ext cx="6100917" cy="2585323"/>
          </a:xfrm>
          <a:prstGeom prst="rect">
            <a:avLst/>
          </a:prstGeom>
        </p:spPr>
        <p:txBody>
          <a:bodyPr wrap="square">
            <a:spAutoFit/>
          </a:bodyPr>
          <a:lstStyle/>
          <a:p>
            <a:pPr lvl="0" indent="457200" algn="just" fontAlgn="base">
              <a:spcBef>
                <a:spcPct val="0"/>
              </a:spcBef>
              <a:spcAft>
                <a:spcPct val="0"/>
              </a:spcAft>
            </a:pPr>
            <a:r>
              <a:rPr lang="en-US" dirty="0">
                <a:ea typeface="Times New Roman" pitchFamily="18" charset="0"/>
                <a:cs typeface="Times New Roman" pitchFamily="18" charset="0"/>
              </a:rPr>
              <a:t>The enzyme </a:t>
            </a:r>
            <a:r>
              <a:rPr lang="en-US" dirty="0" smtClean="0">
                <a:ea typeface="Times New Roman" pitchFamily="18" charset="0"/>
                <a:cs typeface="Times New Roman" pitchFamily="18" charset="0"/>
              </a:rPr>
              <a:t>Epinephrine has </a:t>
            </a:r>
            <a:r>
              <a:rPr lang="en-US" dirty="0">
                <a:ea typeface="Times New Roman" pitchFamily="18" charset="0"/>
                <a:cs typeface="Times New Roman" pitchFamily="18" charset="0"/>
              </a:rPr>
              <a:t>three binding sites, one specific for A, another for B, and a third for </a:t>
            </a:r>
            <a:r>
              <a:rPr lang="en-US" dirty="0" smtClean="0">
                <a:ea typeface="Times New Roman" pitchFamily="18" charset="0"/>
                <a:cs typeface="Times New Roman" pitchFamily="18" charset="0"/>
              </a:rPr>
              <a:t>Z . To </a:t>
            </a:r>
            <a:r>
              <a:rPr lang="en-US" dirty="0">
                <a:ea typeface="Times New Roman" pitchFamily="18" charset="0"/>
                <a:cs typeface="Times New Roman" pitchFamily="18" charset="0"/>
              </a:rPr>
              <a:t>form an </a:t>
            </a:r>
            <a:r>
              <a:rPr lang="en-US" dirty="0" smtClean="0">
                <a:ea typeface="Times New Roman" pitchFamily="18" charset="0"/>
                <a:cs typeface="Times New Roman" pitchFamily="18" charset="0"/>
              </a:rPr>
              <a:t>E-S complex</a:t>
            </a:r>
            <a:r>
              <a:rPr lang="en-US" dirty="0">
                <a:ea typeface="Times New Roman" pitchFamily="18" charset="0"/>
                <a:cs typeface="Times New Roman" pitchFamily="18" charset="0"/>
              </a:rPr>
              <a:t>, </a:t>
            </a:r>
            <a:r>
              <a:rPr lang="en-US" dirty="0" smtClean="0">
                <a:ea typeface="Times New Roman" pitchFamily="18" charset="0"/>
                <a:cs typeface="Times New Roman" pitchFamily="18" charset="0"/>
              </a:rPr>
              <a:t>                                                                                                                                                                                                                                                                                     * Only </a:t>
            </a:r>
            <a:r>
              <a:rPr lang="en-US" dirty="0">
                <a:ea typeface="Times New Roman" pitchFamily="18" charset="0"/>
                <a:cs typeface="Times New Roman" pitchFamily="18" charset="0"/>
              </a:rPr>
              <a:t>the D-enantiomer can bind to the surface with all three groups attached to the correct binding sites. The L-enantiomer can bind to a maximum of two sites. In this way the enzyme can distinguish between the two </a:t>
            </a:r>
            <a:r>
              <a:rPr lang="en-US" dirty="0" smtClean="0">
                <a:ea typeface="Times New Roman" pitchFamily="18" charset="0"/>
                <a:cs typeface="Times New Roman" pitchFamily="18" charset="0"/>
              </a:rPr>
              <a:t>enantiomers</a:t>
            </a:r>
            <a:r>
              <a:rPr lang="en-US" dirty="0" smtClean="0">
                <a:cs typeface="Times New Roman" pitchFamily="18" charset="0"/>
              </a:rPr>
              <a:t>. F</a:t>
            </a:r>
            <a:r>
              <a:rPr lang="en-US" dirty="0" smtClean="0">
                <a:latin typeface="Times New Roman" pitchFamily="18" charset="0"/>
                <a:cs typeface="Times New Roman" pitchFamily="18" charset="0"/>
              </a:rPr>
              <a:t>ig.(5&amp;6</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.Indicate the </a:t>
            </a:r>
            <a:r>
              <a:rPr lang="en-US" dirty="0">
                <a:latin typeface="Times New Roman" pitchFamily="18" charset="0"/>
                <a:cs typeface="Times New Roman" pitchFamily="18" charset="0"/>
              </a:rPr>
              <a:t>Enantiomers of Epinephrine </a:t>
            </a:r>
            <a:r>
              <a:rPr lang="en-US" dirty="0" smtClean="0">
                <a:latin typeface="Times New Roman" pitchFamily="18" charset="0"/>
                <a:cs typeface="Times New Roman" pitchFamily="18" charset="0"/>
              </a:rPr>
              <a:t>binding  </a:t>
            </a:r>
            <a:r>
              <a:rPr lang="en-US" dirty="0">
                <a:latin typeface="Times New Roman" pitchFamily="18" charset="0"/>
                <a:cs typeface="Times New Roman" pitchFamily="18" charset="0"/>
              </a:rPr>
              <a:t>specific </a:t>
            </a:r>
            <a:r>
              <a:rPr lang="en-US" dirty="0" smtClean="0">
                <a:latin typeface="Times New Roman" pitchFamily="18" charset="0"/>
                <a:cs typeface="Times New Roman" pitchFamily="18" charset="0"/>
              </a:rPr>
              <a:t>Enzyme. </a:t>
            </a:r>
            <a:endParaRPr lang="en-US" dirty="0">
              <a:cs typeface="Times New Roman" pitchFamily="18" charset="0"/>
            </a:endParaRPr>
          </a:p>
        </p:txBody>
      </p:sp>
      <p:pic>
        <p:nvPicPr>
          <p:cNvPr id="3" name="Picture 2"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6282" t="23667" r="17564" b="3451"/>
          <a:stretch/>
        </p:blipFill>
        <p:spPr>
          <a:xfrm>
            <a:off x="533402" y="3124200"/>
            <a:ext cx="5910417" cy="5562600"/>
          </a:xfrm>
          <a:prstGeom prst="rect">
            <a:avLst/>
          </a:prstGeom>
        </p:spPr>
      </p:pic>
      <p:sp>
        <p:nvSpPr>
          <p:cNvPr id="4" name="Rectangle 3"/>
          <p:cNvSpPr/>
          <p:nvPr/>
        </p:nvSpPr>
        <p:spPr>
          <a:xfrm>
            <a:off x="914401" y="8653722"/>
            <a:ext cx="5384807" cy="338554"/>
          </a:xfrm>
          <a:prstGeom prst="rect">
            <a:avLst/>
          </a:prstGeom>
        </p:spPr>
        <p:txBody>
          <a:bodyPr wrap="none">
            <a:spAutoFit/>
          </a:bodyPr>
          <a:lstStyle/>
          <a:p>
            <a:r>
              <a:rPr lang="en-US" sz="1600" dirty="0">
                <a:latin typeface="Times New Roman" pitchFamily="18" charset="0"/>
                <a:cs typeface="Times New Roman" pitchFamily="18" charset="0"/>
              </a:rPr>
              <a:t>fig</a:t>
            </a:r>
            <a:r>
              <a:rPr lang="en-US" sz="1600" dirty="0" smtClean="0">
                <a:latin typeface="Times New Roman" pitchFamily="18" charset="0"/>
                <a:cs typeface="Times New Roman" pitchFamily="18" charset="0"/>
              </a:rPr>
              <a:t>.(5): Enantiomers of Epinephrine to bind  specific Enzyme . </a:t>
            </a:r>
            <a:endParaRPr lang="en-US" sz="1600" dirty="0"/>
          </a:p>
        </p:txBody>
      </p:sp>
    </p:spTree>
    <p:extLst>
      <p:ext uri="{BB962C8B-B14F-4D97-AF65-F5344CB8AC3E}">
        <p14:creationId xmlns:p14="http://schemas.microsoft.com/office/powerpoint/2010/main" val="42450295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ww.chem.ucla.edu/~harding/tutorials/stereolecture.pdf - Baidu Browser"/>
          <p:cNvPicPr>
            <a:picLocks noChangeAspect="1"/>
          </p:cNvPicPr>
          <p:nvPr/>
        </p:nvPicPr>
        <p:blipFill rotWithShape="1">
          <a:blip r:embed="rId2">
            <a:extLst>
              <a:ext uri="{28A0092B-C50C-407E-A947-70E740481C1C}">
                <a14:useLocalDpi xmlns:a14="http://schemas.microsoft.com/office/drawing/2010/main" val="0"/>
              </a:ext>
            </a:extLst>
          </a:blip>
          <a:srcRect l="15897" t="51506" r="15897"/>
          <a:stretch/>
        </p:blipFill>
        <p:spPr>
          <a:xfrm>
            <a:off x="424545" y="1320802"/>
            <a:ext cx="6090556" cy="3200401"/>
          </a:xfrm>
          <a:prstGeom prst="rect">
            <a:avLst/>
          </a:prstGeom>
        </p:spPr>
      </p:pic>
      <p:sp>
        <p:nvSpPr>
          <p:cNvPr id="9" name="Rectangle 8"/>
          <p:cNvSpPr/>
          <p:nvPr/>
        </p:nvSpPr>
        <p:spPr>
          <a:xfrm>
            <a:off x="457404" y="4876800"/>
            <a:ext cx="6019597" cy="369332"/>
          </a:xfrm>
          <a:prstGeom prst="rect">
            <a:avLst/>
          </a:prstGeom>
        </p:spPr>
        <p:txBody>
          <a:bodyPr wrap="none">
            <a:spAutoFit/>
          </a:bodyPr>
          <a:lstStyle/>
          <a:p>
            <a:r>
              <a:rPr lang="en-US" dirty="0">
                <a:latin typeface="Times New Roman" pitchFamily="18" charset="0"/>
                <a:cs typeface="Times New Roman" pitchFamily="18" charset="0"/>
              </a:rPr>
              <a:t>fig</a:t>
            </a:r>
            <a:r>
              <a:rPr lang="en-US" dirty="0" smtClean="0">
                <a:latin typeface="Times New Roman" pitchFamily="18" charset="0"/>
                <a:cs typeface="Times New Roman" pitchFamily="18" charset="0"/>
              </a:rPr>
              <a:t>.(6): Enantiomers of Epinephrine to bind  specific Enzyme . </a:t>
            </a:r>
            <a:endParaRPr lang="en-US" dirty="0"/>
          </a:p>
        </p:txBody>
      </p:sp>
      <p:pic>
        <p:nvPicPr>
          <p:cNvPr id="4" name="Picture 4" descr="Biological Importance of Chirality - Baidu Browser"/>
          <p:cNvPicPr>
            <a:picLocks noChangeAspect="1"/>
          </p:cNvPicPr>
          <p:nvPr/>
        </p:nvPicPr>
        <p:blipFill rotWithShape="1">
          <a:blip r:embed="rId3">
            <a:extLst>
              <a:ext uri="{28A0092B-C50C-407E-A947-70E740481C1C}">
                <a14:useLocalDpi xmlns:a14="http://schemas.microsoft.com/office/drawing/2010/main" val="0"/>
              </a:ext>
            </a:extLst>
          </a:blip>
          <a:srcRect l="11364" t="25977" r="53788" b="31378"/>
          <a:stretch/>
        </p:blipFill>
        <p:spPr>
          <a:xfrm>
            <a:off x="1600201" y="6324602"/>
            <a:ext cx="3152342" cy="1608151"/>
          </a:xfrm>
          <a:prstGeom prst="rect">
            <a:avLst/>
          </a:prstGeom>
        </p:spPr>
      </p:pic>
    </p:spTree>
    <p:extLst>
      <p:ext uri="{BB962C8B-B14F-4D97-AF65-F5344CB8AC3E}">
        <p14:creationId xmlns:p14="http://schemas.microsoft.com/office/powerpoint/2010/main" val="3565941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0"/>
            <a:ext cx="5943600" cy="1015663"/>
          </a:xfrm>
          <a:prstGeom prst="rect">
            <a:avLst/>
          </a:prstGeom>
        </p:spPr>
        <p:txBody>
          <a:bodyPr wrap="square">
            <a:spAutoFit/>
          </a:bodyPr>
          <a:lstStyle/>
          <a:p>
            <a:pPr rtl="1"/>
            <a:r>
              <a:rPr lang="en-US" sz="6000" b="1" cap="all" dirty="0">
                <a:ln w="0"/>
                <a:effectLst>
                  <a:reflection blurRad="12700" stA="50000" endPos="50000" dist="5000" dir="5400000" sy="-100000" rotWithShape="0"/>
                </a:effectLst>
              </a:rPr>
              <a:t>Lecture </a:t>
            </a:r>
            <a:r>
              <a:rPr lang="en-US" sz="6000" b="1" cap="all" dirty="0" smtClean="0">
                <a:ln w="0"/>
                <a:effectLst>
                  <a:reflection blurRad="12700" stA="50000" endPos="50000" dist="5000" dir="5400000" sy="-100000" rotWithShape="0"/>
                </a:effectLst>
              </a:rPr>
              <a:t>No.1</a:t>
            </a:r>
            <a:endParaRPr lang="en-US" sz="6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1219200" y="4387334"/>
            <a:ext cx="4876800" cy="830997"/>
          </a:xfrm>
          <a:prstGeom prst="rect">
            <a:avLst/>
          </a:prstGeom>
        </p:spPr>
        <p:txBody>
          <a:bodyPr wrap="square">
            <a:spAutoFit/>
          </a:bodyPr>
          <a:lstStyle/>
          <a:p>
            <a:pPr algn="ctr"/>
            <a:r>
              <a:rPr lang="ar-IQ" sz="4800" b="1" cap="all" dirty="0">
                <a:ln w="0"/>
                <a:effectLst>
                  <a:reflection blurRad="12700" stA="50000" endPos="50000" dist="5000" dir="5400000" sy="-100000" rotWithShape="0"/>
                </a:effectLst>
              </a:rPr>
              <a:t>عضوية</a:t>
            </a:r>
            <a:endParaRPr lang="en-US" sz="4800" dirty="0"/>
          </a:p>
        </p:txBody>
      </p:sp>
    </p:spTree>
    <p:extLst>
      <p:ext uri="{BB962C8B-B14F-4D97-AF65-F5344CB8AC3E}">
        <p14:creationId xmlns:p14="http://schemas.microsoft.com/office/powerpoint/2010/main" val="217846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07275"/>
            <a:ext cx="6705600" cy="11480066"/>
          </a:xfrm>
          <a:prstGeom prst="rect">
            <a:avLst/>
          </a:prstGeom>
        </p:spPr>
        <p:txBody>
          <a:bodyPr wrap="square">
            <a:spAutoFit/>
          </a:bodyPr>
          <a:lstStyle/>
          <a:p>
            <a:pPr lvl="0" eaLnBrk="0" fontAlgn="base" hangingPunct="0">
              <a:spcBef>
                <a:spcPct val="0"/>
              </a:spcBef>
              <a:spcAft>
                <a:spcPct val="0"/>
              </a:spcAft>
            </a:pPr>
            <a:r>
              <a:rPr lang="en-US" dirty="0" smtClean="0"/>
              <a:t>These </a:t>
            </a:r>
            <a:r>
              <a:rPr lang="en-US" dirty="0"/>
              <a:t>molecules are mirror images of one another. Additionally, these molecules are non-superimposable because one of these molecules is dextrorotary, and the other levorotary,</a:t>
            </a:r>
            <a:r>
              <a:rPr lang="en-US" b="1" dirty="0"/>
              <a:t> </a:t>
            </a:r>
            <a:r>
              <a:rPr lang="en-US" dirty="0" err="1" smtClean="0"/>
              <a:t>Fig.7</a:t>
            </a:r>
            <a:r>
              <a:rPr lang="en-US" dirty="0" smtClean="0"/>
              <a:t>. </a:t>
            </a:r>
            <a:r>
              <a:rPr lang="en-US" dirty="0"/>
              <a:t/>
            </a:r>
            <a:br>
              <a:rPr lang="en-US" dirty="0"/>
            </a:br>
            <a:endParaRPr lang="en-US" dirty="0" smtClean="0">
              <a:ea typeface="Times New Roman" pitchFamily="18" charset="0"/>
              <a:cs typeface="Arial" pitchFamily="34" charset="0"/>
            </a:endParaRPr>
          </a:p>
          <a:p>
            <a:pPr lvl="0" eaLnBrk="0" fontAlgn="base" hangingPunct="0">
              <a:spcBef>
                <a:spcPct val="0"/>
              </a:spcBef>
              <a:spcAft>
                <a:spcPct val="0"/>
              </a:spcAft>
            </a:pPr>
            <a:endParaRPr lang="en-US" b="1" dirty="0" smtClean="0"/>
          </a:p>
          <a:p>
            <a:pPr lvl="0" eaLnBrk="0" fontAlgn="base" hangingPunct="0">
              <a:spcBef>
                <a:spcPct val="0"/>
              </a:spcBef>
              <a:spcAft>
                <a:spcPct val="0"/>
              </a:spcAft>
            </a:pPr>
            <a:endParaRPr lang="en-US" sz="2000" b="1" dirty="0" smtClean="0"/>
          </a:p>
          <a:p>
            <a:pPr lvl="0" eaLnBrk="0" fontAlgn="base" hangingPunct="0">
              <a:spcBef>
                <a:spcPct val="0"/>
              </a:spcBef>
              <a:spcAft>
                <a:spcPct val="0"/>
              </a:spcAft>
            </a:pPr>
            <a:endParaRPr lang="en-US" sz="2000" b="1" dirty="0"/>
          </a:p>
          <a:p>
            <a:pPr lvl="0" indent="457200" eaLnBrk="0" fontAlgn="base" hangingPunct="0">
              <a:spcBef>
                <a:spcPct val="0"/>
              </a:spcBef>
              <a:spcAft>
                <a:spcPct val="0"/>
              </a:spcAft>
            </a:pPr>
            <a:r>
              <a:rPr lang="en-US" sz="1400" b="1" dirty="0" err="1" smtClean="0"/>
              <a:t>Fig.7</a:t>
            </a:r>
            <a:r>
              <a:rPr lang="en-US" sz="1400" b="1" dirty="0" smtClean="0"/>
              <a:t>: </a:t>
            </a:r>
            <a:r>
              <a:rPr lang="en-US" sz="1400" dirty="0" smtClean="0">
                <a:ea typeface="Times New Roman" pitchFamily="18" charset="0"/>
                <a:cs typeface="Arial" pitchFamily="34" charset="0"/>
              </a:rPr>
              <a:t>Enzyme </a:t>
            </a:r>
            <a:r>
              <a:rPr lang="en-US" sz="1400" dirty="0">
                <a:ea typeface="Times New Roman" pitchFamily="18" charset="0"/>
                <a:cs typeface="Arial" pitchFamily="34" charset="0"/>
              </a:rPr>
              <a:t>reacts with a substrate (</a:t>
            </a:r>
            <a:r>
              <a:rPr lang="en-US" sz="1400" dirty="0" smtClean="0">
                <a:ea typeface="Times New Roman" pitchFamily="18" charset="0"/>
                <a:cs typeface="Arial" pitchFamily="34" charset="0"/>
              </a:rPr>
              <a:t>enantiomers), to </a:t>
            </a:r>
            <a:r>
              <a:rPr lang="en-US" sz="1400" dirty="0">
                <a:ea typeface="Times New Roman" pitchFamily="18" charset="0"/>
                <a:cs typeface="Arial" pitchFamily="34" charset="0"/>
              </a:rPr>
              <a:t>form a complex with only </a:t>
            </a:r>
            <a:endParaRPr lang="en-US" sz="1400" dirty="0" smtClean="0">
              <a:ea typeface="Times New Roman" pitchFamily="18" charset="0"/>
              <a:cs typeface="Arial" pitchFamily="34" charset="0"/>
            </a:endParaRPr>
          </a:p>
          <a:p>
            <a:pPr lvl="0" indent="457200" eaLnBrk="0" fontAlgn="base" hangingPunct="0">
              <a:spcBef>
                <a:spcPct val="0"/>
              </a:spcBef>
              <a:spcAft>
                <a:spcPct val="0"/>
              </a:spcAft>
            </a:pPr>
            <a:r>
              <a:rPr lang="en-US" sz="1400" dirty="0">
                <a:ea typeface="Times New Roman" pitchFamily="18" charset="0"/>
                <a:cs typeface="Arial" pitchFamily="34" charset="0"/>
              </a:rPr>
              <a:t> </a:t>
            </a:r>
            <a:r>
              <a:rPr lang="en-US" sz="1400" dirty="0" smtClean="0">
                <a:ea typeface="Times New Roman" pitchFamily="18" charset="0"/>
                <a:cs typeface="Arial" pitchFamily="34" charset="0"/>
              </a:rPr>
              <a:t>         one enantiomer of  </a:t>
            </a:r>
            <a:r>
              <a:rPr lang="en-US" sz="1400" dirty="0">
                <a:ea typeface="Times New Roman" pitchFamily="18" charset="0"/>
                <a:cs typeface="Arial" pitchFamily="34" charset="0"/>
              </a:rPr>
              <a:t>the </a:t>
            </a:r>
            <a:r>
              <a:rPr lang="en-US" sz="1400" dirty="0" smtClean="0">
                <a:ea typeface="Times New Roman" pitchFamily="18" charset="0"/>
                <a:cs typeface="Arial" pitchFamily="34" charset="0"/>
              </a:rPr>
              <a:t>substrate.</a:t>
            </a:r>
            <a:endParaRPr lang="en-US" sz="1400" dirty="0">
              <a:cs typeface="Arial" pitchFamily="34" charset="0"/>
            </a:endParaRPr>
          </a:p>
          <a:p>
            <a:pPr fontAlgn="base"/>
            <a:endParaRPr lang="en-US" b="1" u="sng" dirty="0"/>
          </a:p>
          <a:p>
            <a:pPr fontAlgn="base"/>
            <a:r>
              <a:rPr lang="en-US" b="1" u="sng" dirty="0" smtClean="0"/>
              <a:t>Chirality </a:t>
            </a:r>
            <a:r>
              <a:rPr lang="en-US" b="1" u="sng" dirty="0"/>
              <a:t>and drug </a:t>
            </a:r>
            <a:r>
              <a:rPr lang="en-US" b="1" u="sng" dirty="0" smtClean="0"/>
              <a:t>development:</a:t>
            </a:r>
            <a:endParaRPr lang="en-US" b="1" u="sng" dirty="0"/>
          </a:p>
          <a:p>
            <a:pPr fontAlgn="base"/>
            <a:r>
              <a:rPr lang="en-US" dirty="0"/>
              <a:t>    </a:t>
            </a:r>
            <a:r>
              <a:rPr lang="en-US" sz="1600" dirty="0"/>
              <a:t>The importance of chiral drugs </a:t>
            </a:r>
            <a:r>
              <a:rPr lang="en-US" sz="1600" dirty="0" smtClean="0"/>
              <a:t>appear in </a:t>
            </a:r>
            <a:r>
              <a:rPr lang="en-US" sz="1600" dirty="0"/>
              <a:t>the drug development of pharmaceutical industries, 56% of the drugs currently in use are chiral molecules .</a:t>
            </a:r>
          </a:p>
          <a:p>
            <a:pPr algn="justLow" eaLnBrk="0" fontAlgn="base" hangingPunct="0">
              <a:spcBef>
                <a:spcPct val="0"/>
              </a:spcBef>
              <a:spcAft>
                <a:spcPct val="0"/>
              </a:spcAft>
              <a:tabLst>
                <a:tab pos="457200" algn="l"/>
              </a:tabLst>
            </a:pPr>
            <a:r>
              <a:rPr lang="en-US" sz="1600" dirty="0"/>
              <a:t>Although the enantiomers of chiral drugs have the same chemical connectivity of atoms; they exhibit marked differences in their pharmacology, toxicology, pharmacokinetics, metabolism. The enantiomers of a chiral drug differ in their interactions with enzymes, proteins, receptors and other chiral molecules too. </a:t>
            </a:r>
            <a:r>
              <a:rPr lang="en-US" altLang="en-US" sz="1600" dirty="0">
                <a:solidFill>
                  <a:srgbClr val="21242C"/>
                </a:solidFill>
                <a:cs typeface="Arial" pitchFamily="34" charset="0"/>
              </a:rPr>
              <a:t>Human olfactory sensory organs are chiral, so the following pair of enantiomers smell </a:t>
            </a:r>
            <a:r>
              <a:rPr lang="en-US" altLang="en-US" sz="1600" dirty="0" smtClean="0">
                <a:solidFill>
                  <a:srgbClr val="21242C"/>
                </a:solidFill>
                <a:cs typeface="Arial" pitchFamily="34" charset="0"/>
              </a:rPr>
              <a:t>very differently </a:t>
            </a:r>
            <a:r>
              <a:rPr lang="en-US" altLang="en-US" sz="1600" dirty="0">
                <a:solidFill>
                  <a:srgbClr val="21242C"/>
                </a:solidFill>
                <a:cs typeface="Arial" pitchFamily="34" charset="0"/>
              </a:rPr>
              <a:t>to us. R-isomer of carvone smells like spearmint leaves, while S-isomer of carvone smells like caraway seeds</a:t>
            </a:r>
            <a:r>
              <a:rPr lang="en-US" altLang="en-US" sz="1600" dirty="0" smtClean="0">
                <a:solidFill>
                  <a:srgbClr val="21242C"/>
                </a:solidFill>
                <a:cs typeface="Arial" pitchFamily="34" charset="0"/>
              </a:rPr>
              <a:t>.</a:t>
            </a:r>
            <a:r>
              <a:rPr lang="en-US" sz="1600" dirty="0"/>
              <a:t> Fig </a:t>
            </a:r>
            <a:r>
              <a:rPr lang="en-US" sz="1600" dirty="0" smtClean="0"/>
              <a:t>8&amp;9 </a:t>
            </a:r>
            <a:r>
              <a:rPr lang="en-US" sz="1600" dirty="0"/>
              <a:t>indicate chirality, and drug </a:t>
            </a:r>
            <a:r>
              <a:rPr lang="en-US" sz="1600" dirty="0" smtClean="0"/>
              <a:t>development.</a:t>
            </a:r>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lvl="0" eaLnBrk="0" fontAlgn="base" hangingPunct="0">
              <a:spcBef>
                <a:spcPct val="0"/>
              </a:spcBef>
              <a:spcAft>
                <a:spcPct val="0"/>
              </a:spcAft>
            </a:pPr>
            <a:endParaRPr lang="en-US" sz="1600" dirty="0"/>
          </a:p>
          <a:p>
            <a:pPr lvl="0" eaLnBrk="0" fontAlgn="base" hangingPunct="0">
              <a:spcBef>
                <a:spcPct val="0"/>
              </a:spcBef>
              <a:spcAft>
                <a:spcPct val="0"/>
              </a:spcAft>
            </a:pPr>
            <a:r>
              <a:rPr lang="en-US" sz="1600" dirty="0" smtClean="0"/>
              <a:t>                                          Fig </a:t>
            </a:r>
            <a:r>
              <a:rPr lang="en-US" sz="1600" dirty="0"/>
              <a:t>5: </a:t>
            </a:r>
            <a:r>
              <a:rPr lang="en-US" altLang="en-US" sz="1600" dirty="0">
                <a:cs typeface="Arial" pitchFamily="34" charset="0"/>
              </a:rPr>
              <a:t>R-isomer &amp; S-isomer of carvone.</a:t>
            </a:r>
            <a:endParaRPr lang="en-US" sz="1600" b="1"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smtClean="0"/>
          </a:p>
          <a:p>
            <a:pPr algn="justLow" eaLnBrk="0" fontAlgn="base" hangingPunct="0">
              <a:spcBef>
                <a:spcPct val="0"/>
              </a:spcBef>
              <a:spcAft>
                <a:spcPct val="0"/>
              </a:spcAft>
              <a:tabLst>
                <a:tab pos="457200" algn="l"/>
              </a:tabLst>
            </a:pPr>
            <a:endParaRPr lang="en-US" sz="1600" dirty="0"/>
          </a:p>
          <a:p>
            <a:pPr algn="justLow" eaLnBrk="0" fontAlgn="base" hangingPunct="0">
              <a:spcBef>
                <a:spcPct val="0"/>
              </a:spcBef>
              <a:spcAft>
                <a:spcPct val="0"/>
              </a:spcAft>
              <a:tabLst>
                <a:tab pos="457200" algn="l"/>
              </a:tabLst>
            </a:pPr>
            <a:endParaRPr lang="en-US" sz="1600" dirty="0"/>
          </a:p>
          <a:p>
            <a:pPr lvl="0" eaLnBrk="0" fontAlgn="base" hangingPunct="0">
              <a:spcBef>
                <a:spcPct val="0"/>
              </a:spcBef>
              <a:spcAft>
                <a:spcPct val="0"/>
              </a:spcAft>
            </a:pPr>
            <a:endParaRPr lang="en-US" sz="1600" b="1" dirty="0"/>
          </a:p>
        </p:txBody>
      </p:sp>
      <p:pic>
        <p:nvPicPr>
          <p:cNvPr id="21" name="Picture 20"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844" y="973026"/>
            <a:ext cx="3655757" cy="1160575"/>
          </a:xfrm>
          <a:prstGeom prst="rect">
            <a:avLst/>
          </a:prstGeom>
        </p:spPr>
      </p:pic>
      <p:grpSp>
        <p:nvGrpSpPr>
          <p:cNvPr id="5" name="Group 4"/>
          <p:cNvGrpSpPr/>
          <p:nvPr/>
        </p:nvGrpSpPr>
        <p:grpSpPr>
          <a:xfrm>
            <a:off x="2286000" y="5943600"/>
            <a:ext cx="2590800" cy="1981200"/>
            <a:chOff x="381001" y="6395485"/>
            <a:chExt cx="4576192" cy="1402169"/>
          </a:xfrm>
        </p:grpSpPr>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617" y="6395485"/>
              <a:ext cx="2668844" cy="914400"/>
            </a:xfrm>
            <a:prstGeom prst="rect">
              <a:avLst/>
            </a:prstGeom>
          </p:spPr>
        </p:pic>
        <p:pic>
          <p:nvPicPr>
            <p:cNvPr id="7" name="Picture 8" descr="نتيجة بحث الصور عن ‪spearmint leav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650"/>
            <a:stretch/>
          </p:blipFill>
          <p:spPr bwMode="auto">
            <a:xfrm>
              <a:off x="381001" y="6822117"/>
              <a:ext cx="1468256" cy="9755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rodcut-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5246" y="6705600"/>
              <a:ext cx="1311947" cy="1066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930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ological Importance of Chirality - Baidu Browser"/>
          <p:cNvPicPr>
            <a:picLocks noChangeAspect="1"/>
          </p:cNvPicPr>
          <p:nvPr/>
        </p:nvPicPr>
        <p:blipFill rotWithShape="1">
          <a:blip r:embed="rId3">
            <a:extLst>
              <a:ext uri="{28A0092B-C50C-407E-A947-70E740481C1C}">
                <a14:useLocalDpi xmlns:a14="http://schemas.microsoft.com/office/drawing/2010/main" val="0"/>
              </a:ext>
            </a:extLst>
          </a:blip>
          <a:srcRect l="10908" t="20860" r="36062" b="47419"/>
          <a:stretch/>
        </p:blipFill>
        <p:spPr>
          <a:xfrm>
            <a:off x="152400" y="2667000"/>
            <a:ext cx="6629400" cy="3403600"/>
          </a:xfrm>
          <a:prstGeom prst="rect">
            <a:avLst/>
          </a:prstGeom>
        </p:spPr>
      </p:pic>
      <p:sp>
        <p:nvSpPr>
          <p:cNvPr id="2" name="مستطيل 1"/>
          <p:cNvSpPr/>
          <p:nvPr/>
        </p:nvSpPr>
        <p:spPr>
          <a:xfrm>
            <a:off x="152400" y="304801"/>
            <a:ext cx="6553200" cy="10064294"/>
          </a:xfrm>
          <a:prstGeom prst="rect">
            <a:avLst/>
          </a:prstGeom>
        </p:spPr>
        <p:txBody>
          <a:bodyPr wrap="square">
            <a:spAutoFit/>
          </a:bodyPr>
          <a:lstStyle/>
          <a:p>
            <a:pPr algn="just"/>
            <a:r>
              <a:rPr lang="en-US" b="1" u="sng" dirty="0"/>
              <a:t>Thalidomide  is a racemic </a:t>
            </a:r>
            <a:r>
              <a:rPr lang="en-US" b="1" u="sng" dirty="0" smtClean="0"/>
              <a:t>mixture: </a:t>
            </a:r>
            <a:r>
              <a:rPr lang="en-US" dirty="0" smtClean="0"/>
              <a:t>One </a:t>
            </a:r>
            <a:r>
              <a:rPr lang="en-US" dirty="0"/>
              <a:t>enantiomer has the intended effect of curing morning sickness &amp; the other enantiomer, may be the cause of the birth defects. Now</a:t>
            </a:r>
            <a:r>
              <a:rPr lang="en-US" b="1" dirty="0">
                <a:solidFill>
                  <a:srgbClr val="FF0000"/>
                </a:solidFill>
              </a:rPr>
              <a:t> </a:t>
            </a:r>
            <a:r>
              <a:rPr lang="en-US" dirty="0"/>
              <a:t>Thalidomide strict regulations for treatment of some forms of cancer and a serious complication associated with leprosy. Its potential for use against other conditions including AIDS and rheumatoid arthritis</a:t>
            </a:r>
            <a:r>
              <a:rPr lang="en-US" dirty="0" smtClean="0"/>
              <a:t>.</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lvl="0" eaLnBrk="0" fontAlgn="base" hangingPunct="0">
              <a:spcBef>
                <a:spcPct val="0"/>
              </a:spcBef>
              <a:spcAft>
                <a:spcPct val="0"/>
              </a:spcAft>
            </a:pPr>
            <a:r>
              <a:rPr lang="en-US" dirty="0" smtClean="0"/>
              <a:t>                          Fig 9: </a:t>
            </a:r>
            <a:r>
              <a:rPr lang="en-US" altLang="en-US" dirty="0">
                <a:cs typeface="Arial" pitchFamily="34" charset="0"/>
              </a:rPr>
              <a:t>R-isomer &amp; S-isomer of carvone.</a:t>
            </a:r>
            <a:endParaRPr lang="en-US" b="1" dirty="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endParaRPr lang="en-US" dirty="0"/>
          </a:p>
        </p:txBody>
      </p:sp>
    </p:spTree>
    <p:extLst>
      <p:ext uri="{BB962C8B-B14F-4D97-AF65-F5344CB8AC3E}">
        <p14:creationId xmlns:p14="http://schemas.microsoft.com/office/powerpoint/2010/main" val="1706207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76201"/>
            <a:ext cx="6286500" cy="1477328"/>
          </a:xfrm>
          <a:prstGeom prst="rect">
            <a:avLst/>
          </a:prstGeom>
        </p:spPr>
        <p:txBody>
          <a:bodyPr wrap="square">
            <a:spAutoFit/>
          </a:bodyPr>
          <a:lstStyle/>
          <a:p>
            <a:pPr lvl="0" algn="ctr"/>
            <a:r>
              <a:rPr lang="ar-IQ" dirty="0" smtClean="0"/>
              <a:t> </a:t>
            </a:r>
            <a:r>
              <a:rPr lang="ar-IQ" dirty="0" err="1" smtClean="0"/>
              <a:t>للاطلاع</a:t>
            </a:r>
            <a:r>
              <a:rPr lang="ar-IQ" dirty="0" err="1" smtClean="0">
                <a:solidFill>
                  <a:srgbClr val="222222"/>
                </a:solidFill>
                <a:latin typeface="inherit"/>
              </a:rPr>
              <a:t>To</a:t>
            </a:r>
            <a:r>
              <a:rPr lang="ar-IQ" dirty="0" smtClean="0">
                <a:solidFill>
                  <a:srgbClr val="222222"/>
                </a:solidFill>
                <a:latin typeface="inherit"/>
              </a:rPr>
              <a:t> </a:t>
            </a:r>
            <a:r>
              <a:rPr lang="ar-IQ" dirty="0">
                <a:solidFill>
                  <a:srgbClr val="222222"/>
                </a:solidFill>
                <a:latin typeface="inherit"/>
              </a:rPr>
              <a:t>see</a:t>
            </a:r>
            <a:r>
              <a:rPr lang="ar-IQ" sz="400" dirty="0"/>
              <a:t> </a:t>
            </a:r>
            <a:endParaRPr lang="ar-IQ" sz="1400" dirty="0">
              <a:latin typeface="Arial" panose="020B0604020202020204" pitchFamily="34" charset="0"/>
            </a:endParaRPr>
          </a:p>
          <a:p>
            <a:pPr algn="ctr"/>
            <a:r>
              <a:rPr lang="en-US" dirty="0" smtClean="0"/>
              <a:t> </a:t>
            </a:r>
            <a:endParaRPr lang="en-US" dirty="0"/>
          </a:p>
          <a:p>
            <a:pPr algn="just"/>
            <a:r>
              <a:rPr lang="en-US" dirty="0" smtClean="0"/>
              <a:t>Diagram(1): Diagram for Indicating the types of subdivision of isomers.</a:t>
            </a:r>
            <a:endParaRPr lang="en-US" dirty="0"/>
          </a:p>
          <a:p>
            <a:pPr algn="just"/>
            <a:endParaRPr lang="en-US" dirty="0"/>
          </a:p>
        </p:txBody>
      </p:sp>
      <p:pic>
        <p:nvPicPr>
          <p:cNvPr id="3" name="Picture 2" descr="Isomerism: Constitutional Isomers and Stereoisomers - Baidu Browser"/>
          <p:cNvPicPr>
            <a:picLocks noChangeAspect="1"/>
          </p:cNvPicPr>
          <p:nvPr/>
        </p:nvPicPr>
        <p:blipFill rotWithShape="1">
          <a:blip r:embed="rId2">
            <a:extLst>
              <a:ext uri="{28A0092B-C50C-407E-A947-70E740481C1C}">
                <a14:useLocalDpi xmlns:a14="http://schemas.microsoft.com/office/drawing/2010/main" val="0"/>
              </a:ext>
            </a:extLst>
          </a:blip>
          <a:srcRect l="11969" t="26830" r="33485" b="24271"/>
          <a:stretch/>
        </p:blipFill>
        <p:spPr>
          <a:xfrm>
            <a:off x="469768" y="1295400"/>
            <a:ext cx="5854835" cy="4953000"/>
          </a:xfrm>
          <a:prstGeom prst="rect">
            <a:avLst/>
          </a:prstGeom>
        </p:spPr>
      </p:pic>
      <p:sp>
        <p:nvSpPr>
          <p:cNvPr id="6" name="مستطيل 5"/>
          <p:cNvSpPr/>
          <p:nvPr/>
        </p:nvSpPr>
        <p:spPr>
          <a:xfrm>
            <a:off x="398566" y="6401812"/>
            <a:ext cx="6154634" cy="3046988"/>
          </a:xfrm>
          <a:prstGeom prst="rect">
            <a:avLst/>
          </a:prstGeom>
        </p:spPr>
        <p:txBody>
          <a:bodyPr wrap="none">
            <a:spAutoFit/>
          </a:bodyPr>
          <a:lstStyle/>
          <a:p>
            <a:r>
              <a:rPr lang="en-US" sz="1600" b="1" u="sng" dirty="0" smtClean="0"/>
              <a:t>Reference:</a:t>
            </a:r>
          </a:p>
          <a:p>
            <a:r>
              <a:rPr lang="en-US" sz="1600" dirty="0" smtClean="0"/>
              <a:t>1-</a:t>
            </a:r>
            <a:r>
              <a:rPr lang="en-US" sz="1600" dirty="0" err="1" smtClean="0"/>
              <a:t>Stereochemistry,Stereochemistry</a:t>
            </a:r>
            <a:r>
              <a:rPr lang="en-US" sz="1600" dirty="0" smtClean="0"/>
              <a:t> </a:t>
            </a:r>
            <a:r>
              <a:rPr lang="en-US" sz="1600" dirty="0"/>
              <a:t>may be a consequence of steric </a:t>
            </a:r>
            <a:endParaRPr lang="en-US" sz="1600" dirty="0" smtClean="0"/>
          </a:p>
          <a:p>
            <a:r>
              <a:rPr lang="en-US" sz="1600" dirty="0" smtClean="0"/>
              <a:t>effects </a:t>
            </a:r>
            <a:r>
              <a:rPr lang="en-US" sz="1600" dirty="0"/>
              <a:t>of a nearby </a:t>
            </a:r>
            <a:r>
              <a:rPr lang="en-US" sz="1600" dirty="0" err="1"/>
              <a:t>stereocenter</a:t>
            </a:r>
            <a:r>
              <a:rPr lang="en-US" sz="1600" dirty="0"/>
              <a:t> which favor one pathway over another </a:t>
            </a:r>
            <a:endParaRPr lang="en-US" sz="1600" dirty="0" smtClean="0"/>
          </a:p>
          <a:p>
            <a:r>
              <a:rPr lang="en-US" sz="1600" dirty="0" smtClean="0"/>
              <a:t>(</a:t>
            </a:r>
            <a:r>
              <a:rPr lang="en-US" sz="1600" dirty="0" err="1"/>
              <a:t>diastereoselectivity</a:t>
            </a:r>
            <a:r>
              <a:rPr lang="en-US" sz="1600" dirty="0"/>
              <a:t>), </a:t>
            </a:r>
            <a:r>
              <a:rPr lang="en-US" sz="1600" dirty="0" err="1"/>
              <a:t>e.g.4</a:t>
            </a:r>
            <a:endParaRPr lang="en-US" sz="1600" dirty="0"/>
          </a:p>
          <a:p>
            <a:r>
              <a:rPr lang="en-US" sz="1600" dirty="0"/>
              <a:t>From: </a:t>
            </a:r>
            <a:r>
              <a:rPr lang="en-US" sz="1600" dirty="0" err="1">
                <a:hlinkClick r:id="rId3"/>
              </a:rPr>
              <a:t>Enantioselective</a:t>
            </a:r>
            <a:r>
              <a:rPr lang="en-US" sz="1600" dirty="0">
                <a:hlinkClick r:id="rId3"/>
              </a:rPr>
              <a:t> Chemical Synthesis, </a:t>
            </a:r>
            <a:r>
              <a:rPr lang="en-US" sz="1600" dirty="0" smtClean="0">
                <a:hlinkClick r:id="rId3"/>
              </a:rPr>
              <a:t>2010</a:t>
            </a:r>
            <a:r>
              <a:rPr lang="en-US" sz="1600" dirty="0" smtClean="0"/>
              <a:t>.</a:t>
            </a:r>
          </a:p>
          <a:p>
            <a:endParaRPr lang="en-US" sz="1600" dirty="0"/>
          </a:p>
          <a:p>
            <a:r>
              <a:rPr lang="en-US" sz="1600" dirty="0" smtClean="0"/>
              <a:t>2-</a:t>
            </a:r>
            <a:r>
              <a:rPr lang="en-US" sz="1600" u="sng" dirty="0">
                <a:hlinkClick r:id="rId4"/>
              </a:rPr>
              <a:t>Chemistry </a:t>
            </a:r>
            <a:r>
              <a:rPr lang="en-US" sz="1600" u="sng" dirty="0" err="1">
                <a:hlinkClick r:id="rId4"/>
              </a:rPr>
              <a:t>LibreTexts</a:t>
            </a:r>
            <a:endParaRPr lang="en-US" sz="1600" dirty="0">
              <a:hlinkClick r:id="rId4"/>
            </a:endParaRPr>
          </a:p>
          <a:p>
            <a:r>
              <a:rPr lang="en-US" sz="1600" dirty="0">
                <a:hlinkClick r:id="rId5"/>
              </a:rPr>
              <a:t>3.6: Optical Activity - Chemistry </a:t>
            </a:r>
            <a:r>
              <a:rPr lang="en-US" sz="1600" dirty="0" err="1" smtClean="0">
                <a:hlinkClick r:id="rId5"/>
              </a:rPr>
              <a:t>LibreTexts</a:t>
            </a:r>
            <a:r>
              <a:rPr lang="en-US" sz="1600" dirty="0" smtClean="0"/>
              <a:t>.</a:t>
            </a:r>
          </a:p>
          <a:p>
            <a:endParaRPr lang="en-US" sz="1600" dirty="0"/>
          </a:p>
          <a:p>
            <a:r>
              <a:rPr lang="en-US" sz="1600" dirty="0" smtClean="0"/>
              <a:t>3-</a:t>
            </a:r>
            <a:r>
              <a:rPr lang="en-US" sz="1600" dirty="0"/>
              <a:t> </a:t>
            </a:r>
            <a:r>
              <a:rPr lang="en-US" sz="1600" dirty="0" smtClean="0"/>
              <a:t>]</a:t>
            </a:r>
            <a:r>
              <a:rPr lang="en-US" sz="1600" u="sng" dirty="0" smtClean="0">
                <a:hlinkClick r:id="rId6"/>
              </a:rPr>
              <a:t>Type </a:t>
            </a:r>
            <a:r>
              <a:rPr lang="en-US" sz="1600" u="sng" dirty="0">
                <a:hlinkClick r:id="rId6"/>
              </a:rPr>
              <a:t>here by Henry </a:t>
            </a:r>
            <a:r>
              <a:rPr lang="en-US" sz="1600" u="sng" dirty="0" err="1">
                <a:hlinkClick r:id="rId6"/>
              </a:rPr>
              <a:t>Schmücke</a:t>
            </a:r>
            <a:endParaRPr lang="en-US" sz="1600" dirty="0"/>
          </a:p>
          <a:p>
            <a:endParaRPr lang="en-US" sz="1600" dirty="0" smtClean="0"/>
          </a:p>
          <a:p>
            <a:endParaRPr lang="ar-IQ" sz="1600" dirty="0"/>
          </a:p>
        </p:txBody>
      </p:sp>
    </p:spTree>
    <p:extLst>
      <p:ext uri="{BB962C8B-B14F-4D97-AF65-F5344CB8AC3E}">
        <p14:creationId xmlns:p14="http://schemas.microsoft.com/office/powerpoint/2010/main" val="1922268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0"/>
            <a:ext cx="5943600" cy="1015663"/>
          </a:xfrm>
          <a:prstGeom prst="rect">
            <a:avLst/>
          </a:prstGeom>
        </p:spPr>
        <p:txBody>
          <a:bodyPr wrap="square">
            <a:spAutoFit/>
          </a:bodyPr>
          <a:lstStyle/>
          <a:p>
            <a:pPr rtl="1"/>
            <a:r>
              <a:rPr lang="en-US" sz="6000" b="1" cap="all" dirty="0">
                <a:ln w="0"/>
                <a:effectLst>
                  <a:reflection blurRad="12700" stA="50000" endPos="50000" dist="5000" dir="5400000" sy="-100000" rotWithShape="0"/>
                </a:effectLst>
              </a:rPr>
              <a:t>Lecture </a:t>
            </a:r>
            <a:r>
              <a:rPr lang="en-US" sz="6000" b="1" cap="all" dirty="0" smtClean="0">
                <a:ln w="0"/>
                <a:effectLst>
                  <a:reflection blurRad="12700" stA="50000" endPos="50000" dist="5000" dir="5400000" sy="-100000" rotWithShape="0"/>
                </a:effectLst>
              </a:rPr>
              <a:t>No.3</a:t>
            </a:r>
            <a:endParaRPr lang="en-US" sz="6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1219200" y="4387334"/>
            <a:ext cx="4876800" cy="830997"/>
          </a:xfrm>
          <a:prstGeom prst="rect">
            <a:avLst/>
          </a:prstGeom>
        </p:spPr>
        <p:txBody>
          <a:bodyPr wrap="square">
            <a:spAutoFit/>
          </a:bodyPr>
          <a:lstStyle/>
          <a:p>
            <a:pPr algn="ctr"/>
            <a:r>
              <a:rPr lang="ar-IQ" sz="4800" b="1" cap="all" dirty="0">
                <a:ln w="0"/>
                <a:effectLst>
                  <a:reflection blurRad="12700" stA="50000" endPos="50000" dist="5000" dir="5400000" sy="-100000" rotWithShape="0"/>
                </a:effectLst>
              </a:rPr>
              <a:t>عضوية</a:t>
            </a:r>
            <a:endParaRPr lang="en-US" sz="4800" dirty="0"/>
          </a:p>
        </p:txBody>
      </p:sp>
    </p:spTree>
    <p:extLst>
      <p:ext uri="{BB962C8B-B14F-4D97-AF65-F5344CB8AC3E}">
        <p14:creationId xmlns:p14="http://schemas.microsoft.com/office/powerpoint/2010/main" val="277590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صور لازهار الف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5433060" cy="708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725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19385"/>
            <a:ext cx="6705600" cy="9387185"/>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100" dirty="0"/>
              <a:t>lecture </a:t>
            </a:r>
            <a:r>
              <a:rPr lang="en-US" sz="1100" dirty="0" smtClean="0"/>
              <a:t>3</a:t>
            </a:r>
            <a:r>
              <a:rPr lang="ar-IQ" sz="1100" dirty="0" smtClean="0"/>
              <a:t>عضوية</a:t>
            </a:r>
            <a:r>
              <a:rPr lang="en-US" sz="1100" dirty="0" smtClean="0"/>
              <a:t> </a:t>
            </a:r>
            <a:r>
              <a:rPr lang="en-US" sz="1200" dirty="0" smtClean="0"/>
              <a:t>                       </a:t>
            </a:r>
            <a:r>
              <a:rPr lang="en-US" sz="3200" dirty="0" smtClean="0"/>
              <a:t>Organic </a:t>
            </a:r>
            <a:r>
              <a:rPr lang="en-US" sz="3200" dirty="0"/>
              <a:t>Chemistry</a:t>
            </a:r>
          </a:p>
          <a:p>
            <a:pPr algn="ctr"/>
            <a:r>
              <a:rPr lang="en-US" sz="3200" b="1" cap="all" dirty="0" smtClean="0">
                <a:ln w="9000" cmpd="sng">
                  <a:solidFill>
                    <a:schemeClr val="accent4">
                      <a:shade val="50000"/>
                      <a:satMod val="120000"/>
                    </a:schemeClr>
                  </a:solidFill>
                  <a:prstDash val="solid"/>
                </a:ln>
                <a:effectLst>
                  <a:reflection blurRad="12700" stA="28000" endPos="45000" dist="1000" dir="5400000" sy="-100000" algn="bl" rotWithShape="0"/>
                </a:effectLst>
              </a:rPr>
              <a:t>AMINES</a:t>
            </a:r>
          </a:p>
          <a:p>
            <a:pPr algn="just"/>
            <a:r>
              <a:rPr lang="en-US" b="1" u="sng" dirty="0" smtClean="0"/>
              <a:t>Amines: </a:t>
            </a:r>
          </a:p>
          <a:p>
            <a:pPr algn="just"/>
            <a:r>
              <a:rPr lang="en-US" b="1" dirty="0"/>
              <a:t> </a:t>
            </a:r>
            <a:r>
              <a:rPr lang="en-US" b="1" dirty="0" smtClean="0"/>
              <a:t>      </a:t>
            </a:r>
            <a:r>
              <a:rPr lang="en-US" dirty="0" smtClean="0"/>
              <a:t>Amines </a:t>
            </a:r>
            <a:r>
              <a:rPr lang="en-US" dirty="0"/>
              <a:t>are a group of organic compounds that are derived from </a:t>
            </a:r>
            <a:r>
              <a:rPr lang="en-US" dirty="0" smtClean="0"/>
              <a:t>ammonia (NH</a:t>
            </a:r>
            <a:r>
              <a:rPr lang="en-US" dirty="0"/>
              <a:t>₃</a:t>
            </a:r>
            <a:r>
              <a:rPr lang="en-US" dirty="0" smtClean="0"/>
              <a:t>) Figure 1, compounds </a:t>
            </a:r>
            <a:r>
              <a:rPr lang="en-US" dirty="0"/>
              <a:t>that has a nitrogen atom connected with two hydrogen atoms </a:t>
            </a:r>
            <a:r>
              <a:rPr lang="en-US" dirty="0" smtClean="0"/>
              <a:t>(-NH₂), and </a:t>
            </a:r>
            <a:r>
              <a:rPr lang="en-US" dirty="0"/>
              <a:t>a single group of some other </a:t>
            </a:r>
            <a:r>
              <a:rPr lang="en-US" dirty="0" smtClean="0"/>
              <a:t>atoms for example(R), are amines . If hydrogen </a:t>
            </a:r>
            <a:r>
              <a:rPr lang="en-US" dirty="0"/>
              <a:t>atoms are replaced by other atoms are also </a:t>
            </a:r>
            <a:r>
              <a:rPr lang="en-US" dirty="0" smtClean="0"/>
              <a:t>amines.</a:t>
            </a:r>
          </a:p>
          <a:p>
            <a:pPr algn="just"/>
            <a:endParaRPr lang="en-US" dirty="0" smtClean="0"/>
          </a:p>
          <a:p>
            <a:pPr algn="just"/>
            <a:r>
              <a:rPr lang="en-US" dirty="0" smtClean="0"/>
              <a:t>                 Fi</a:t>
            </a:r>
            <a:r>
              <a:rPr lang="en-US" sz="1400" dirty="0" smtClean="0"/>
              <a:t>gure 1: Formula structure of ammonia </a:t>
            </a:r>
            <a:r>
              <a:rPr lang="en-US" sz="1400" dirty="0"/>
              <a:t>(NH₃</a:t>
            </a:r>
            <a:r>
              <a:rPr lang="en-US" sz="1400" dirty="0" smtClean="0"/>
              <a:t>).</a:t>
            </a:r>
            <a:endParaRPr lang="en-US" sz="1400" dirty="0"/>
          </a:p>
          <a:p>
            <a:pPr algn="just"/>
            <a:endParaRPr lang="en-US" b="1" u="sng" dirty="0" smtClean="0"/>
          </a:p>
          <a:p>
            <a:pPr algn="just"/>
            <a:r>
              <a:rPr lang="en-US" b="1" u="sng" dirty="0" smtClean="0"/>
              <a:t>Classification of Amines:</a:t>
            </a:r>
          </a:p>
          <a:p>
            <a:pPr algn="just"/>
            <a:r>
              <a:rPr lang="en-US" dirty="0" smtClean="0"/>
              <a:t>Amines are classified by the number of organic compounds attached with the central nitrogen </a:t>
            </a:r>
            <a:r>
              <a:rPr lang="en-US" dirty="0"/>
              <a:t>atom as shown in figure (2</a:t>
            </a:r>
            <a:r>
              <a:rPr lang="en-US" dirty="0" smtClean="0"/>
              <a:t>), &amp; as follow:</a:t>
            </a:r>
          </a:p>
          <a:p>
            <a:pPr algn="just"/>
            <a:endParaRPr lang="en-US" dirty="0" smtClean="0"/>
          </a:p>
          <a:p>
            <a:pPr algn="just"/>
            <a:r>
              <a:rPr lang="en-US" b="1" dirty="0" smtClean="0"/>
              <a:t>1-</a:t>
            </a:r>
            <a:r>
              <a:rPr lang="en-US" dirty="0" smtClean="0"/>
              <a:t> Primary </a:t>
            </a:r>
            <a:r>
              <a:rPr lang="en-US" dirty="0"/>
              <a:t>amines compounds (RNH</a:t>
            </a:r>
            <a:r>
              <a:rPr lang="en-US" baseline="-25000" dirty="0"/>
              <a:t>2</a:t>
            </a:r>
            <a:r>
              <a:rPr lang="en-US" dirty="0"/>
              <a:t>) consist of one carbon atom attach to </a:t>
            </a:r>
            <a:r>
              <a:rPr lang="en-US" dirty="0" smtClean="0"/>
              <a:t>NH₂ group, &amp; </a:t>
            </a:r>
            <a:r>
              <a:rPr lang="en-US" dirty="0"/>
              <a:t>will be RNH</a:t>
            </a:r>
            <a:r>
              <a:rPr lang="en-US" baseline="-25000" dirty="0"/>
              <a:t>2</a:t>
            </a:r>
            <a:r>
              <a:rPr lang="en-US" dirty="0"/>
              <a:t> where "R" is an alkyl </a:t>
            </a:r>
            <a:r>
              <a:rPr lang="en-US" dirty="0" smtClean="0"/>
              <a:t>group.</a:t>
            </a:r>
            <a:r>
              <a:rPr lang="en-US" dirty="0"/>
              <a:t> Primary amines </a:t>
            </a:r>
            <a:r>
              <a:rPr lang="en-US" dirty="0" smtClean="0"/>
              <a:t>are water soluble.</a:t>
            </a:r>
          </a:p>
          <a:p>
            <a:pPr algn="just"/>
            <a:endParaRPr lang="en-US" dirty="0" smtClean="0"/>
          </a:p>
          <a:p>
            <a:pPr algn="just"/>
            <a:r>
              <a:rPr lang="en-US" b="1" dirty="0" smtClean="0"/>
              <a:t>2-</a:t>
            </a:r>
            <a:r>
              <a:rPr lang="en-US" dirty="0" smtClean="0"/>
              <a:t> Secondary </a:t>
            </a:r>
            <a:r>
              <a:rPr lang="en-US" dirty="0"/>
              <a:t>amines compounds (R</a:t>
            </a:r>
            <a:r>
              <a:rPr lang="en-US" baseline="-25000" dirty="0"/>
              <a:t>2</a:t>
            </a:r>
            <a:r>
              <a:rPr lang="en-US" dirty="0"/>
              <a:t>NH) have N–H groups, </a:t>
            </a:r>
            <a:r>
              <a:rPr lang="en-US" dirty="0" smtClean="0"/>
              <a:t>two </a:t>
            </a:r>
            <a:r>
              <a:rPr lang="en-US" dirty="0"/>
              <a:t>of the </a:t>
            </a:r>
            <a:r>
              <a:rPr lang="en-US" dirty="0" smtClean="0"/>
              <a:t>hydrogen </a:t>
            </a:r>
            <a:r>
              <a:rPr lang="en-US" dirty="0"/>
              <a:t>in an ammonia molecule have been replaced by hydrocarbon </a:t>
            </a:r>
            <a:r>
              <a:rPr lang="en-US" dirty="0" smtClean="0"/>
              <a:t>groups R</a:t>
            </a:r>
            <a:r>
              <a:rPr lang="en-US" baseline="-25000" dirty="0" smtClean="0"/>
              <a:t>2</a:t>
            </a:r>
            <a:r>
              <a:rPr lang="en-US" dirty="0" smtClean="0"/>
              <a:t>NH.</a:t>
            </a:r>
          </a:p>
          <a:p>
            <a:pPr algn="just"/>
            <a:endParaRPr lang="en-US" dirty="0" smtClean="0"/>
          </a:p>
          <a:p>
            <a:pPr algn="just"/>
            <a:r>
              <a:rPr lang="en-US" b="1" dirty="0" smtClean="0"/>
              <a:t>3-</a:t>
            </a:r>
            <a:r>
              <a:rPr lang="en-US" dirty="0" smtClean="0"/>
              <a:t> </a:t>
            </a:r>
            <a:r>
              <a:rPr lang="en-US" dirty="0"/>
              <a:t>Tertiary amines compounds (R</a:t>
            </a:r>
            <a:r>
              <a:rPr lang="en-US" baseline="-25000" dirty="0"/>
              <a:t>₃</a:t>
            </a:r>
            <a:r>
              <a:rPr lang="en-US" dirty="0"/>
              <a:t>N) haven't  N–H group (water insoluble</a:t>
            </a:r>
            <a:r>
              <a:rPr lang="en-US" dirty="0" smtClean="0"/>
              <a:t>).</a:t>
            </a:r>
            <a:r>
              <a:rPr lang="en-US" dirty="0"/>
              <a:t> Although the tertiary amines don't have a hydrogen atom attached to the </a:t>
            </a:r>
            <a:r>
              <a:rPr lang="en-US" dirty="0" smtClean="0"/>
              <a:t>nitrogen, </a:t>
            </a:r>
            <a:r>
              <a:rPr lang="en-US" dirty="0"/>
              <a:t>and so can't form hydrogen bonds with themselves, they can form hydrogen bonds with water molecules just using the lone pair on the </a:t>
            </a:r>
            <a:r>
              <a:rPr lang="en-US" dirty="0" smtClean="0"/>
              <a:t>nitrogen</a:t>
            </a:r>
            <a:r>
              <a:rPr lang="en-US" dirty="0"/>
              <a:t> </a:t>
            </a:r>
            <a:r>
              <a:rPr lang="en-US" dirty="0" smtClean="0"/>
              <a:t>R</a:t>
            </a:r>
            <a:r>
              <a:rPr lang="en-US" baseline="-25000" dirty="0" smtClean="0"/>
              <a:t>₃</a:t>
            </a:r>
            <a:r>
              <a:rPr lang="en-US" dirty="0" smtClean="0"/>
              <a:t>N. </a:t>
            </a:r>
            <a:endParaRPr lang="en-US" sz="1400" dirty="0"/>
          </a:p>
          <a:p>
            <a:pPr algn="just"/>
            <a:endParaRPr lang="en-US" dirty="0" smtClean="0"/>
          </a:p>
          <a:p>
            <a:pPr algn="just"/>
            <a:r>
              <a:rPr lang="en-US" b="1" dirty="0" smtClean="0"/>
              <a:t>4-</a:t>
            </a:r>
            <a:r>
              <a:rPr lang="en-US" dirty="0" smtClean="0"/>
              <a:t> Quaternary amines </a:t>
            </a:r>
            <a:r>
              <a:rPr lang="en-US" dirty="0"/>
              <a:t>compounds (NR</a:t>
            </a:r>
            <a:r>
              <a:rPr lang="en-US" baseline="-25000" dirty="0"/>
              <a:t>4</a:t>
            </a:r>
            <a:r>
              <a:rPr lang="en-US" baseline="30000" dirty="0"/>
              <a:t>+</a:t>
            </a:r>
            <a:r>
              <a:rPr lang="en-US" dirty="0"/>
              <a:t>)  are positively charged polyatomic ions of the structure NR</a:t>
            </a:r>
            <a:r>
              <a:rPr lang="en-US" baseline="-25000" dirty="0"/>
              <a:t>4</a:t>
            </a:r>
            <a:r>
              <a:rPr lang="en-US" baseline="30000" dirty="0"/>
              <a:t>+</a:t>
            </a:r>
            <a:r>
              <a:rPr lang="en-US" dirty="0"/>
              <a:t> with R being alkyl or aryl groups. </a:t>
            </a:r>
            <a:endParaRPr lang="en-US" dirty="0" smtClean="0"/>
          </a:p>
        </p:txBody>
      </p:sp>
      <p:pic>
        <p:nvPicPr>
          <p:cNvPr id="1028" name="Picture 4" descr="غاز الأمونيا NH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4898" y="2209802"/>
            <a:ext cx="1001503" cy="10015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whycenter.com/wp-content/uploads/2012/11/nh3-polar.jpg"/>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5497286" y="2133600"/>
            <a:ext cx="1178934" cy="1001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89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76201"/>
            <a:ext cx="5867400" cy="2536244"/>
          </a:xfrm>
          <a:prstGeom prst="rect">
            <a:avLst/>
          </a:prstGeom>
        </p:spPr>
      </p:pic>
      <p:sp>
        <p:nvSpPr>
          <p:cNvPr id="3" name="مستطيل 2"/>
          <p:cNvSpPr/>
          <p:nvPr/>
        </p:nvSpPr>
        <p:spPr>
          <a:xfrm>
            <a:off x="152400" y="2576662"/>
            <a:ext cx="6705600" cy="1461939"/>
          </a:xfrm>
          <a:prstGeom prst="rect">
            <a:avLst/>
          </a:prstGeom>
        </p:spPr>
        <p:txBody>
          <a:bodyPr wrap="square">
            <a:spAutoFit/>
          </a:bodyPr>
          <a:lstStyle/>
          <a:p>
            <a:pPr algn="just"/>
            <a:r>
              <a:rPr lang="en-US" sz="1400" b="1" dirty="0"/>
              <a:t>figure (2</a:t>
            </a:r>
            <a:r>
              <a:rPr lang="en-US" sz="1400" b="1" dirty="0" smtClean="0"/>
              <a:t>): Classification </a:t>
            </a:r>
            <a:r>
              <a:rPr lang="en-US" sz="1400" b="1" dirty="0"/>
              <a:t>of </a:t>
            </a:r>
            <a:r>
              <a:rPr lang="en-US" sz="1400" b="1" dirty="0" smtClean="0"/>
              <a:t>Amines. Amines </a:t>
            </a:r>
            <a:r>
              <a:rPr lang="en-US" sz="1400" b="1" dirty="0"/>
              <a:t>are </a:t>
            </a:r>
            <a:r>
              <a:rPr lang="en-US" sz="1400" b="1" dirty="0" smtClean="0"/>
              <a:t>classified, </a:t>
            </a:r>
            <a:r>
              <a:rPr lang="en-US" sz="1400" b="1" dirty="0"/>
              <a:t>by the number of organic compounds attached with the central nitrogen </a:t>
            </a:r>
            <a:r>
              <a:rPr lang="en-US" sz="1400" b="1" dirty="0" smtClean="0"/>
              <a:t>atom </a:t>
            </a:r>
            <a:r>
              <a:rPr lang="en-US" sz="1400" b="1" dirty="0"/>
              <a:t>as </a:t>
            </a:r>
            <a:r>
              <a:rPr lang="en-US" sz="1400" b="1" dirty="0" smtClean="0"/>
              <a:t>primary, secondary, tertiary , and Quaternary amines.</a:t>
            </a:r>
          </a:p>
          <a:p>
            <a:pPr algn="just"/>
            <a:r>
              <a:rPr lang="en-US" sz="1400" b="1" dirty="0" smtClean="0"/>
              <a:t>Reference:</a:t>
            </a:r>
          </a:p>
          <a:p>
            <a:pPr algn="just"/>
            <a:r>
              <a:rPr lang="en-US" sz="1100" b="1" dirty="0" smtClean="0"/>
              <a:t>https</a:t>
            </a:r>
            <a:r>
              <a:rPr lang="en-US" sz="1100" b="1" dirty="0"/>
              <a:t>://</a:t>
            </a:r>
            <a:r>
              <a:rPr lang="en-US" sz="1100" b="1" dirty="0" err="1"/>
              <a:t>www.google.com</a:t>
            </a:r>
            <a:r>
              <a:rPr lang="en-US" sz="1100" b="1" dirty="0"/>
              <a:t>/</a:t>
            </a:r>
            <a:r>
              <a:rPr lang="en-US" sz="1100" b="1" dirty="0" err="1"/>
              <a:t>url?sa</a:t>
            </a:r>
            <a:r>
              <a:rPr lang="en-US" sz="1100" b="1" dirty="0"/>
              <a:t>=</a:t>
            </a:r>
            <a:r>
              <a:rPr lang="en-US" sz="1100" b="1" dirty="0" err="1"/>
              <a:t>i&amp;source</a:t>
            </a:r>
            <a:r>
              <a:rPr lang="en-US" sz="1100" b="1" dirty="0"/>
              <a:t>=</a:t>
            </a:r>
            <a:r>
              <a:rPr lang="en-US" sz="1100" b="1" dirty="0" err="1"/>
              <a:t>images&amp;cd</a:t>
            </a:r>
            <a:r>
              <a:rPr lang="en-US" sz="1100" b="1" dirty="0"/>
              <a:t>=&amp;</a:t>
            </a:r>
            <a:r>
              <a:rPr lang="en-US" sz="1100" b="1" dirty="0" err="1" smtClean="0"/>
              <a:t>ved</a:t>
            </a:r>
            <a:r>
              <a:rPr lang="en-US" sz="1100" b="1" dirty="0" smtClean="0"/>
              <a:t>=</a:t>
            </a:r>
            <a:r>
              <a:rPr lang="en-US" sz="1100" b="1" dirty="0" err="1" smtClean="0"/>
              <a:t>2ahUKEwi0r-aP_5fnAhXC3KQKHRTzCMsQjB16BAgBEAM&amp;url</a:t>
            </a:r>
            <a:r>
              <a:rPr lang="en-US" sz="1100" b="1" dirty="0" smtClean="0"/>
              <a:t>=https%3A%2F%2Fwww.masterorganicchemistry.com%2F2010%2F06%2F16%2F1-2-3-4%2F&amp;psig=</a:t>
            </a:r>
            <a:r>
              <a:rPr lang="en-US" sz="1100" b="1" dirty="0" err="1" smtClean="0"/>
              <a:t>AOvVaw1lIblnF7dTCL43Y1_FuXWg&amp;ust</a:t>
            </a:r>
            <a:r>
              <a:rPr lang="en-US" sz="1100" b="1" dirty="0" smtClean="0"/>
              <a:t>=1579809451408066</a:t>
            </a:r>
            <a:endParaRPr lang="ar-IQ" sz="1100" b="1" dirty="0"/>
          </a:p>
        </p:txBody>
      </p:sp>
      <p:sp>
        <p:nvSpPr>
          <p:cNvPr id="4" name="Rectangle 1"/>
          <p:cNvSpPr/>
          <p:nvPr/>
        </p:nvSpPr>
        <p:spPr>
          <a:xfrm>
            <a:off x="76200" y="4038601"/>
            <a:ext cx="6705600" cy="421653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b="1" u="sng" dirty="0" smtClean="0"/>
              <a:t>Amines </a:t>
            </a:r>
            <a:r>
              <a:rPr lang="en-US" b="1" u="sng" dirty="0"/>
              <a:t>In Our Life:</a:t>
            </a:r>
          </a:p>
          <a:p>
            <a:pPr algn="just"/>
            <a:r>
              <a:rPr lang="en-US" dirty="0"/>
              <a:t>Amines are present in amino acids the building blocks of proteins, hemoglobin of the blood, and many vitamins &amp; enzymes in living </a:t>
            </a:r>
            <a:r>
              <a:rPr lang="en-US" dirty="0" err="1"/>
              <a:t>beings.They</a:t>
            </a:r>
            <a:r>
              <a:rPr lang="en-US" dirty="0"/>
              <a:t> are built from amino acids.</a:t>
            </a:r>
          </a:p>
          <a:p>
            <a:pPr algn="just"/>
            <a:endParaRPr lang="en-US" b="1" dirty="0" smtClean="0"/>
          </a:p>
          <a:p>
            <a:pPr algn="just"/>
            <a:r>
              <a:rPr lang="en-US" sz="2000" b="1" u="sng" dirty="0" smtClean="0"/>
              <a:t>Serotonin</a:t>
            </a:r>
            <a:r>
              <a:rPr lang="en-US" b="1" dirty="0" smtClean="0"/>
              <a:t> </a:t>
            </a:r>
            <a:r>
              <a:rPr lang="en-US" dirty="0"/>
              <a:t>is an important amine, that functions as one of the primary </a:t>
            </a:r>
            <a:r>
              <a:rPr lang="en-US" u="sng" dirty="0"/>
              <a:t>neurotransmitters</a:t>
            </a:r>
            <a:r>
              <a:rPr lang="en-US" dirty="0"/>
              <a:t>, for the brain. It controls the feelings, </a:t>
            </a:r>
          </a:p>
          <a:p>
            <a:pPr algn="just"/>
            <a:r>
              <a:rPr lang="en-US" dirty="0"/>
              <a:t>of happiness, hunger, and helps in regulating the sleeping, and waking-up Cycle, of the brain. </a:t>
            </a:r>
          </a:p>
          <a:p>
            <a:pPr algn="just"/>
            <a:endParaRPr lang="en-US" dirty="0"/>
          </a:p>
          <a:p>
            <a:pPr algn="just"/>
            <a:endParaRPr lang="en-US" dirty="0" smtClean="0"/>
          </a:p>
          <a:p>
            <a:pPr algn="just"/>
            <a:endParaRPr lang="en-US" dirty="0"/>
          </a:p>
          <a:p>
            <a:pPr algn="just"/>
            <a:endParaRPr lang="en-US" dirty="0" smtClean="0"/>
          </a:p>
          <a:p>
            <a:pPr algn="just"/>
            <a:endParaRPr lang="en-US" dirty="0"/>
          </a:p>
          <a:p>
            <a:pPr algn="just"/>
            <a:r>
              <a:rPr lang="en-US" sz="1400" b="1" dirty="0" smtClean="0"/>
              <a:t>                   Figure-3: Serotonin chemical formula act as neurotransmitter.</a:t>
            </a:r>
          </a:p>
        </p:txBody>
      </p:sp>
      <p:pic>
        <p:nvPicPr>
          <p:cNvPr id="5" name="Picture 6" descr="نتيجة بحث الصور عن ناقل عصبي"/>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453427" y="6705600"/>
            <a:ext cx="1828800" cy="1171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keletal formula of seroton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3704" y="6791325"/>
            <a:ext cx="1462896" cy="105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943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6" descr="نتيجة بحث الصور عن ‪quaternary amines‬‏"/>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graphicFrame>
        <p:nvGraphicFramePr>
          <p:cNvPr id="17" name="جدول 16"/>
          <p:cNvGraphicFramePr>
            <a:graphicFrameLocks noGrp="1"/>
          </p:cNvGraphicFramePr>
          <p:nvPr>
            <p:extLst/>
          </p:nvPr>
        </p:nvGraphicFramePr>
        <p:xfrm>
          <a:off x="225426" y="1060892"/>
          <a:ext cx="6461125" cy="5026659"/>
        </p:xfrm>
        <a:graphic>
          <a:graphicData uri="http://schemas.openxmlformats.org/drawingml/2006/table">
            <a:tbl>
              <a:tblPr rtl="1" firstRow="1" bandRow="1">
                <a:tableStyleId>{BDBED569-4797-4DF1-A0F4-6AAB3CD982D8}</a:tableStyleId>
              </a:tblPr>
              <a:tblGrid>
                <a:gridCol w="4894941"/>
                <a:gridCol w="1566184"/>
              </a:tblGrid>
              <a:tr h="122936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endParaRPr lang="en-US" sz="1900" b="1" kern="1200" dirty="0" smtClean="0">
                        <a:effectLst/>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en-US" sz="1900" b="1" kern="1200" dirty="0" smtClean="0">
                          <a:effectLst/>
                          <a:latin typeface="+mn-lt"/>
                          <a:cs typeface="+mn-cs"/>
                        </a:rPr>
                        <a:t>Manufactured as Medicines &amp; Their </a:t>
                      </a:r>
                      <a:r>
                        <a:rPr lang="en-US" sz="1900" b="1" dirty="0" smtClean="0">
                          <a:latin typeface="+mn-lt"/>
                          <a:cs typeface="+mn-cs"/>
                        </a:rPr>
                        <a:t>Function are:</a:t>
                      </a:r>
                      <a:endParaRPr lang="ar-IQ" sz="1900" b="1" dirty="0" smtClean="0">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endParaRPr lang="ar-IQ" sz="1900" b="1" kern="1200" dirty="0" smtClean="0">
                        <a:effectLst/>
                        <a:latin typeface="+mn-lt"/>
                        <a:cs typeface="+mn-cs"/>
                      </a:endParaRPr>
                    </a:p>
                    <a:p>
                      <a:pPr marL="0" marR="0" indent="0" algn="l" defTabSz="914400" rtl="1" eaLnBrk="1" fontAlgn="auto" latinLnBrk="0" hangingPunct="1">
                        <a:lnSpc>
                          <a:spcPct val="100000"/>
                        </a:lnSpc>
                        <a:spcBef>
                          <a:spcPts val="0"/>
                        </a:spcBef>
                        <a:spcAft>
                          <a:spcPts val="0"/>
                        </a:spcAft>
                        <a:buClrTx/>
                        <a:buSzTx/>
                        <a:buFontTx/>
                        <a:buNone/>
                        <a:tabLst/>
                        <a:defRPr/>
                      </a:pPr>
                      <a:r>
                        <a:rPr lang="ar-IQ" sz="1900" b="1" kern="1200" dirty="0" smtClean="0">
                          <a:effectLst/>
                          <a:latin typeface="+mn-lt"/>
                          <a:cs typeface="+mn-cs"/>
                        </a:rPr>
                        <a:t> </a:t>
                      </a:r>
                      <a:endParaRPr lang="ar-IQ" sz="1900" b="1" dirty="0" smtClean="0">
                        <a:solidFill>
                          <a:schemeClr val="bg1"/>
                        </a:solidFill>
                        <a:latin typeface="+mn-lt"/>
                        <a:cs typeface="+mn-cs"/>
                      </a:endParaRPr>
                    </a:p>
                  </a:txBody>
                  <a:tcPr/>
                </a:tc>
                <a:tc>
                  <a:txBody>
                    <a:bodyPr/>
                    <a:lstStyle/>
                    <a:p>
                      <a:pPr rtl="1"/>
                      <a:endParaRPr lang="en-US" sz="1900" b="1" dirty="0" smtClean="0">
                        <a:latin typeface="+mn-lt"/>
                        <a:cs typeface="+mn-cs"/>
                      </a:endParaRPr>
                    </a:p>
                    <a:p>
                      <a:pPr algn="ctr" rtl="1"/>
                      <a:r>
                        <a:rPr lang="en-US" sz="1900" b="1" dirty="0" smtClean="0">
                          <a:latin typeface="+mn-lt"/>
                          <a:cs typeface="+mn-cs"/>
                        </a:rPr>
                        <a:t>Amine compounds.</a:t>
                      </a:r>
                      <a:endParaRPr lang="ar-IQ" sz="1900" b="1" dirty="0">
                        <a:solidFill>
                          <a:schemeClr val="bg1"/>
                        </a:solidFill>
                        <a:latin typeface="+mn-lt"/>
                        <a:cs typeface="+mn-cs"/>
                      </a:endParaRPr>
                    </a:p>
                  </a:txBody>
                  <a:tcPr/>
                </a:tc>
              </a:tr>
              <a:tr h="785691">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900" b="1" kern="1200" dirty="0" smtClean="0">
                          <a:effectLst/>
                          <a:latin typeface="+mn-lt"/>
                          <a:cs typeface="+mn-cs"/>
                        </a:rPr>
                        <a:t>commonly used as analgesics for relieving pain. </a:t>
                      </a:r>
                      <a:endParaRPr lang="ar-IQ" sz="1900" b="1" dirty="0" smtClean="0">
                        <a:latin typeface="+mn-lt"/>
                        <a:cs typeface="+mn-cs"/>
                      </a:endParaRPr>
                    </a:p>
                    <a:p>
                      <a:pPr rtl="1"/>
                      <a:endParaRPr lang="ar-IQ" sz="1900" b="1" dirty="0">
                        <a:latin typeface="+mn-lt"/>
                        <a:cs typeface="+mn-cs"/>
                      </a:endParaRPr>
                    </a:p>
                  </a:txBody>
                  <a:tcPr/>
                </a:tc>
                <a:tc>
                  <a:txBody>
                    <a:bodyPr/>
                    <a:lstStyle/>
                    <a:p>
                      <a:pPr rtl="1"/>
                      <a:r>
                        <a:rPr lang="en-US" sz="1900" b="1" kern="1200" dirty="0" smtClean="0">
                          <a:effectLst/>
                          <a:latin typeface="+mn-lt"/>
                          <a:cs typeface="+mn-cs"/>
                        </a:rPr>
                        <a:t>Demerol </a:t>
                      </a:r>
                      <a:endParaRPr lang="ar-IQ" sz="1900" b="1" dirty="0">
                        <a:latin typeface="+mn-lt"/>
                        <a:cs typeface="+mn-cs"/>
                      </a:endParaRPr>
                    </a:p>
                  </a:txBody>
                  <a:tcPr/>
                </a:tc>
              </a:tr>
              <a:tr h="1463040">
                <a:tc>
                  <a:txBody>
                    <a:bodyPr/>
                    <a:lstStyle/>
                    <a:p>
                      <a:pPr rtl="1"/>
                      <a:r>
                        <a:rPr lang="en-US" sz="1900" b="1" kern="1200" dirty="0" smtClean="0">
                          <a:effectLst/>
                          <a:latin typeface="+mn-lt"/>
                          <a:cs typeface="+mn-cs"/>
                        </a:rPr>
                        <a:t>plays role in the production of some neurotransmitters in the human body that make the brain work properly. </a:t>
                      </a:r>
                      <a:endParaRPr lang="ar-IQ" sz="1900" b="1" dirty="0">
                        <a:latin typeface="+mn-lt"/>
                        <a:cs typeface="+mn-cs"/>
                      </a:endParaRPr>
                    </a:p>
                  </a:txBody>
                  <a:tcPr/>
                </a:tc>
                <a:tc>
                  <a:txBody>
                    <a:bodyPr/>
                    <a:lstStyle/>
                    <a:p>
                      <a:pPr rtl="1"/>
                      <a:r>
                        <a:rPr lang="en-US" sz="1900" b="1" kern="1200" dirty="0" smtClean="0">
                          <a:effectLst/>
                          <a:latin typeface="+mn-lt"/>
                          <a:cs typeface="+mn-cs"/>
                        </a:rPr>
                        <a:t>Choline</a:t>
                      </a:r>
                    </a:p>
                    <a:p>
                      <a:pPr marL="0" marR="0" indent="0" algn="l" defTabSz="914400" rtl="1" eaLnBrk="1" fontAlgn="auto" latinLnBrk="0" hangingPunct="1">
                        <a:lnSpc>
                          <a:spcPct val="100000"/>
                        </a:lnSpc>
                        <a:spcBef>
                          <a:spcPts val="0"/>
                        </a:spcBef>
                        <a:spcAft>
                          <a:spcPts val="0"/>
                        </a:spcAft>
                        <a:buClrTx/>
                        <a:buSzTx/>
                        <a:buFontTx/>
                        <a:buNone/>
                        <a:tabLst/>
                        <a:defRPr/>
                      </a:pPr>
                      <a:r>
                        <a:rPr lang="en-US" sz="1900" b="1" kern="1200" dirty="0" smtClean="0">
                          <a:effectLst/>
                          <a:latin typeface="+mn-lt"/>
                          <a:cs typeface="+mn-cs"/>
                        </a:rPr>
                        <a:t>(alkyl ammonium salts). </a:t>
                      </a:r>
                      <a:endParaRPr lang="ar-IQ" sz="1900" b="1" dirty="0" smtClean="0">
                        <a:latin typeface="+mn-lt"/>
                        <a:cs typeface="+mn-cs"/>
                      </a:endParaRPr>
                    </a:p>
                    <a:p>
                      <a:pPr rtl="1"/>
                      <a:endParaRPr lang="ar-IQ" sz="1900" b="1" dirty="0">
                        <a:latin typeface="+mn-lt"/>
                        <a:cs typeface="+mn-cs"/>
                      </a:endParaRPr>
                    </a:p>
                  </a:txBody>
                  <a:tcPr/>
                </a:tc>
              </a:tr>
              <a:tr h="988059">
                <a:tc>
                  <a:txBody>
                    <a:bodyPr/>
                    <a:lstStyle/>
                    <a:p>
                      <a:r>
                        <a:rPr lang="en-US" sz="1900" b="1" kern="1200" dirty="0" smtClean="0">
                          <a:effectLst/>
                          <a:latin typeface="+mn-lt"/>
                          <a:cs typeface="+mn-cs"/>
                        </a:rPr>
                        <a:t>Use: Emergency disinfection of drinking water. Required dosage: 8 ppm of iodine.</a:t>
                      </a:r>
                      <a:endParaRPr lang="en-US" sz="1900" b="1" i="0" kern="1200" dirty="0" smtClean="0">
                        <a:solidFill>
                          <a:schemeClr val="dk1"/>
                        </a:solidFill>
                        <a:effectLst/>
                        <a:latin typeface="+mn-lt"/>
                        <a:ea typeface="+mn-ea"/>
                        <a:cs typeface="+mn-cs"/>
                      </a:endParaRPr>
                    </a:p>
                  </a:txBody>
                  <a:tcPr/>
                </a:tc>
                <a:tc>
                  <a:txBody>
                    <a:bodyPr/>
                    <a:lstStyle/>
                    <a:p>
                      <a:pPr algn="l"/>
                      <a:r>
                        <a:rPr lang="en-US" sz="1900" b="1" kern="1200" dirty="0" smtClean="0">
                          <a:effectLst/>
                          <a:latin typeface="+mn-lt"/>
                          <a:cs typeface="+mn-cs"/>
                        </a:rPr>
                        <a:t>Tetra</a:t>
                      </a:r>
                      <a:r>
                        <a:rPr lang="ar-IQ" sz="1900" b="1" kern="1200" dirty="0" smtClean="0">
                          <a:effectLst/>
                          <a:latin typeface="+mn-lt"/>
                          <a:cs typeface="+mn-cs"/>
                        </a:rPr>
                        <a:t> </a:t>
                      </a:r>
                      <a:r>
                        <a:rPr lang="en-US" sz="1900" b="1" kern="1200" dirty="0" smtClean="0">
                          <a:effectLst/>
                          <a:latin typeface="+mn-lt"/>
                          <a:cs typeface="+mn-cs"/>
                        </a:rPr>
                        <a:t>methyl ammonium Iodide. </a:t>
                      </a:r>
                      <a:endParaRPr lang="ar-IQ" sz="1900" b="1" dirty="0">
                        <a:latin typeface="+mn-lt"/>
                        <a:cs typeface="+mn-cs"/>
                      </a:endParaRPr>
                    </a:p>
                  </a:txBody>
                  <a:tcPr/>
                </a:tc>
              </a:tr>
            </a:tbl>
          </a:graphicData>
        </a:graphic>
      </p:graphicFrame>
      <p:sp>
        <p:nvSpPr>
          <p:cNvPr id="4" name="مستطيل 3"/>
          <p:cNvSpPr/>
          <p:nvPr/>
        </p:nvSpPr>
        <p:spPr>
          <a:xfrm>
            <a:off x="19050" y="131763"/>
            <a:ext cx="6762750" cy="923330"/>
          </a:xfrm>
          <a:prstGeom prst="rect">
            <a:avLst/>
          </a:prstGeom>
        </p:spPr>
        <p:txBody>
          <a:bodyPr wrap="square">
            <a:spAutoFit/>
          </a:bodyPr>
          <a:lstStyle/>
          <a:p>
            <a:r>
              <a:rPr lang="en-US" dirty="0" smtClean="0"/>
              <a:t>Amines </a:t>
            </a:r>
            <a:r>
              <a:rPr lang="en-US" dirty="0"/>
              <a:t>are extremely important functional groups in medicine, and are present, in many drugs (Medicines) Table 1</a:t>
            </a:r>
            <a:r>
              <a:rPr lang="en-US" dirty="0" smtClean="0"/>
              <a:t>.</a:t>
            </a:r>
          </a:p>
          <a:p>
            <a:r>
              <a:rPr lang="en-US" b="1" dirty="0" smtClean="0"/>
              <a:t>           Table 1: Amines are present</a:t>
            </a:r>
            <a:r>
              <a:rPr lang="en-US" b="1" dirty="0"/>
              <a:t>, in many drugs (Medicines</a:t>
            </a:r>
            <a:r>
              <a:rPr lang="en-US" b="1" dirty="0" smtClean="0"/>
              <a:t>).</a:t>
            </a:r>
            <a:endParaRPr lang="en-US" b="1" dirty="0"/>
          </a:p>
        </p:txBody>
      </p:sp>
      <p:pic>
        <p:nvPicPr>
          <p:cNvPr id="18" name="Picture 2" descr="نتيجة بحث الصور عن ‪Tetramethyl ammonium iodide is used in the disinfection of drinking wa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486400"/>
            <a:ext cx="457200" cy="24217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6"/>
          <p:cNvSpPr/>
          <p:nvPr/>
        </p:nvSpPr>
        <p:spPr>
          <a:xfrm>
            <a:off x="152400" y="6184880"/>
            <a:ext cx="6629400" cy="3416320"/>
          </a:xfrm>
          <a:prstGeom prst="rect">
            <a:avLst/>
          </a:prstGeom>
        </p:spPr>
        <p:txBody>
          <a:bodyPr wrap="square">
            <a:spAutoFit/>
          </a:bodyPr>
          <a:lstStyle/>
          <a:p>
            <a:r>
              <a:rPr lang="en-US" dirty="0" smtClean="0"/>
              <a:t>Many </a:t>
            </a:r>
            <a:r>
              <a:rPr lang="en-US" dirty="0"/>
              <a:t>drugs can contain </a:t>
            </a:r>
            <a:r>
              <a:rPr lang="en-US" dirty="0" smtClean="0"/>
              <a:t>amines also, </a:t>
            </a:r>
            <a:r>
              <a:rPr lang="en-US" dirty="0"/>
              <a:t>including over the counter cold tablets, </a:t>
            </a:r>
            <a:r>
              <a:rPr lang="en-US" dirty="0" smtClean="0"/>
              <a:t>nasal </a:t>
            </a:r>
            <a:r>
              <a:rPr lang="en-US" dirty="0"/>
              <a:t>drops or sprays, some pain relievers, </a:t>
            </a:r>
            <a:r>
              <a:rPr lang="en-US" dirty="0" smtClean="0"/>
              <a:t>and </a:t>
            </a:r>
            <a:r>
              <a:rPr lang="en-US" dirty="0"/>
              <a:t>some antidepressants.</a:t>
            </a:r>
          </a:p>
          <a:p>
            <a:pPr algn="just"/>
            <a:endParaRPr lang="en-US" b="1" u="sng" dirty="0"/>
          </a:p>
          <a:p>
            <a:pPr algn="just"/>
            <a:r>
              <a:rPr lang="en-US" b="1" u="sng" dirty="0" smtClean="0"/>
              <a:t>The presence of Amine in foods:</a:t>
            </a:r>
          </a:p>
          <a:p>
            <a:pPr algn="just"/>
            <a:r>
              <a:rPr lang="en-US" dirty="0" smtClean="0"/>
              <a:t>         All foods are made up of hundreds of naturally occurring compounds that can have varying effects on us, depending on how much we eat and how sensitive we are Table 2.</a:t>
            </a:r>
          </a:p>
          <a:p>
            <a:pPr algn="just"/>
            <a:r>
              <a:rPr lang="en-US" dirty="0" smtClean="0"/>
              <a:t>The amine content of foods varies greatly due to differences in processing, age, handling, storage and many other factors.</a:t>
            </a:r>
          </a:p>
          <a:p>
            <a:pPr algn="just"/>
            <a:endParaRPr lang="en-US" dirty="0" smtClean="0"/>
          </a:p>
          <a:p>
            <a:pPr algn="just"/>
            <a:r>
              <a:rPr lang="en-US" dirty="0" smtClean="0"/>
              <a:t> </a:t>
            </a:r>
            <a:endParaRPr lang="en-US" dirty="0"/>
          </a:p>
        </p:txBody>
      </p:sp>
    </p:spTree>
    <p:extLst>
      <p:ext uri="{BB962C8B-B14F-4D97-AF65-F5344CB8AC3E}">
        <p14:creationId xmlns:p14="http://schemas.microsoft.com/office/powerpoint/2010/main" val="1374030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جدول 21"/>
          <p:cNvGraphicFramePr>
            <a:graphicFrameLocks noGrp="1"/>
          </p:cNvGraphicFramePr>
          <p:nvPr>
            <p:extLst>
              <p:ext uri="{D42A27DB-BD31-4B8C-83A1-F6EECF244321}">
                <p14:modId xmlns:p14="http://schemas.microsoft.com/office/powerpoint/2010/main" val="1733029705"/>
              </p:ext>
            </p:extLst>
          </p:nvPr>
        </p:nvGraphicFramePr>
        <p:xfrm>
          <a:off x="304800" y="76200"/>
          <a:ext cx="6324600" cy="1625600"/>
        </p:xfrm>
        <a:graphic>
          <a:graphicData uri="http://schemas.openxmlformats.org/drawingml/2006/table">
            <a:tbl>
              <a:tblPr rtl="1" firstRow="1" bandRow="1">
                <a:tableStyleId>{5C22544A-7EE6-4342-B048-85BDC9FD1C3A}</a:tableStyleId>
              </a:tblPr>
              <a:tblGrid>
                <a:gridCol w="800100"/>
                <a:gridCol w="838200"/>
                <a:gridCol w="1371600"/>
                <a:gridCol w="1162050"/>
                <a:gridCol w="971550"/>
                <a:gridCol w="685800"/>
                <a:gridCol w="495300"/>
              </a:tblGrid>
              <a:tr h="558800">
                <a:tc gridSpan="7">
                  <a:txBody>
                    <a:bodyPr/>
                    <a:lstStyle/>
                    <a:p>
                      <a:pPr rtl="1"/>
                      <a:r>
                        <a:rPr lang="en-US" sz="1900" b="1" u="sng" dirty="0" smtClean="0"/>
                        <a:t>Table 2: Amine present in different foods:</a:t>
                      </a:r>
                      <a:endParaRPr lang="ar-IQ" sz="1900" dirty="0"/>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a:p>
                  </a:txBody>
                  <a:tcPr/>
                </a:tc>
                <a:tc hMerge="1">
                  <a:txBody>
                    <a:bodyPr/>
                    <a:lstStyle/>
                    <a:p>
                      <a:pPr rtl="1"/>
                      <a:endParaRPr lang="ar-IQ" dirty="0"/>
                    </a:p>
                  </a:txBody>
                  <a:tcPr/>
                </a:tc>
              </a:tr>
              <a:tr h="706120">
                <a:tc>
                  <a:txBody>
                    <a:bodyPr/>
                    <a:lstStyle/>
                    <a:p>
                      <a:pPr rtl="1"/>
                      <a:r>
                        <a:rPr lang="en-US" sz="1200" dirty="0" smtClean="0"/>
                        <a:t>soy sauce </a:t>
                      </a:r>
                      <a:endParaRPr lang="ar-IQ" sz="1200" dirty="0"/>
                    </a:p>
                  </a:txBody>
                  <a:tcPr/>
                </a:tc>
                <a:tc>
                  <a:txBody>
                    <a:bodyPr/>
                    <a:lstStyle/>
                    <a:p>
                      <a:pPr rtl="1"/>
                      <a:r>
                        <a:rPr lang="en-US" sz="1200" dirty="0" smtClean="0"/>
                        <a:t>Chocolate</a:t>
                      </a:r>
                      <a:endParaRPr lang="ar-IQ" sz="1200" dirty="0"/>
                    </a:p>
                  </a:txBody>
                  <a:tcPr/>
                </a:tc>
                <a:tc>
                  <a:txBody>
                    <a:bodyPr/>
                    <a:lstStyle/>
                    <a:p>
                      <a:pPr rtl="1"/>
                      <a:r>
                        <a:rPr lang="en-US" sz="1200" dirty="0" smtClean="0"/>
                        <a:t>vegetables such as mushrooms</a:t>
                      </a:r>
                      <a:endParaRPr lang="ar-IQ" sz="1200" dirty="0"/>
                    </a:p>
                  </a:txBody>
                  <a:tcPr/>
                </a:tc>
                <a:tc>
                  <a:txBody>
                    <a:bodyPr/>
                    <a:lstStyle/>
                    <a:p>
                      <a:pPr rtl="1"/>
                      <a:r>
                        <a:rPr lang="en-US" sz="1200" dirty="0" smtClean="0"/>
                        <a:t>some fruit such as: bananas and avocados</a:t>
                      </a:r>
                      <a:endParaRPr lang="ar-IQ" sz="1200" dirty="0"/>
                    </a:p>
                  </a:txBody>
                  <a:tcPr/>
                </a:tc>
                <a:tc>
                  <a:txBody>
                    <a:bodyPr/>
                    <a:lstStyle/>
                    <a:p>
                      <a:pPr rtl="1"/>
                      <a:r>
                        <a:rPr lang="en-US" sz="1200" dirty="0" smtClean="0"/>
                        <a:t>some meats</a:t>
                      </a:r>
                      <a:endParaRPr lang="ar-IQ" sz="1200" dirty="0"/>
                    </a:p>
                  </a:txBody>
                  <a:tcPr/>
                </a:tc>
                <a:tc>
                  <a:txBody>
                    <a:bodyPr/>
                    <a:lstStyle/>
                    <a:p>
                      <a:pPr rtl="1"/>
                      <a:r>
                        <a:rPr lang="en-US" sz="1200" dirty="0" smtClean="0"/>
                        <a:t>Cheese</a:t>
                      </a:r>
                      <a:endParaRPr lang="ar-IQ" sz="1200" dirty="0"/>
                    </a:p>
                  </a:txBody>
                  <a:tcPr/>
                </a:tc>
                <a:tc>
                  <a:txBody>
                    <a:bodyPr/>
                    <a:lstStyle/>
                    <a:p>
                      <a:pPr rtl="1"/>
                      <a:r>
                        <a:rPr lang="en-US" sz="1200" dirty="0" smtClean="0"/>
                        <a:t>Fish</a:t>
                      </a:r>
                      <a:endParaRPr lang="ar-IQ" sz="1200" dirty="0"/>
                    </a:p>
                  </a:txBody>
                  <a:tcPr/>
                </a:tc>
              </a:tr>
              <a:tr h="360680">
                <a:tc gridSpan="7">
                  <a:txBody>
                    <a:bodyPr/>
                    <a:lstStyle/>
                    <a:p>
                      <a:r>
                        <a:rPr lang="en-US" sz="1200" dirty="0" smtClean="0"/>
                        <a:t>Basically any protein food can contain amines.</a:t>
                      </a:r>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c hMerge="1">
                  <a:txBody>
                    <a:bodyPr/>
                    <a:lstStyle/>
                    <a:p>
                      <a:pPr rtl="1"/>
                      <a:endParaRPr lang="ar-IQ" sz="1200" dirty="0"/>
                    </a:p>
                  </a:txBody>
                  <a:tcPr/>
                </a:tc>
              </a:tr>
            </a:tbl>
          </a:graphicData>
        </a:graphic>
      </p:graphicFrame>
      <p:sp>
        <p:nvSpPr>
          <p:cNvPr id="2" name="مستطيل 1"/>
          <p:cNvSpPr/>
          <p:nvPr/>
        </p:nvSpPr>
        <p:spPr>
          <a:xfrm>
            <a:off x="152400" y="1778676"/>
            <a:ext cx="6629400" cy="2031325"/>
          </a:xfrm>
          <a:prstGeom prst="rect">
            <a:avLst/>
          </a:prstGeom>
        </p:spPr>
        <p:txBody>
          <a:bodyPr wrap="square">
            <a:spAutoFit/>
          </a:bodyPr>
          <a:lstStyle/>
          <a:p>
            <a:r>
              <a:rPr lang="en-US" b="1" u="sng" dirty="0"/>
              <a:t>The content of amines in foods:-</a:t>
            </a:r>
          </a:p>
          <a:p>
            <a:r>
              <a:rPr lang="en-US" dirty="0"/>
              <a:t>Amines are present in many forms in human body (Proteins, DNA &amp; others),also in plants (food). Amines are an unavoidable food, that can’t be removed from food. Simply, you can’t buy amine free food.  All foods are made up of hundreds of naturally occurring compounds that can have varying effects on us, depending on how much we eat and how sensitive we are (Table -3). </a:t>
            </a:r>
          </a:p>
        </p:txBody>
      </p:sp>
      <p:sp>
        <p:nvSpPr>
          <p:cNvPr id="9" name="Rectangle 13"/>
          <p:cNvSpPr/>
          <p:nvPr/>
        </p:nvSpPr>
        <p:spPr>
          <a:xfrm>
            <a:off x="457201" y="3886200"/>
            <a:ext cx="4820807" cy="523220"/>
          </a:xfrm>
          <a:prstGeom prst="rect">
            <a:avLst/>
          </a:prstGeom>
        </p:spPr>
        <p:txBody>
          <a:bodyPr wrap="none">
            <a:spAutoFit/>
          </a:bodyPr>
          <a:lstStyle/>
          <a:p>
            <a:r>
              <a:rPr lang="en-US" sz="1400" dirty="0"/>
              <a:t>Table </a:t>
            </a:r>
            <a:r>
              <a:rPr lang="en-US" sz="1400" dirty="0" smtClean="0"/>
              <a:t>-3: Different contents of Amines in foods.</a:t>
            </a:r>
            <a:r>
              <a:rPr lang="en-US" sz="1400" u="sng" dirty="0"/>
              <a:t> FOR SEEN ONLY </a:t>
            </a:r>
          </a:p>
          <a:p>
            <a:r>
              <a:rPr lang="en-US" sz="1400" dirty="0" smtClean="0"/>
              <a:t> </a:t>
            </a:r>
            <a:endParaRPr lang="en-US" sz="1400" dirty="0"/>
          </a:p>
        </p:txBody>
      </p:sp>
      <p:grpSp>
        <p:nvGrpSpPr>
          <p:cNvPr id="10" name="Group 3"/>
          <p:cNvGrpSpPr/>
          <p:nvPr/>
        </p:nvGrpSpPr>
        <p:grpSpPr>
          <a:xfrm>
            <a:off x="-9525" y="4419602"/>
            <a:ext cx="6629400" cy="3578423"/>
            <a:chOff x="1047748" y="2400300"/>
            <a:chExt cx="4819652" cy="2933700"/>
          </a:xfrm>
        </p:grpSpPr>
        <p:grpSp>
          <p:nvGrpSpPr>
            <p:cNvPr id="12" name="Group 4"/>
            <p:cNvGrpSpPr/>
            <p:nvPr/>
          </p:nvGrpSpPr>
          <p:grpSpPr>
            <a:xfrm>
              <a:off x="1047748" y="2400300"/>
              <a:ext cx="4819652" cy="2933700"/>
              <a:chOff x="152400" y="2362200"/>
              <a:chExt cx="4819652" cy="2933700"/>
            </a:xfrm>
          </p:grpSpPr>
          <p:grpSp>
            <p:nvGrpSpPr>
              <p:cNvPr id="14" name="Group 6"/>
              <p:cNvGrpSpPr/>
              <p:nvPr/>
            </p:nvGrpSpPr>
            <p:grpSpPr>
              <a:xfrm>
                <a:off x="152400" y="2362200"/>
                <a:ext cx="4819652" cy="2933700"/>
                <a:chOff x="838200" y="1190624"/>
                <a:chExt cx="3711686" cy="2933700"/>
              </a:xfrm>
            </p:grpSpPr>
            <p:grpSp>
              <p:nvGrpSpPr>
                <p:cNvPr id="16" name="Group 8"/>
                <p:cNvGrpSpPr/>
                <p:nvPr/>
              </p:nvGrpSpPr>
              <p:grpSpPr>
                <a:xfrm>
                  <a:off x="838200" y="1190624"/>
                  <a:ext cx="3711685" cy="1476376"/>
                  <a:chOff x="838200" y="1038224"/>
                  <a:chExt cx="3711685" cy="1476376"/>
                </a:xfrm>
              </p:grpSpPr>
              <p:pic>
                <p:nvPicPr>
                  <p:cNvPr id="23" name="Picture 11" descr="Screen Clipping"/>
                  <p:cNvPicPr>
                    <a:picLocks noChangeAspect="1"/>
                  </p:cNvPicPr>
                  <p:nvPr/>
                </p:nvPicPr>
                <p:blipFill rotWithShape="1">
                  <a:blip r:embed="rId2">
                    <a:extLst>
                      <a:ext uri="{28A0092B-C50C-407E-A947-70E740481C1C}">
                        <a14:useLocalDpi xmlns:a14="http://schemas.microsoft.com/office/drawing/2010/main" val="0"/>
                      </a:ext>
                    </a:extLst>
                  </a:blip>
                  <a:srcRect t="4398" r="27139" b="82767"/>
                  <a:stretch/>
                </p:blipFill>
                <p:spPr>
                  <a:xfrm>
                    <a:off x="838201" y="1038224"/>
                    <a:ext cx="3711684" cy="1028699"/>
                  </a:xfrm>
                  <a:prstGeom prst="rect">
                    <a:avLst/>
                  </a:prstGeom>
                </p:spPr>
              </p:pic>
              <p:pic>
                <p:nvPicPr>
                  <p:cNvPr id="24" name="Picture 12" descr="Screen Clipping"/>
                  <p:cNvPicPr>
                    <a:picLocks noChangeAspect="1"/>
                  </p:cNvPicPr>
                  <p:nvPr/>
                </p:nvPicPr>
                <p:blipFill rotWithShape="1">
                  <a:blip r:embed="rId2">
                    <a:extLst>
                      <a:ext uri="{28A0092B-C50C-407E-A947-70E740481C1C}">
                        <a14:useLocalDpi xmlns:a14="http://schemas.microsoft.com/office/drawing/2010/main" val="0"/>
                      </a:ext>
                    </a:extLst>
                  </a:blip>
                  <a:srcRect t="19848" r="27358" b="73497"/>
                  <a:stretch/>
                </p:blipFill>
                <p:spPr>
                  <a:xfrm>
                    <a:off x="838200" y="1981200"/>
                    <a:ext cx="3700491" cy="533400"/>
                  </a:xfrm>
                  <a:prstGeom prst="rect">
                    <a:avLst/>
                  </a:prstGeom>
                </p:spPr>
              </p:pic>
            </p:grpSp>
            <p:pic>
              <p:nvPicPr>
                <p:cNvPr id="19" name="Picture 9" descr="Screen Clipping"/>
                <p:cNvPicPr>
                  <a:picLocks noChangeAspect="1"/>
                </p:cNvPicPr>
                <p:nvPr/>
              </p:nvPicPr>
              <p:blipFill rotWithShape="1">
                <a:blip r:embed="rId2">
                  <a:extLst>
                    <a:ext uri="{28A0092B-C50C-407E-A947-70E740481C1C}">
                      <a14:useLocalDpi xmlns:a14="http://schemas.microsoft.com/office/drawing/2010/main" val="0"/>
                    </a:ext>
                  </a:extLst>
                </a:blip>
                <a:srcRect t="50298" r="27139" b="43582"/>
                <a:stretch/>
              </p:blipFill>
              <p:spPr>
                <a:xfrm>
                  <a:off x="838200" y="2867024"/>
                  <a:ext cx="3711686" cy="490538"/>
                </a:xfrm>
                <a:prstGeom prst="rect">
                  <a:avLst/>
                </a:prstGeom>
              </p:spPr>
            </p:pic>
            <p:pic>
              <p:nvPicPr>
                <p:cNvPr id="20" name="Picture 10" descr="Screen Clipping"/>
                <p:cNvPicPr>
                  <a:picLocks noChangeAspect="1"/>
                </p:cNvPicPr>
                <p:nvPr/>
              </p:nvPicPr>
              <p:blipFill rotWithShape="1">
                <a:blip r:embed="rId3">
                  <a:extLst>
                    <a:ext uri="{28A0092B-C50C-407E-A947-70E740481C1C}">
                      <a14:useLocalDpi xmlns:a14="http://schemas.microsoft.com/office/drawing/2010/main" val="0"/>
                    </a:ext>
                  </a:extLst>
                </a:blip>
                <a:srcRect t="3753" r="27620" b="78094"/>
                <a:stretch/>
              </p:blipFill>
              <p:spPr>
                <a:xfrm>
                  <a:off x="924766" y="3324224"/>
                  <a:ext cx="3625120" cy="800100"/>
                </a:xfrm>
                <a:prstGeom prst="rect">
                  <a:avLst/>
                </a:prstGeom>
              </p:spPr>
            </p:pic>
          </p:grpSp>
          <p:pic>
            <p:nvPicPr>
              <p:cNvPr id="15" name="Picture 7" descr="Screen Clipping"/>
              <p:cNvPicPr>
                <a:picLocks noChangeAspect="1"/>
              </p:cNvPicPr>
              <p:nvPr/>
            </p:nvPicPr>
            <p:blipFill rotWithShape="1">
              <a:blip r:embed="rId2">
                <a:extLst>
                  <a:ext uri="{28A0092B-C50C-407E-A947-70E740481C1C}">
                    <a14:useLocalDpi xmlns:a14="http://schemas.microsoft.com/office/drawing/2010/main" val="0"/>
                  </a:ext>
                </a:extLst>
              </a:blip>
              <a:srcRect t="44177" r="27139" b="52495"/>
              <a:stretch/>
            </p:blipFill>
            <p:spPr>
              <a:xfrm>
                <a:off x="152400" y="3810000"/>
                <a:ext cx="4819652" cy="266700"/>
              </a:xfrm>
              <a:prstGeom prst="rect">
                <a:avLst/>
              </a:prstGeom>
            </p:spPr>
          </p:pic>
        </p:grpSp>
        <p:cxnSp>
          <p:nvCxnSpPr>
            <p:cNvPr id="13" name="Straight Connector 5"/>
            <p:cNvCxnSpPr/>
            <p:nvPr/>
          </p:nvCxnSpPr>
          <p:spPr>
            <a:xfrm>
              <a:off x="5852864" y="2438400"/>
              <a:ext cx="0" cy="2895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3336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6200" y="75487"/>
            <a:ext cx="6705600" cy="5355312"/>
          </a:xfrm>
          <a:prstGeom prst="rect">
            <a:avLst/>
          </a:prstGeom>
        </p:spPr>
        <p:txBody>
          <a:bodyPr wrap="square">
            <a:spAutoFit/>
          </a:bodyPr>
          <a:lstStyle/>
          <a:p>
            <a:pPr algn="just"/>
            <a:r>
              <a:rPr lang="en-US" b="1" u="sng" dirty="0" smtClean="0"/>
              <a:t>Effect of Amines on Health </a:t>
            </a:r>
          </a:p>
          <a:p>
            <a:pPr algn="just"/>
            <a:endParaRPr lang="en-US" b="1" dirty="0" smtClean="0"/>
          </a:p>
          <a:p>
            <a:pPr algn="just"/>
            <a:r>
              <a:rPr lang="en-US" dirty="0" smtClean="0"/>
              <a:t>The meat </a:t>
            </a:r>
            <a:r>
              <a:rPr lang="en-US" dirty="0"/>
              <a:t>distribution in our supermarkets is </a:t>
            </a:r>
            <a:r>
              <a:rPr lang="en-US" dirty="0" smtClean="0"/>
              <a:t>a </a:t>
            </a:r>
            <a:r>
              <a:rPr lang="en-US" dirty="0"/>
              <a:t>problem for amine responders. All meat is now vacuum packed, </a:t>
            </a:r>
            <a:r>
              <a:rPr lang="en-US" dirty="0" smtClean="0"/>
              <a:t>repacked, </a:t>
            </a:r>
            <a:r>
              <a:rPr lang="en-US" dirty="0"/>
              <a:t>and sold as fresh which </a:t>
            </a:r>
            <a:r>
              <a:rPr lang="en-US" dirty="0" smtClean="0"/>
              <a:t>means, </a:t>
            </a:r>
            <a:r>
              <a:rPr lang="en-US" dirty="0"/>
              <a:t>it can be up to ten weeks old when you eat it. Studies show that vacuum packing can inhibit the growth of bacteria but does nothing to retard the development of amines</a:t>
            </a:r>
            <a:r>
              <a:rPr lang="en-US" dirty="0" smtClean="0"/>
              <a:t>.</a:t>
            </a:r>
          </a:p>
          <a:p>
            <a:pPr algn="just"/>
            <a:endParaRPr lang="en-US" dirty="0" smtClean="0"/>
          </a:p>
          <a:p>
            <a:pPr algn="just"/>
            <a:r>
              <a:rPr lang="en-US" b="1" u="sng" dirty="0" smtClean="0"/>
              <a:t>Biogenic </a:t>
            </a:r>
            <a:r>
              <a:rPr lang="en-US" b="1" u="sng" dirty="0"/>
              <a:t>amines </a:t>
            </a:r>
            <a:r>
              <a:rPr lang="en-US" dirty="0" smtClean="0"/>
              <a:t>are </a:t>
            </a:r>
            <a:r>
              <a:rPr lang="en-US" dirty="0"/>
              <a:t>organic bases with low molecular </a:t>
            </a:r>
            <a:r>
              <a:rPr lang="en-US" dirty="0" smtClean="0"/>
              <a:t>weight, </a:t>
            </a:r>
            <a:r>
              <a:rPr lang="en-US" dirty="0"/>
              <a:t>and are synthesized by </a:t>
            </a:r>
            <a:r>
              <a:rPr lang="en-US" dirty="0" smtClean="0"/>
              <a:t>microbial vegetable </a:t>
            </a:r>
            <a:r>
              <a:rPr lang="en-US" dirty="0"/>
              <a:t>and animal metabolisms. In food and beverages they are formed by the enzymes of raw material or are generated by microbial decarboxylation of amino </a:t>
            </a:r>
            <a:r>
              <a:rPr lang="en-US" dirty="0" smtClean="0"/>
              <a:t>acids.</a:t>
            </a:r>
            <a:endParaRPr lang="en-US" dirty="0"/>
          </a:p>
          <a:p>
            <a:r>
              <a:rPr lang="en-US" dirty="0"/>
              <a:t>Biogenic amines are formed by the breakdown of proteins in foods. They can affect brain functioning, blood pressure, body </a:t>
            </a:r>
            <a:r>
              <a:rPr lang="en-US" dirty="0" smtClean="0"/>
              <a:t>temperature.</a:t>
            </a:r>
          </a:p>
          <a:p>
            <a:endParaRPr lang="en-US" dirty="0"/>
          </a:p>
          <a:p>
            <a:r>
              <a:rPr lang="en-US" dirty="0" smtClean="0"/>
              <a:t>Also amines have been associated with migraines, and headaches, as well as other symptoms of food intolerance, including irritable bowel symptoms, eczema and depression.</a:t>
            </a:r>
          </a:p>
          <a:p>
            <a:pPr algn="just"/>
            <a:endParaRPr lang="en-US" dirty="0"/>
          </a:p>
        </p:txBody>
      </p:sp>
      <p:sp>
        <p:nvSpPr>
          <p:cNvPr id="16" name="Rectangle 2"/>
          <p:cNvSpPr/>
          <p:nvPr/>
        </p:nvSpPr>
        <p:spPr>
          <a:xfrm>
            <a:off x="152400" y="5360076"/>
            <a:ext cx="6629400" cy="2031325"/>
          </a:xfrm>
          <a:prstGeom prst="rect">
            <a:avLst/>
          </a:prstGeom>
        </p:spPr>
        <p:txBody>
          <a:bodyPr wrap="square">
            <a:spAutoFit/>
          </a:bodyPr>
          <a:lstStyle/>
          <a:p>
            <a:pPr algn="just"/>
            <a:r>
              <a:rPr lang="en-US" u="sng" dirty="0"/>
              <a:t>Solubility:-</a:t>
            </a:r>
          </a:p>
          <a:p>
            <a:pPr algn="just"/>
            <a:r>
              <a:rPr lang="en-US" dirty="0"/>
              <a:t>In many cases, the amines can form Hydrogen bonds with water Amines with 6 carbon atoms are water soluble due to this Hydrogen bonding. Water solubility decrease as the length of Hydrocarbon portion of the molecule increase.</a:t>
            </a:r>
          </a:p>
          <a:p>
            <a:pPr algn="just"/>
            <a:r>
              <a:rPr lang="en-US" dirty="0"/>
              <a:t> Alternatively, a strong ionic interaction may take place with a carboxylate ion in the binding </a:t>
            </a:r>
            <a:r>
              <a:rPr lang="en-US" dirty="0" smtClean="0"/>
              <a:t>site Figure 4. </a:t>
            </a:r>
            <a:endParaRPr lang="en-US" dirty="0"/>
          </a:p>
        </p:txBody>
      </p:sp>
      <p:sp>
        <p:nvSpPr>
          <p:cNvPr id="17" name="مستطيل 16"/>
          <p:cNvSpPr/>
          <p:nvPr/>
        </p:nvSpPr>
        <p:spPr>
          <a:xfrm>
            <a:off x="419100" y="8153400"/>
            <a:ext cx="3619500" cy="369332"/>
          </a:xfrm>
          <a:prstGeom prst="rect">
            <a:avLst/>
          </a:prstGeom>
        </p:spPr>
        <p:txBody>
          <a:bodyPr wrap="square">
            <a:spAutoFit/>
          </a:bodyPr>
          <a:lstStyle/>
          <a:p>
            <a:pPr algn="just"/>
            <a:r>
              <a:rPr lang="en-US" b="1" dirty="0" smtClean="0"/>
              <a:t>Fig.4: </a:t>
            </a:r>
            <a:r>
              <a:rPr lang="en-US" b="1" dirty="0"/>
              <a:t>Hydrogen bonding of Amines.</a:t>
            </a:r>
          </a:p>
        </p:txBody>
      </p:sp>
      <p:pic>
        <p:nvPicPr>
          <p:cNvPr id="18" name="صورة 17"/>
          <p:cNvPicPr>
            <a:picLocks noChangeAspect="1"/>
          </p:cNvPicPr>
          <p:nvPr/>
        </p:nvPicPr>
        <p:blipFill rotWithShape="1">
          <a:blip r:embed="rId2"/>
          <a:srcRect l="21203" t="-3333" r="23982" b="1"/>
          <a:stretch/>
        </p:blipFill>
        <p:spPr>
          <a:xfrm>
            <a:off x="4572000" y="7150506"/>
            <a:ext cx="2057400" cy="1993495"/>
          </a:xfrm>
          <a:prstGeom prst="rect">
            <a:avLst/>
          </a:prstGeom>
        </p:spPr>
      </p:pic>
    </p:spTree>
    <p:extLst>
      <p:ext uri="{BB962C8B-B14F-4D97-AF65-F5344CB8AC3E}">
        <p14:creationId xmlns:p14="http://schemas.microsoft.com/office/powerpoint/2010/main" val="299313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7236"/>
            <a:ext cx="6629400" cy="9494907"/>
          </a:xfrm>
          <a:prstGeom prst="rect">
            <a:avLst/>
          </a:prstGeom>
        </p:spPr>
        <p:txBody>
          <a:bodyPr wrap="square">
            <a:spAutoFit/>
          </a:bodyPr>
          <a:lstStyle/>
          <a:p>
            <a:pPr rtl="1"/>
            <a:r>
              <a:rPr lang="en-US" sz="11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1100" b="1" cap="all" dirty="0">
                <a:ln w="0"/>
                <a:effectLst>
                  <a:reflection blurRad="12700" stA="50000" endPos="50000" dist="5000" dir="5400000" sy="-100000" rotWithShape="0"/>
                </a:effectLst>
              </a:rPr>
              <a:t>Lecture </a:t>
            </a:r>
            <a:r>
              <a:rPr lang="en-US" sz="1100" b="1" cap="all" dirty="0" smtClean="0">
                <a:ln w="0"/>
                <a:effectLst>
                  <a:reflection blurRad="12700" stA="50000" endPos="50000" dist="5000" dir="5400000" sy="-100000" rotWithShape="0"/>
                </a:effectLst>
              </a:rPr>
              <a:t>No.</a:t>
            </a:r>
            <a:r>
              <a:rPr lang="ar-IQ" sz="1100" b="1" cap="all" dirty="0" smtClean="0">
                <a:ln w="0"/>
                <a:effectLst>
                  <a:reflection blurRad="12700" stA="50000" endPos="50000" dist="5000" dir="5400000" sy="-100000" rotWithShape="0"/>
                </a:effectLst>
              </a:rPr>
              <a:t>1عضوية</a:t>
            </a:r>
            <a:r>
              <a:rPr lang="en-US" sz="11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a:p>
            <a:pPr algn="ctr" rtl="1"/>
            <a:r>
              <a:rPr lang="en-US"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Aldehyde</a:t>
            </a:r>
            <a:r>
              <a:rPr lang="en-US"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Ketone, and carboxylic acids</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rtl="1"/>
            <a:r>
              <a:rPr lang="en-US" u="sng" dirty="0"/>
              <a:t>Functional group</a:t>
            </a:r>
            <a:endParaRPr lang="en-US" dirty="0"/>
          </a:p>
          <a:p>
            <a:pPr rtl="1"/>
            <a:r>
              <a:rPr lang="en-US" dirty="0" smtClean="0"/>
              <a:t>In </a:t>
            </a:r>
            <a:r>
              <a:rPr lang="en-US" dirty="0"/>
              <a:t>most organic compounds, atom or group of atoms arrange within a molecule to give a compound new chemical, and physical properties. </a:t>
            </a:r>
          </a:p>
          <a:p>
            <a:pPr rtl="1"/>
            <a:r>
              <a:rPr lang="en-US" dirty="0"/>
              <a:t>Mostly the functional group is the non- hydrocarbon part, sometimes are atoms often (contain O, N, S, or P) in an organic compound</a:t>
            </a:r>
            <a:r>
              <a:rPr lang="en-US" dirty="0" smtClean="0"/>
              <a:t>.</a:t>
            </a:r>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endParaRPr lang="en-US" dirty="0"/>
          </a:p>
          <a:p>
            <a:pPr rtl="1"/>
            <a:endParaRPr lang="en-US" dirty="0" smtClean="0"/>
          </a:p>
          <a:p>
            <a:pPr rtl="1"/>
            <a:r>
              <a:rPr lang="en-US" sz="1200" b="1" dirty="0" smtClean="0"/>
              <a:t>Figure </a:t>
            </a:r>
            <a:r>
              <a:rPr lang="en-US" sz="1200" b="1" dirty="0"/>
              <a:t>1: The functional groups of Alcohol, Aldehyde, Alkene, carboxylic acid, and Ketone. Carbonyl group (&gt;C=O) is a functional group of (Aldehyde, Ketone), Double Bond (&gt; C = C &lt;), and in carboxylic </a:t>
            </a:r>
            <a:endParaRPr lang="en-US" sz="1200" b="1" dirty="0" smtClean="0"/>
          </a:p>
          <a:p>
            <a:pPr rtl="1"/>
            <a:r>
              <a:rPr lang="en-US" sz="1200" b="1" dirty="0" smtClean="0"/>
              <a:t>acid </a:t>
            </a:r>
            <a:r>
              <a:rPr lang="en-US" sz="1200" b="1" dirty="0"/>
              <a:t>both carbonyl group and hydroxyl group (-OH) are the functional </a:t>
            </a:r>
            <a:r>
              <a:rPr lang="en-US" sz="1200" b="1" dirty="0" smtClean="0"/>
              <a:t>groups.</a:t>
            </a:r>
            <a:endParaRPr lang="en-US" b="1" u="sng" dirty="0" smtClean="0"/>
          </a:p>
          <a:p>
            <a:pPr algn="ctr" rtl="1"/>
            <a:r>
              <a:rPr lang="en-US" b="1" u="sng" dirty="0" smtClean="0"/>
              <a:t>Functional </a:t>
            </a:r>
            <a:r>
              <a:rPr lang="en-US" b="1" u="sng" dirty="0"/>
              <a:t>Groups Reactivity</a:t>
            </a:r>
            <a:endParaRPr lang="en-US" dirty="0"/>
          </a:p>
          <a:p>
            <a:pPr rtl="1"/>
            <a:r>
              <a:rPr lang="en-US" dirty="0"/>
              <a:t>  Functional groups play a significant role in increasing its reactivity, by  controlling the direction of the reactions; Alkyl chains </a:t>
            </a:r>
            <a:r>
              <a:rPr lang="en-US" dirty="0" smtClean="0"/>
              <a:t>(R</a:t>
            </a:r>
            <a:r>
              <a:rPr lang="en-US" dirty="0"/>
              <a:t>₃ C - C R</a:t>
            </a:r>
            <a:r>
              <a:rPr lang="en-US" dirty="0" smtClean="0"/>
              <a:t>₃)  </a:t>
            </a:r>
            <a:r>
              <a:rPr lang="en-US" dirty="0"/>
              <a:t>are nonreactive, but when substituted  ( R₂ C = C R₂ ) give unsaturated alkyl chains, the presence of functional group (&gt; C = C &lt;) allow for relative increase in both reactivity and specificity.</a:t>
            </a:r>
          </a:p>
          <a:p>
            <a:pPr rtl="1"/>
            <a:r>
              <a:rPr lang="en-US" b="1" i="1" u="sng" dirty="0"/>
              <a:t>Carbonyl Compounds </a:t>
            </a:r>
            <a:endParaRPr lang="en-US" dirty="0"/>
          </a:p>
          <a:p>
            <a:pPr rtl="1"/>
            <a:r>
              <a:rPr lang="en-US" dirty="0"/>
              <a:t>          Carbonyl Compounds are consist of carbon- oxygen double bounded (&gt;C=O). Its polar or water soluble due to ability to form Hydrogen bonding, respectively as in, figure(2) bellow. </a:t>
            </a:r>
          </a:p>
          <a:p>
            <a:r>
              <a:rPr lang="en-US" dirty="0"/>
              <a:t>Aldehyde, Ketone, and carboxylic acids are all containing of carbonyl group, so  they called Carbonyl Compounds.</a:t>
            </a:r>
            <a:endParaRPr lang="en-US" dirty="0" smtClean="0"/>
          </a:p>
          <a:p>
            <a:pPr rtl="1"/>
            <a:endParaRPr lang="en-US" sz="1200" dirty="0" smtClean="0"/>
          </a:p>
          <a:p>
            <a:pPr rtl="1"/>
            <a:r>
              <a:rPr lang="en-US" sz="1200" dirty="0" smtClean="0"/>
              <a:t>                                         Figure(2</a:t>
            </a:r>
            <a:r>
              <a:rPr lang="en-US" sz="1200" dirty="0"/>
              <a:t>): carbonyl group, and hydrogen bonding. </a:t>
            </a:r>
            <a:r>
              <a:rPr lang="en-US" sz="1200" dirty="0" smtClean="0"/>
              <a:t>   </a:t>
            </a:r>
            <a:endParaRPr lang="en-US" dirty="0" smtClean="0"/>
          </a:p>
          <a:p>
            <a:pPr rtl="1"/>
            <a:endParaRPr lang="en-US" dirty="0"/>
          </a:p>
          <a:p>
            <a:pPr rtl="1"/>
            <a:endParaRPr lang="en-US" dirty="0" smtClean="0"/>
          </a:p>
          <a:p>
            <a:pPr rtl="1"/>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68322388"/>
              </p:ext>
            </p:extLst>
          </p:nvPr>
        </p:nvGraphicFramePr>
        <p:xfrm>
          <a:off x="76200" y="2209800"/>
          <a:ext cx="6629400" cy="2051688"/>
        </p:xfrm>
        <a:graphic>
          <a:graphicData uri="http://schemas.openxmlformats.org/drawingml/2006/table">
            <a:tbl>
              <a:tblPr rtl="1" firstRow="1" bandRow="1">
                <a:tableStyleId>{5C22544A-7EE6-4342-B048-85BDC9FD1C3A}</a:tableStyleId>
              </a:tblPr>
              <a:tblGrid>
                <a:gridCol w="3695302"/>
                <a:gridCol w="2934098"/>
              </a:tblGrid>
              <a:tr h="341948">
                <a:tc>
                  <a:txBody>
                    <a:bodyPr/>
                    <a:lstStyle/>
                    <a:p>
                      <a:pPr marL="0" marR="0" algn="l" rtl="1">
                        <a:lnSpc>
                          <a:spcPct val="107000"/>
                        </a:lnSpc>
                        <a:spcBef>
                          <a:spcPts val="0"/>
                        </a:spcBef>
                        <a:spcAft>
                          <a:spcPts val="800"/>
                        </a:spcAft>
                      </a:pPr>
                      <a:r>
                        <a:rPr lang="en-US" sz="1100" u="sng" dirty="0">
                          <a:effectLst/>
                        </a:rPr>
                        <a:t>Functional group of Hydrocarbon</a:t>
                      </a:r>
                      <a:endParaRPr lang="en-US" sz="1100" dirty="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a:effectLst/>
                        </a:rPr>
                        <a:t>Hydrocarbon Chemical Formula </a:t>
                      </a:r>
                      <a:endParaRPr lang="en-US" sz="1100"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dirty="0">
                          <a:effectLst/>
                        </a:rPr>
                        <a:t>Hydroxyl group (-OH )</a:t>
                      </a:r>
                      <a:endParaRPr lang="en-US" sz="1100" dirty="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smtClean="0">
                          <a:effectLst/>
                        </a:rPr>
                        <a:t>Alcohol </a:t>
                      </a:r>
                      <a:r>
                        <a:rPr lang="en-US" sz="1100" u="none" dirty="0" smtClean="0">
                          <a:effectLst/>
                        </a:rPr>
                        <a:t>    ( </a:t>
                      </a:r>
                      <a:r>
                        <a:rPr lang="en-US" sz="1100" u="none" dirty="0">
                          <a:effectLst/>
                        </a:rPr>
                        <a:t>R- CH2 – OH )</a:t>
                      </a:r>
                      <a:endParaRPr lang="en-US" sz="1100" u="none"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dirty="0">
                          <a:effectLst/>
                        </a:rPr>
                        <a:t>Carbonyl group ( -C H =O )</a:t>
                      </a:r>
                      <a:endParaRPr lang="en-US" sz="1100" dirty="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smtClean="0">
                          <a:effectLst/>
                        </a:rPr>
                        <a:t>Aldehyde</a:t>
                      </a:r>
                      <a:r>
                        <a:rPr lang="en-US" sz="1100" u="none" dirty="0" smtClean="0">
                          <a:effectLst/>
                        </a:rPr>
                        <a:t>     RCHO </a:t>
                      </a:r>
                      <a:endParaRPr lang="en-US" sz="1100" u="none"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dirty="0">
                          <a:effectLst/>
                        </a:rPr>
                        <a:t>Double Bond (&gt; C = C &lt;)</a:t>
                      </a:r>
                      <a:endParaRPr lang="en-US" sz="1100" dirty="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a:effectLst/>
                        </a:rPr>
                        <a:t>Alkene </a:t>
                      </a:r>
                      <a:r>
                        <a:rPr lang="en-US" sz="1100" u="sng" dirty="0" smtClean="0">
                          <a:effectLst/>
                        </a:rPr>
                        <a:t> </a:t>
                      </a:r>
                      <a:r>
                        <a:rPr lang="en-US" sz="1100" u="none" dirty="0" smtClean="0">
                          <a:effectLst/>
                        </a:rPr>
                        <a:t>     ( </a:t>
                      </a:r>
                      <a:r>
                        <a:rPr lang="en-US" sz="1100" u="none" dirty="0">
                          <a:effectLst/>
                        </a:rPr>
                        <a:t>R2 C = C R2 ) </a:t>
                      </a:r>
                      <a:endParaRPr lang="en-US" sz="1100" u="none"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dirty="0">
                          <a:effectLst/>
                        </a:rPr>
                        <a:t>Carboxyl group(-COOH), &amp; Hydroxyl(-OH).</a:t>
                      </a:r>
                      <a:endParaRPr lang="en-US" sz="1100" dirty="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smtClean="0">
                          <a:effectLst/>
                        </a:rPr>
                        <a:t>Carboxylic </a:t>
                      </a:r>
                      <a:r>
                        <a:rPr lang="en-US" sz="1100" u="sng" dirty="0">
                          <a:effectLst/>
                        </a:rPr>
                        <a:t>acid </a:t>
                      </a:r>
                      <a:r>
                        <a:rPr lang="en-US" sz="1100" u="sng" dirty="0" smtClean="0">
                          <a:effectLst/>
                        </a:rPr>
                        <a:t> </a:t>
                      </a:r>
                      <a:r>
                        <a:rPr lang="en-US" sz="1100" u="none" dirty="0" smtClean="0">
                          <a:effectLst/>
                        </a:rPr>
                        <a:t>    RCOOH</a:t>
                      </a:r>
                      <a:r>
                        <a:rPr lang="en-US" sz="1100" u="sng" dirty="0" smtClean="0">
                          <a:effectLst/>
                        </a:rPr>
                        <a:t> </a:t>
                      </a:r>
                      <a:endParaRPr lang="en-US" sz="1100" dirty="0">
                        <a:effectLst/>
                        <a:latin typeface="Calibri"/>
                        <a:ea typeface="Calibri"/>
                        <a:cs typeface="Arial"/>
                      </a:endParaRPr>
                    </a:p>
                  </a:txBody>
                  <a:tcPr marL="162560" marR="162560" marT="81280" marB="81280"/>
                </a:tc>
              </a:tr>
              <a:tr h="341948">
                <a:tc>
                  <a:txBody>
                    <a:bodyPr/>
                    <a:lstStyle/>
                    <a:p>
                      <a:pPr marL="0" marR="0" algn="l" rtl="1">
                        <a:lnSpc>
                          <a:spcPct val="107000"/>
                        </a:lnSpc>
                        <a:spcBef>
                          <a:spcPts val="0"/>
                        </a:spcBef>
                        <a:spcAft>
                          <a:spcPts val="800"/>
                        </a:spcAft>
                      </a:pPr>
                      <a:r>
                        <a:rPr lang="en-US" sz="1100" u="sng" dirty="0">
                          <a:effectLst/>
                        </a:rPr>
                        <a:t>Carbonyl group (&gt;C=O )</a:t>
                      </a:r>
                      <a:endParaRPr lang="en-US" sz="1100" dirty="0">
                        <a:effectLst/>
                        <a:latin typeface="Calibri"/>
                        <a:ea typeface="Calibri"/>
                        <a:cs typeface="Arial"/>
                      </a:endParaRPr>
                    </a:p>
                  </a:txBody>
                  <a:tcPr marL="162560" marR="162560" marT="81280" marB="81280"/>
                </a:tc>
                <a:tc>
                  <a:txBody>
                    <a:bodyPr/>
                    <a:lstStyle/>
                    <a:p>
                      <a:pPr marL="0" marR="0" algn="l" rtl="1">
                        <a:lnSpc>
                          <a:spcPct val="107000"/>
                        </a:lnSpc>
                        <a:spcBef>
                          <a:spcPts val="0"/>
                        </a:spcBef>
                        <a:spcAft>
                          <a:spcPts val="800"/>
                        </a:spcAft>
                      </a:pPr>
                      <a:r>
                        <a:rPr lang="en-US" sz="1100" u="sng" dirty="0" smtClean="0">
                          <a:effectLst/>
                        </a:rPr>
                        <a:t> Ketone  </a:t>
                      </a:r>
                      <a:r>
                        <a:rPr lang="en-US" sz="1100" u="none" dirty="0" smtClean="0">
                          <a:effectLst/>
                        </a:rPr>
                        <a:t>R₂CO</a:t>
                      </a:r>
                      <a:endParaRPr lang="en-US" sz="1100" u="none" dirty="0">
                        <a:effectLst/>
                        <a:latin typeface="Calibri"/>
                        <a:ea typeface="Calibri"/>
                        <a:cs typeface="Arial"/>
                      </a:endParaRPr>
                    </a:p>
                  </a:txBody>
                  <a:tcPr marL="162560" marR="162560" marT="81280" marB="81280"/>
                </a:tc>
              </a:tr>
            </a:tbl>
          </a:graphicData>
        </a:graphic>
      </p:graphicFrame>
      <p:pic>
        <p:nvPicPr>
          <p:cNvPr id="7" name="Picture 6" descr="https://sites.google.com/site/chemistryolp/_/rsrc/1312725515422/properties-of-carboxylic-acids/dimer.gif"/>
          <p:cNvPicPr/>
          <p:nvPr/>
        </p:nvPicPr>
        <p:blipFill>
          <a:blip r:embed="rId2">
            <a:extLst>
              <a:ext uri="{28A0092B-C50C-407E-A947-70E740481C1C}">
                <a14:useLocalDpi xmlns:a14="http://schemas.microsoft.com/office/drawing/2010/main" val="0"/>
              </a:ext>
            </a:extLst>
          </a:blip>
          <a:srcRect/>
          <a:stretch>
            <a:fillRect/>
          </a:stretch>
        </p:blipFill>
        <p:spPr bwMode="auto">
          <a:xfrm>
            <a:off x="4724400" y="8126098"/>
            <a:ext cx="1981200" cy="86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285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67270"/>
            <a:ext cx="6553200" cy="923330"/>
          </a:xfrm>
          <a:prstGeom prst="rect">
            <a:avLst/>
          </a:prstGeom>
        </p:spPr>
        <p:txBody>
          <a:bodyPr wrap="square">
            <a:spAutoFit/>
          </a:bodyPr>
          <a:lstStyle/>
          <a:p>
            <a:r>
              <a:rPr lang="en-US" b="1" u="sng" dirty="0"/>
              <a:t>Biogenic amines (BAs):- </a:t>
            </a:r>
            <a:r>
              <a:rPr lang="en-US" dirty="0"/>
              <a:t>Biogenic amines (BAs) are formed by the breakdown of proteins (in foods</a:t>
            </a:r>
            <a:r>
              <a:rPr lang="en-US" dirty="0" smtClean="0"/>
              <a:t>), </a:t>
            </a:r>
            <a:r>
              <a:rPr lang="en-US" dirty="0"/>
              <a:t>by metabolism process with the help of enzymes. </a:t>
            </a:r>
            <a:endParaRPr lang="en-US" dirty="0" smtClean="0"/>
          </a:p>
        </p:txBody>
      </p:sp>
      <p:grpSp>
        <p:nvGrpSpPr>
          <p:cNvPr id="16" name="Group 15"/>
          <p:cNvGrpSpPr/>
          <p:nvPr/>
        </p:nvGrpSpPr>
        <p:grpSpPr>
          <a:xfrm>
            <a:off x="152400" y="1229380"/>
            <a:ext cx="6662214" cy="5413445"/>
            <a:chOff x="-345746" y="747619"/>
            <a:chExt cx="5966166" cy="4356316"/>
          </a:xfrm>
        </p:grpSpPr>
        <p:sp>
          <p:nvSpPr>
            <p:cNvPr id="17" name="Rectangle 16"/>
            <p:cNvSpPr/>
            <p:nvPr/>
          </p:nvSpPr>
          <p:spPr>
            <a:xfrm>
              <a:off x="-345746" y="4336144"/>
              <a:ext cx="5966165" cy="767791"/>
            </a:xfrm>
            <a:prstGeom prst="rect">
              <a:avLst/>
            </a:prstGeom>
          </p:spPr>
          <p:txBody>
            <a:bodyPr wrap="square">
              <a:spAutoFit/>
            </a:bodyPr>
            <a:lstStyle/>
            <a:p>
              <a:r>
                <a:rPr lang="en-US" sz="1400" b="1" dirty="0" smtClean="0"/>
                <a:t>Figure (5):- The </a:t>
              </a:r>
              <a:r>
                <a:rPr lang="en-US" sz="1400" b="1" dirty="0"/>
                <a:t>fate </a:t>
              </a:r>
              <a:r>
                <a:rPr lang="en-US" sz="1400" b="1" dirty="0" smtClean="0"/>
                <a:t>of Biogenic amines </a:t>
              </a:r>
              <a:r>
                <a:rPr lang="en-US" sz="1400" b="1" dirty="0"/>
                <a:t>(BAs</a:t>
              </a:r>
              <a:r>
                <a:rPr lang="en-US" sz="1400" b="1" dirty="0" smtClean="0"/>
                <a:t>).</a:t>
              </a:r>
              <a:r>
                <a:rPr lang="en-US" sz="1400" b="1" dirty="0"/>
                <a:t> appear when they absorbed by intestinal microvilli's  to be converted directly </a:t>
              </a:r>
              <a:r>
                <a:rPr lang="en-US" sz="1400" b="1" dirty="0" smtClean="0"/>
                <a:t>into </a:t>
              </a:r>
              <a:r>
                <a:rPr lang="en-US" sz="1400" b="1" dirty="0" err="1" smtClean="0"/>
                <a:t>RNH</a:t>
              </a:r>
              <a:r>
                <a:rPr lang="en-US" sz="1400" b="1" dirty="0" smtClean="0"/>
                <a:t>₂, H₂O₂, &amp; RCHO.</a:t>
              </a:r>
            </a:p>
            <a:p>
              <a:endParaRPr lang="en-US" sz="1400" b="1" dirty="0"/>
            </a:p>
            <a:p>
              <a:endParaRPr lang="en-US" sz="1400" b="1" dirty="0" smtClean="0"/>
            </a:p>
          </p:txBody>
        </p:sp>
        <p:pic>
          <p:nvPicPr>
            <p:cNvPr id="18" name="Picture 17" descr="Screen Clipping"/>
            <p:cNvPicPr>
              <a:picLocks noChangeAspect="1"/>
            </p:cNvPicPr>
            <p:nvPr/>
          </p:nvPicPr>
          <p:blipFill rotWithShape="1">
            <a:blip r:embed="rId2">
              <a:extLst>
                <a:ext uri="{28A0092B-C50C-407E-A947-70E740481C1C}">
                  <a14:useLocalDpi xmlns:a14="http://schemas.microsoft.com/office/drawing/2010/main" val="0"/>
                </a:ext>
              </a:extLst>
            </a:blip>
            <a:srcRect t="12268"/>
            <a:stretch/>
          </p:blipFill>
          <p:spPr>
            <a:xfrm>
              <a:off x="1360225" y="747619"/>
              <a:ext cx="4260195" cy="3671981"/>
            </a:xfrm>
            <a:prstGeom prst="rect">
              <a:avLst/>
            </a:prstGeom>
          </p:spPr>
        </p:pic>
        <p:pic>
          <p:nvPicPr>
            <p:cNvPr id="19" name="Picture 18" descr="Screen Clipping"/>
            <p:cNvPicPr>
              <a:picLocks noChangeAspect="1"/>
            </p:cNvPicPr>
            <p:nvPr/>
          </p:nvPicPr>
          <p:blipFill rotWithShape="1">
            <a:blip r:embed="rId2">
              <a:extLst>
                <a:ext uri="{28A0092B-C50C-407E-A947-70E740481C1C}">
                  <a14:useLocalDpi xmlns:a14="http://schemas.microsoft.com/office/drawing/2010/main" val="0"/>
                </a:ext>
              </a:extLst>
            </a:blip>
            <a:srcRect l="49577" t="24605" r="48113" b="64125"/>
            <a:stretch/>
          </p:blipFill>
          <p:spPr>
            <a:xfrm>
              <a:off x="3270913" y="1905001"/>
              <a:ext cx="221594" cy="451934"/>
            </a:xfrm>
            <a:prstGeom prst="rect">
              <a:avLst/>
            </a:prstGeom>
          </p:spPr>
        </p:pic>
      </p:grpSp>
      <p:sp>
        <p:nvSpPr>
          <p:cNvPr id="21" name="مستطيل 20"/>
          <p:cNvSpPr/>
          <p:nvPr/>
        </p:nvSpPr>
        <p:spPr>
          <a:xfrm>
            <a:off x="228600" y="6752272"/>
            <a:ext cx="6586013" cy="923330"/>
          </a:xfrm>
          <a:prstGeom prst="rect">
            <a:avLst/>
          </a:prstGeom>
        </p:spPr>
        <p:txBody>
          <a:bodyPr wrap="square">
            <a:spAutoFit/>
          </a:bodyPr>
          <a:lstStyle/>
          <a:p>
            <a:r>
              <a:rPr lang="en-US" dirty="0"/>
              <a:t>The fate of Biogenic amines (BAs) are  indicated in figure (5). </a:t>
            </a:r>
          </a:p>
          <a:p>
            <a:r>
              <a:rPr lang="en-US" dirty="0"/>
              <a:t>They can affect blood pressure, and body temperature due to high levels of </a:t>
            </a:r>
            <a:r>
              <a:rPr lang="en-US" b="1" dirty="0"/>
              <a:t>RCH₂NH₂ </a:t>
            </a:r>
            <a:r>
              <a:rPr lang="en-US" dirty="0"/>
              <a:t>in blood. </a:t>
            </a:r>
          </a:p>
        </p:txBody>
      </p:sp>
    </p:spTree>
    <p:extLst>
      <p:ext uri="{BB962C8B-B14F-4D97-AF65-F5344CB8AC3E}">
        <p14:creationId xmlns:p14="http://schemas.microsoft.com/office/powerpoint/2010/main" val="2741386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 y="152400"/>
            <a:ext cx="6553200" cy="1477328"/>
          </a:xfrm>
          <a:prstGeom prst="rect">
            <a:avLst/>
          </a:prstGeom>
        </p:spPr>
        <p:txBody>
          <a:bodyPr wrap="square">
            <a:spAutoFit/>
          </a:bodyPr>
          <a:lstStyle/>
          <a:p>
            <a:r>
              <a:rPr lang="en-US" b="1" u="sng" dirty="0" smtClean="0"/>
              <a:t>The fate of Biogenic </a:t>
            </a:r>
            <a:r>
              <a:rPr lang="en-US" b="1" u="sng" dirty="0"/>
              <a:t>amines (BAs</a:t>
            </a:r>
            <a:r>
              <a:rPr lang="en-US" b="1" u="sng" dirty="0" smtClean="0"/>
              <a:t>):- </a:t>
            </a:r>
          </a:p>
          <a:p>
            <a:r>
              <a:rPr lang="en-US" b="1" dirty="0"/>
              <a:t> </a:t>
            </a:r>
            <a:r>
              <a:rPr lang="en-US" b="1" dirty="0" smtClean="0"/>
              <a:t>    </a:t>
            </a:r>
            <a:r>
              <a:rPr lang="en-US" dirty="0" smtClean="0"/>
              <a:t>The </a:t>
            </a:r>
            <a:r>
              <a:rPr lang="en-US" dirty="0"/>
              <a:t>fate of Biogenic amines (BAs)</a:t>
            </a:r>
            <a:r>
              <a:rPr lang="en-US" dirty="0" smtClean="0"/>
              <a:t> is appear when they absorbed </a:t>
            </a:r>
            <a:r>
              <a:rPr lang="en-US" dirty="0"/>
              <a:t>by intestinal microvilli's  to be converted </a:t>
            </a:r>
            <a:r>
              <a:rPr lang="en-US" dirty="0" smtClean="0"/>
              <a:t>directly into:</a:t>
            </a:r>
            <a:r>
              <a:rPr lang="en-US" b="1" dirty="0" smtClean="0"/>
              <a:t>            </a:t>
            </a:r>
          </a:p>
          <a:p>
            <a:r>
              <a:rPr lang="en-US" b="1" dirty="0"/>
              <a:t> </a:t>
            </a:r>
            <a:r>
              <a:rPr lang="en-US" b="1" dirty="0" smtClean="0"/>
              <a:t>                </a:t>
            </a:r>
          </a:p>
          <a:p>
            <a:r>
              <a:rPr lang="en-US" b="1" dirty="0" smtClean="0"/>
              <a:t>         1-                     </a:t>
            </a:r>
            <a:r>
              <a:rPr lang="en-US" b="1" dirty="0"/>
              <a:t>2-                             3-                 </a:t>
            </a:r>
          </a:p>
        </p:txBody>
      </p:sp>
      <p:grpSp>
        <p:nvGrpSpPr>
          <p:cNvPr id="11" name="Group 10"/>
          <p:cNvGrpSpPr/>
          <p:nvPr/>
        </p:nvGrpSpPr>
        <p:grpSpPr>
          <a:xfrm>
            <a:off x="1066804" y="1261040"/>
            <a:ext cx="3977401" cy="643960"/>
            <a:chOff x="609600" y="5257800"/>
            <a:chExt cx="3748801" cy="491906"/>
          </a:xfrm>
        </p:grpSpPr>
        <p:pic>
          <p:nvPicPr>
            <p:cNvPr id="22" name="Picture 21" descr="Screen Clipping"/>
            <p:cNvPicPr>
              <a:picLocks noChangeAspect="1"/>
            </p:cNvPicPr>
            <p:nvPr/>
          </p:nvPicPr>
          <p:blipFill rotWithShape="1">
            <a:blip r:embed="rId2">
              <a:extLst>
                <a:ext uri="{28A0092B-C50C-407E-A947-70E740481C1C}">
                  <a14:useLocalDpi xmlns:a14="http://schemas.microsoft.com/office/drawing/2010/main" val="0"/>
                </a:ext>
              </a:extLst>
            </a:blip>
            <a:srcRect l="54955" t="30636" r="36569" b="64284"/>
            <a:stretch/>
          </p:blipFill>
          <p:spPr>
            <a:xfrm>
              <a:off x="609600" y="5334000"/>
              <a:ext cx="595745" cy="352864"/>
            </a:xfrm>
            <a:prstGeom prst="rect">
              <a:avLst/>
            </a:prstGeom>
            <a:ln>
              <a:noFill/>
            </a:ln>
            <a:effectLst>
              <a:outerShdw blurRad="292100" dist="139700" dir="2700000" algn="tl" rotWithShape="0">
                <a:srgbClr val="333333">
                  <a:alpha val="65000"/>
                </a:srgbClr>
              </a:outerShdw>
            </a:effectLst>
          </p:spPr>
        </p:pic>
        <p:pic>
          <p:nvPicPr>
            <p:cNvPr id="23" name="Picture 22" descr="Screen Clipping"/>
            <p:cNvPicPr>
              <a:picLocks noChangeAspect="1"/>
            </p:cNvPicPr>
            <p:nvPr/>
          </p:nvPicPr>
          <p:blipFill rotWithShape="1">
            <a:blip r:embed="rId2">
              <a:extLst>
                <a:ext uri="{28A0092B-C50C-407E-A947-70E740481C1C}">
                  <a14:useLocalDpi xmlns:a14="http://schemas.microsoft.com/office/drawing/2010/main" val="0"/>
                </a:ext>
              </a:extLst>
            </a:blip>
            <a:srcRect l="58914" t="40773" r="29630" b="49079"/>
            <a:stretch/>
          </p:blipFill>
          <p:spPr>
            <a:xfrm>
              <a:off x="2057400" y="5257800"/>
              <a:ext cx="765890" cy="491906"/>
            </a:xfrm>
            <a:prstGeom prst="rect">
              <a:avLst/>
            </a:prstGeom>
            <a:ln>
              <a:noFill/>
            </a:ln>
            <a:effectLst>
              <a:outerShdw blurRad="292100" dist="139700" dir="2700000" algn="tl" rotWithShape="0">
                <a:srgbClr val="333333">
                  <a:alpha val="65000"/>
                </a:srgbClr>
              </a:outerShdw>
            </a:effectLst>
          </p:spPr>
        </p:pic>
        <p:pic>
          <p:nvPicPr>
            <p:cNvPr id="28" name="Picture 27" descr="Screen Clipping"/>
            <p:cNvPicPr>
              <a:picLocks noChangeAspect="1"/>
            </p:cNvPicPr>
            <p:nvPr/>
          </p:nvPicPr>
          <p:blipFill rotWithShape="1">
            <a:blip r:embed="rId2">
              <a:extLst>
                <a:ext uri="{28A0092B-C50C-407E-A947-70E740481C1C}">
                  <a14:useLocalDpi xmlns:a14="http://schemas.microsoft.com/office/drawing/2010/main" val="0"/>
                </a:ext>
              </a:extLst>
            </a:blip>
            <a:srcRect l="53976" t="55819" r="38049" b="37693"/>
            <a:stretch/>
          </p:blipFill>
          <p:spPr>
            <a:xfrm>
              <a:off x="3733800" y="5299294"/>
              <a:ext cx="624601" cy="415706"/>
            </a:xfrm>
            <a:prstGeom prst="rect">
              <a:avLst/>
            </a:prstGeom>
            <a:ln>
              <a:noFill/>
            </a:ln>
            <a:effectLst>
              <a:outerShdw blurRad="292100" dist="139700" dir="2700000" algn="tl" rotWithShape="0">
                <a:srgbClr val="333333">
                  <a:alpha val="65000"/>
                </a:srgbClr>
              </a:outerShdw>
            </a:effectLst>
          </p:spPr>
        </p:pic>
      </p:grpSp>
      <p:sp>
        <p:nvSpPr>
          <p:cNvPr id="10" name="Rectangle 9"/>
          <p:cNvSpPr/>
          <p:nvPr/>
        </p:nvSpPr>
        <p:spPr>
          <a:xfrm>
            <a:off x="152400" y="2077285"/>
            <a:ext cx="6553200" cy="3139321"/>
          </a:xfrm>
          <a:prstGeom prst="rect">
            <a:avLst/>
          </a:prstGeom>
        </p:spPr>
        <p:txBody>
          <a:bodyPr wrap="square">
            <a:spAutoFit/>
          </a:bodyPr>
          <a:lstStyle/>
          <a:p>
            <a:endParaRPr lang="en-US" b="1" u="sng" dirty="0" smtClean="0"/>
          </a:p>
          <a:p>
            <a:r>
              <a:rPr lang="en-US" b="1" u="sng" dirty="0" smtClean="0"/>
              <a:t>Physiological </a:t>
            </a:r>
            <a:r>
              <a:rPr lang="en-US" b="1" u="sng" dirty="0"/>
              <a:t>role of amines:-</a:t>
            </a:r>
          </a:p>
          <a:p>
            <a:r>
              <a:rPr lang="en-US" dirty="0"/>
              <a:t>Biogenic amines BAs play a number of crucial roles in the </a:t>
            </a:r>
            <a:r>
              <a:rPr lang="en-US" dirty="0" smtClean="0"/>
              <a:t>physiology, </a:t>
            </a:r>
            <a:r>
              <a:rPr lang="en-US" dirty="0"/>
              <a:t>and development of eukaryotic Cells, their physiological role is summarized in table </a:t>
            </a:r>
            <a:r>
              <a:rPr lang="en-US" dirty="0" smtClean="0"/>
              <a:t>2. </a:t>
            </a:r>
            <a:r>
              <a:rPr lang="en-US" dirty="0"/>
              <a:t>The most active example of Biogenic amines (BAs) is </a:t>
            </a:r>
            <a:r>
              <a:rPr lang="en-US" dirty="0" smtClean="0"/>
              <a:t>Histamine. It </a:t>
            </a:r>
            <a:r>
              <a:rPr lang="en-US" dirty="0"/>
              <a:t>is a low molecular weight amine synthesized from </a:t>
            </a:r>
            <a:r>
              <a:rPr lang="en-US" dirty="0" smtClean="0"/>
              <a:t>L- Histidine, </a:t>
            </a:r>
            <a:r>
              <a:rPr lang="en-US" dirty="0"/>
              <a:t>by </a:t>
            </a:r>
            <a:r>
              <a:rPr lang="en-US" dirty="0" smtClean="0"/>
              <a:t>L- Histidine decarboxylase enzyme only.</a:t>
            </a:r>
          </a:p>
          <a:p>
            <a:r>
              <a:rPr lang="en-US" dirty="0" smtClean="0"/>
              <a:t>Histamine </a:t>
            </a:r>
            <a:r>
              <a:rPr lang="en-US" dirty="0"/>
              <a:t>is present in many living tissues as a normal constituent of the body, and has multiple effects in different </a:t>
            </a:r>
            <a:r>
              <a:rPr lang="en-US" dirty="0" smtClean="0"/>
              <a:t>mammalian, </a:t>
            </a:r>
            <a:r>
              <a:rPr lang="en-US" dirty="0"/>
              <a:t>and invertebrate organs. In humans, different </a:t>
            </a:r>
            <a:r>
              <a:rPr lang="en-US" dirty="0" smtClean="0"/>
              <a:t>concentrations are </a:t>
            </a:r>
            <a:r>
              <a:rPr lang="en-US" dirty="0"/>
              <a:t>found </a:t>
            </a:r>
            <a:r>
              <a:rPr lang="en-US" dirty="0" smtClean="0"/>
              <a:t>in the brain</a:t>
            </a:r>
            <a:r>
              <a:rPr lang="en-US" dirty="0"/>
              <a:t>, lung, stomach, </a:t>
            </a:r>
            <a:r>
              <a:rPr lang="en-US" dirty="0" smtClean="0"/>
              <a:t>small, large </a:t>
            </a:r>
            <a:r>
              <a:rPr lang="en-US" dirty="0"/>
              <a:t>intestine</a:t>
            </a:r>
            <a:r>
              <a:rPr lang="en-US" dirty="0" smtClean="0"/>
              <a:t>, &amp; </a:t>
            </a:r>
            <a:r>
              <a:rPr lang="en-US" dirty="0"/>
              <a:t>uterus. </a:t>
            </a:r>
          </a:p>
        </p:txBody>
      </p:sp>
      <p:pic>
        <p:nvPicPr>
          <p:cNvPr id="29" name="Picture 28"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b="16028"/>
          <a:stretch/>
        </p:blipFill>
        <p:spPr>
          <a:xfrm>
            <a:off x="5410200" y="5683211"/>
            <a:ext cx="860764" cy="562612"/>
          </a:xfrm>
          <a:prstGeom prst="rect">
            <a:avLst/>
          </a:prstGeom>
        </p:spPr>
      </p:pic>
      <p:graphicFrame>
        <p:nvGraphicFramePr>
          <p:cNvPr id="30" name="Table 29"/>
          <p:cNvGraphicFramePr>
            <a:graphicFrameLocks noGrp="1"/>
          </p:cNvGraphicFramePr>
          <p:nvPr>
            <p:extLst>
              <p:ext uri="{D42A27DB-BD31-4B8C-83A1-F6EECF244321}">
                <p14:modId xmlns:p14="http://schemas.microsoft.com/office/powerpoint/2010/main" val="3012549222"/>
              </p:ext>
            </p:extLst>
          </p:nvPr>
        </p:nvGraphicFramePr>
        <p:xfrm>
          <a:off x="228600" y="6553201"/>
          <a:ext cx="6400800" cy="2205849"/>
        </p:xfrm>
        <a:graphic>
          <a:graphicData uri="http://schemas.openxmlformats.org/drawingml/2006/table">
            <a:tbl>
              <a:tblPr firstRow="1" bandRow="1"/>
              <a:tblGrid>
                <a:gridCol w="3124200"/>
                <a:gridCol w="3276600"/>
              </a:tblGrid>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Physiological role of Histamine</a:t>
                      </a:r>
                    </a:p>
                    <a:p>
                      <a:pPr algn="ctr" rtl="0">
                        <a:lnSpc>
                          <a:spcPct val="100000"/>
                        </a:lnSpc>
                      </a:pPr>
                      <a:r>
                        <a:rPr lang="en-US" sz="1600" b="1" dirty="0" smtClean="0"/>
                        <a:t> </a:t>
                      </a:r>
                      <a:endParaRPr lang="en-US"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Toxicology effect of Histamine</a:t>
                      </a:r>
                    </a:p>
                    <a:p>
                      <a:pPr algn="ctr" rtl="0">
                        <a:lnSpc>
                          <a:spcPct val="100000"/>
                        </a:lnSpc>
                      </a:pPr>
                      <a:r>
                        <a:rPr lang="en-US" sz="1600" b="1" dirty="0" smtClean="0"/>
                        <a:t> </a:t>
                      </a:r>
                      <a:endParaRPr lang="en-US" sz="1600" b="1" dirty="0"/>
                    </a:p>
                  </a:txBody>
                  <a:tcPr/>
                </a:tc>
              </a:tr>
              <a:tr h="1382889">
                <a:tc>
                  <a:txBody>
                    <a:bodyPr/>
                    <a:lstStyle/>
                    <a:p>
                      <a:r>
                        <a:rPr lang="en-US" sz="1600" dirty="0" smtClean="0"/>
                        <a:t>Secretion of Pituitary Hormones, </a:t>
                      </a:r>
                    </a:p>
                    <a:p>
                      <a:r>
                        <a:rPr lang="en-US" sz="1600" dirty="0" smtClean="0"/>
                        <a:t>Neurotransmitance in central nervous system. </a:t>
                      </a:r>
                    </a:p>
                    <a:p>
                      <a:r>
                        <a:rPr lang="en-US" sz="1600" dirty="0" smtClean="0"/>
                        <a:t>regulation of body Temperature</a:t>
                      </a:r>
                      <a:endParaRPr lang="en-US" sz="1600" dirty="0"/>
                    </a:p>
                  </a:txBody>
                  <a:tcPr/>
                </a:tc>
                <a:tc>
                  <a:txBody>
                    <a:bodyPr/>
                    <a:lstStyle/>
                    <a:p>
                      <a:r>
                        <a:rPr lang="en-US" sz="1600" dirty="0" smtClean="0"/>
                        <a:t>Headache, swelling, diarrhea,  blood pressure disorders.</a:t>
                      </a:r>
                      <a:endParaRPr lang="en-US" sz="1600" dirty="0"/>
                    </a:p>
                  </a:txBody>
                  <a:tcPr/>
                </a:tc>
              </a:tr>
            </a:tbl>
          </a:graphicData>
        </a:graphic>
      </p:graphicFrame>
      <p:graphicFrame>
        <p:nvGraphicFramePr>
          <p:cNvPr id="31" name="Table 30"/>
          <p:cNvGraphicFramePr>
            <a:graphicFrameLocks noGrp="1"/>
          </p:cNvGraphicFramePr>
          <p:nvPr>
            <p:extLst/>
          </p:nvPr>
        </p:nvGraphicFramePr>
        <p:xfrm>
          <a:off x="228600" y="5410200"/>
          <a:ext cx="6400800" cy="1143000"/>
        </p:xfrm>
        <a:graphic>
          <a:graphicData uri="http://schemas.openxmlformats.org/drawingml/2006/table">
            <a:tbl>
              <a:tblPr firstRow="1" bandRow="1"/>
              <a:tblGrid>
                <a:gridCol w="6400800"/>
              </a:tblGrid>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u="sng" dirty="0" smtClean="0"/>
                        <a:t>Table2           Example of Biogenic amines (BAs):-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900" u="none" dirty="0" smtClean="0"/>
                        <a:t>                                  </a:t>
                      </a:r>
                      <a:r>
                        <a:rPr lang="en-US" sz="1900" dirty="0" smtClean="0"/>
                        <a:t>Histamine  (in human body)</a:t>
                      </a:r>
                      <a:endParaRPr lang="en-US" sz="1900" dirty="0"/>
                    </a:p>
                  </a:txBody>
                  <a:tcPr/>
                </a:tc>
              </a:tr>
            </a:tbl>
          </a:graphicData>
        </a:graphic>
      </p:graphicFrame>
    </p:spTree>
    <p:extLst>
      <p:ext uri="{BB962C8B-B14F-4D97-AF65-F5344CB8AC3E}">
        <p14:creationId xmlns:p14="http://schemas.microsoft.com/office/powerpoint/2010/main" val="1590640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1" y="-21310"/>
            <a:ext cx="6705599" cy="6463308"/>
          </a:xfrm>
          <a:prstGeom prst="rect">
            <a:avLst/>
          </a:prstGeom>
        </p:spPr>
        <p:txBody>
          <a:bodyPr wrap="square">
            <a:spAutoFit/>
          </a:bodyPr>
          <a:lstStyle/>
          <a:p>
            <a:pPr algn="just"/>
            <a:r>
              <a:rPr lang="en-US" b="1" u="sng" dirty="0" smtClean="0"/>
              <a:t>Histamine  Functions :-</a:t>
            </a:r>
          </a:p>
          <a:p>
            <a:pPr algn="just"/>
            <a:r>
              <a:rPr lang="en-US" dirty="0" smtClean="0"/>
              <a:t>Histamine modulates a variety of functions by interacting with specific </a:t>
            </a:r>
            <a:r>
              <a:rPr lang="en-US" b="1" dirty="0" smtClean="0"/>
              <a:t>receptors</a:t>
            </a:r>
            <a:r>
              <a:rPr lang="en-US" dirty="0" smtClean="0"/>
              <a:t> on target cells, namely H1, H2, H3 and H4, receptors of the G-protein</a:t>
            </a:r>
            <a:r>
              <a:rPr lang="en" dirty="0" smtClean="0"/>
              <a:t> </a:t>
            </a:r>
            <a:r>
              <a:rPr lang="en-US" dirty="0" smtClean="0"/>
              <a:t>coupled receptor of the cell.</a:t>
            </a:r>
          </a:p>
          <a:p>
            <a:pPr algn="just"/>
            <a:r>
              <a:rPr lang="en-US" b="1" u="sng" dirty="0" smtClean="0"/>
              <a:t>H1 receptors:</a:t>
            </a:r>
            <a:r>
              <a:rPr lang="en-US" b="1" dirty="0" smtClean="0"/>
              <a:t> </a:t>
            </a:r>
            <a:r>
              <a:rPr lang="en-US" dirty="0" smtClean="0"/>
              <a:t>are found in the brain where they are involved in the control of the circadian rhythm, attention, </a:t>
            </a:r>
            <a:r>
              <a:rPr lang="en-US" dirty="0"/>
              <a:t>and they mediate vascular and bronchial muscle responses to histamine in allergic processes in peripheral tissues. </a:t>
            </a:r>
          </a:p>
          <a:p>
            <a:pPr algn="just"/>
            <a:endParaRPr lang="en-US" b="1" u="sng" dirty="0" smtClean="0"/>
          </a:p>
          <a:p>
            <a:pPr algn="just"/>
            <a:r>
              <a:rPr lang="en-US" b="1" u="sng" dirty="0" smtClean="0"/>
              <a:t>H2 </a:t>
            </a:r>
            <a:r>
              <a:rPr lang="en-US" b="1" u="sng" dirty="0"/>
              <a:t>receptors</a:t>
            </a:r>
            <a:r>
              <a:rPr lang="en-US" dirty="0"/>
              <a:t>, </a:t>
            </a:r>
            <a:r>
              <a:rPr lang="en-US" dirty="0" smtClean="0"/>
              <a:t>widely </a:t>
            </a:r>
            <a:r>
              <a:rPr lang="en-US" dirty="0"/>
              <a:t>distributed in body tissues</a:t>
            </a:r>
            <a:r>
              <a:rPr lang="en-US" dirty="0" smtClean="0"/>
              <a:t>, &amp; </a:t>
            </a:r>
            <a:r>
              <a:rPr lang="en-US" dirty="0"/>
              <a:t>seem to have a central role only in the regulation of acid secretion. </a:t>
            </a:r>
            <a:r>
              <a:rPr lang="en-US" dirty="0" smtClean="0"/>
              <a:t>They </a:t>
            </a:r>
            <a:r>
              <a:rPr lang="en-US" dirty="0"/>
              <a:t>respond to the presence of histamine, provoking  gastric acid </a:t>
            </a:r>
            <a:r>
              <a:rPr lang="en-US" dirty="0" smtClean="0"/>
              <a:t>secretion, </a:t>
            </a:r>
            <a:r>
              <a:rPr lang="en-US" dirty="0"/>
              <a:t>and the contraction of intestinal smooth muscle.</a:t>
            </a:r>
          </a:p>
          <a:p>
            <a:pPr algn="just"/>
            <a:endParaRPr lang="en-US" b="1" u="sng" dirty="0" smtClean="0"/>
          </a:p>
          <a:p>
            <a:pPr algn="just"/>
            <a:r>
              <a:rPr lang="en-US" b="1" u="sng" dirty="0" smtClean="0"/>
              <a:t>H3 </a:t>
            </a:r>
            <a:r>
              <a:rPr lang="en-US" b="1" u="sng" dirty="0"/>
              <a:t>receptors</a:t>
            </a:r>
            <a:r>
              <a:rPr lang="en-US" dirty="0"/>
              <a:t>, originally described as auto receptors on brain </a:t>
            </a:r>
            <a:r>
              <a:rPr lang="en-US" dirty="0" smtClean="0"/>
              <a:t>that </a:t>
            </a:r>
            <a:r>
              <a:rPr lang="en-US" dirty="0"/>
              <a:t>controlled histamine synthesis and </a:t>
            </a:r>
            <a:r>
              <a:rPr lang="en-US" dirty="0" smtClean="0"/>
              <a:t>release. </a:t>
            </a:r>
          </a:p>
          <a:p>
            <a:pPr algn="just"/>
            <a:endParaRPr lang="en-US" b="1" dirty="0" smtClean="0">
              <a:latin typeface="Algerian"/>
            </a:endParaRPr>
          </a:p>
          <a:p>
            <a:pPr algn="just"/>
            <a:r>
              <a:rPr lang="en-US" b="1" dirty="0" smtClean="0">
                <a:latin typeface="Algerian"/>
              </a:rPr>
              <a:t>∆ </a:t>
            </a:r>
            <a:r>
              <a:rPr lang="en-US" dirty="0"/>
              <a:t>When histamine binds with these receptors they affect the contraction of smooth muscle cells, the dilation of blood vessels and, therefore, an efflux of blood serum into the surrounding tissues (including the mucous membranes), initiating the inflammatory process.</a:t>
            </a:r>
          </a:p>
          <a:p>
            <a:pPr algn="just"/>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581285009"/>
              </p:ext>
            </p:extLst>
          </p:nvPr>
        </p:nvGraphicFramePr>
        <p:xfrm>
          <a:off x="152400" y="6324600"/>
          <a:ext cx="6553200" cy="3108960"/>
        </p:xfrm>
        <a:graphic>
          <a:graphicData uri="http://schemas.openxmlformats.org/drawingml/2006/table">
            <a:tbl>
              <a:tblPr firstRow="1" bandRow="1"/>
              <a:tblGrid>
                <a:gridCol w="912985"/>
                <a:gridCol w="1673805"/>
                <a:gridCol w="3966410"/>
              </a:tblGrid>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Receptors </a:t>
                      </a:r>
                    </a:p>
                    <a:p>
                      <a:endParaRPr lang="en-US" sz="15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500" b="1" dirty="0" smtClean="0">
                          <a:solidFill>
                            <a:schemeClr val="tx1"/>
                          </a:solidFill>
                        </a:rPr>
                        <a:t>Found in the </a:t>
                      </a:r>
                      <a:endParaRPr lang="en-US" sz="1500" b="1"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r>
                        <a:rPr lang="en-US" sz="1500" b="1" dirty="0" smtClean="0">
                          <a:solidFill>
                            <a:schemeClr val="tx1"/>
                          </a:solidFill>
                        </a:rPr>
                        <a:t>Function</a:t>
                      </a:r>
                      <a:endParaRPr lang="en-US" sz="1500" b="1" dirty="0">
                        <a:solidFill>
                          <a:schemeClr val="tx1"/>
                        </a:solidFill>
                      </a:endParaRPr>
                    </a:p>
                  </a:txBody>
                  <a:tcPr>
                    <a:lnT w="12700" cap="flat" cmpd="sng" algn="ctr">
                      <a:solidFill>
                        <a:schemeClr val="tx1"/>
                      </a:solidFill>
                      <a:prstDash val="solid"/>
                      <a:round/>
                      <a:headEnd type="none" w="med" len="med"/>
                      <a:tailEnd type="none" w="med" len="med"/>
                    </a:lnT>
                  </a:tcPr>
                </a:tc>
              </a:tr>
              <a:tr h="731520">
                <a:tc>
                  <a:txBody>
                    <a:bodyPr/>
                    <a:lstStyle/>
                    <a:p>
                      <a:r>
                        <a:rPr lang="en-US" sz="1500" b="1" dirty="0" smtClean="0">
                          <a:solidFill>
                            <a:schemeClr val="tx1"/>
                          </a:solidFill>
                        </a:rPr>
                        <a:t>H1</a:t>
                      </a:r>
                      <a:endParaRPr lang="en-US" sz="1500" b="1" dirty="0">
                        <a:solidFill>
                          <a:schemeClr val="tx1"/>
                        </a:solidFill>
                      </a:endParaRPr>
                    </a:p>
                  </a:txBody>
                  <a:tcPr/>
                </a:tc>
                <a:tc>
                  <a:txBody>
                    <a:bodyPr/>
                    <a:lstStyle/>
                    <a:p>
                      <a:r>
                        <a:rPr lang="en-US" sz="1500" b="1" dirty="0" smtClean="0">
                          <a:solidFill>
                            <a:schemeClr val="tx1"/>
                          </a:solidFill>
                        </a:rPr>
                        <a:t>brain. </a:t>
                      </a:r>
                      <a:endParaRPr lang="en-US" sz="1500" b="1" dirty="0">
                        <a:solidFill>
                          <a:schemeClr val="tx1"/>
                        </a:solidFill>
                      </a:endParaRPr>
                    </a:p>
                  </a:txBody>
                  <a:tcPr/>
                </a:tc>
                <a:tc>
                  <a:txBody>
                    <a:bodyPr/>
                    <a:lstStyle/>
                    <a:p>
                      <a:r>
                        <a:rPr lang="en-US" sz="1500" b="1" dirty="0" smtClean="0">
                          <a:solidFill>
                            <a:schemeClr val="tx1"/>
                          </a:solidFill>
                        </a:rPr>
                        <a:t>involved in the control of the peripheral tissues where they mediate vascular and bronchial muscle in responses to histamine in allergic processes .</a:t>
                      </a:r>
                      <a:endParaRPr lang="en-US" sz="1500" b="1" dirty="0">
                        <a:solidFill>
                          <a:schemeClr val="tx1"/>
                        </a:solidFill>
                      </a:endParaRPr>
                    </a:p>
                  </a:txBody>
                  <a:tcPr/>
                </a:tc>
              </a:tr>
              <a:tr h="762000">
                <a:tc>
                  <a:txBody>
                    <a:bodyPr/>
                    <a:lstStyle/>
                    <a:p>
                      <a:r>
                        <a:rPr lang="en-US" sz="1500" b="1" dirty="0" smtClean="0">
                          <a:solidFill>
                            <a:schemeClr val="tx1"/>
                          </a:solidFill>
                        </a:rPr>
                        <a:t>H2</a:t>
                      </a:r>
                      <a:endParaRPr lang="en-US" sz="1500" b="1" dirty="0">
                        <a:solidFill>
                          <a:schemeClr val="tx1"/>
                        </a:solidFill>
                      </a:endParaRPr>
                    </a:p>
                  </a:txBody>
                  <a:tcPr/>
                </a:tc>
                <a:tc>
                  <a:txBody>
                    <a:bodyPr/>
                    <a:lstStyle/>
                    <a:p>
                      <a:r>
                        <a:rPr lang="en-US" sz="1500" b="1" dirty="0" smtClean="0">
                          <a:solidFill>
                            <a:schemeClr val="tx1"/>
                          </a:solidFill>
                        </a:rPr>
                        <a:t>body tissues.</a:t>
                      </a:r>
                      <a:endParaRPr lang="en-US" sz="1500" b="1" dirty="0">
                        <a:solidFill>
                          <a:schemeClr val="tx1"/>
                        </a:solidFill>
                      </a:endParaRPr>
                    </a:p>
                  </a:txBody>
                  <a:tcPr/>
                </a:tc>
                <a:tc>
                  <a:txBody>
                    <a:bodyPr/>
                    <a:lstStyle/>
                    <a:p>
                      <a:r>
                        <a:rPr lang="en-US" sz="1500" b="1" dirty="0" smtClean="0">
                          <a:solidFill>
                            <a:schemeClr val="tx1"/>
                          </a:solidFill>
                        </a:rPr>
                        <a:t>They respond to the presence of</a:t>
                      </a:r>
                    </a:p>
                    <a:p>
                      <a:r>
                        <a:rPr lang="en-US" sz="1500" b="1" dirty="0" smtClean="0">
                          <a:solidFill>
                            <a:schemeClr val="tx1"/>
                          </a:solidFill>
                        </a:rPr>
                        <a:t>histamine, provoking gastric acid secretion and the contraction of intestinal smooth muscle.</a:t>
                      </a:r>
                      <a:endParaRPr lang="en-US" sz="1500" b="1" dirty="0">
                        <a:solidFill>
                          <a:schemeClr val="tx1"/>
                        </a:solidFill>
                      </a:endParaRPr>
                    </a:p>
                  </a:txBody>
                  <a:tcPr/>
                </a:tc>
              </a:tr>
              <a:tr h="538480">
                <a:tc>
                  <a:txBody>
                    <a:bodyPr/>
                    <a:lstStyle/>
                    <a:p>
                      <a:r>
                        <a:rPr lang="en-US" sz="1500" b="1" dirty="0" smtClean="0">
                          <a:solidFill>
                            <a:schemeClr val="tx1"/>
                          </a:solidFill>
                        </a:rPr>
                        <a:t>H3</a:t>
                      </a:r>
                      <a:endParaRPr lang="en-US" sz="15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smtClean="0">
                          <a:solidFill>
                            <a:schemeClr val="tx1"/>
                          </a:solidFill>
                        </a:rPr>
                        <a:t>brain </a:t>
                      </a:r>
                    </a:p>
                    <a:p>
                      <a:endParaRPr lang="en-US" sz="1500" b="1" dirty="0">
                        <a:solidFill>
                          <a:schemeClr val="tx1"/>
                        </a:solidFill>
                      </a:endParaRPr>
                    </a:p>
                  </a:txBody>
                  <a:tcPr/>
                </a:tc>
                <a:tc>
                  <a:txBody>
                    <a:bodyPr/>
                    <a:lstStyle/>
                    <a:p>
                      <a:r>
                        <a:rPr lang="en-US" sz="1500" b="1" dirty="0" smtClean="0">
                          <a:solidFill>
                            <a:schemeClr val="tx1"/>
                          </a:solidFill>
                        </a:rPr>
                        <a:t>controlled histamine synthesis and release. </a:t>
                      </a:r>
                      <a:endParaRPr lang="en-US" sz="1500" b="1" dirty="0">
                        <a:solidFill>
                          <a:schemeClr val="tx1"/>
                        </a:solidFill>
                      </a:endParaRPr>
                    </a:p>
                  </a:txBody>
                  <a:tcPr/>
                </a:tc>
              </a:tr>
            </a:tbl>
          </a:graphicData>
        </a:graphic>
      </p:graphicFrame>
      <p:sp>
        <p:nvSpPr>
          <p:cNvPr id="13" name="Rectangle 12"/>
          <p:cNvSpPr/>
          <p:nvPr/>
        </p:nvSpPr>
        <p:spPr>
          <a:xfrm>
            <a:off x="1676400" y="5953780"/>
            <a:ext cx="4076700" cy="523220"/>
          </a:xfrm>
          <a:prstGeom prst="rect">
            <a:avLst/>
          </a:prstGeom>
        </p:spPr>
        <p:txBody>
          <a:bodyPr wrap="square">
            <a:spAutoFit/>
          </a:bodyPr>
          <a:lstStyle/>
          <a:p>
            <a:r>
              <a:rPr lang="en-US" sz="1400" b="1" dirty="0" smtClean="0"/>
              <a:t> Table 3:- The </a:t>
            </a:r>
            <a:r>
              <a:rPr lang="en-US" sz="1400" b="1" dirty="0"/>
              <a:t>G-  protein-coupled receptor </a:t>
            </a:r>
            <a:r>
              <a:rPr lang="en-US" sz="1400" b="1" dirty="0" smtClean="0"/>
              <a:t>family.</a:t>
            </a:r>
            <a:endParaRPr lang="en-US" sz="1400" b="1" dirty="0"/>
          </a:p>
          <a:p>
            <a:endParaRPr lang="en-US" sz="1400" b="1" dirty="0"/>
          </a:p>
        </p:txBody>
      </p:sp>
    </p:spTree>
    <p:extLst>
      <p:ext uri="{BB962C8B-B14F-4D97-AF65-F5344CB8AC3E}">
        <p14:creationId xmlns:p14="http://schemas.microsoft.com/office/powerpoint/2010/main" val="3869439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1" y="152400"/>
            <a:ext cx="6248400" cy="7848302"/>
          </a:xfrm>
          <a:prstGeom prst="rect">
            <a:avLst/>
          </a:prstGeom>
        </p:spPr>
        <p:txBody>
          <a:bodyPr wrap="square">
            <a:spAutoFit/>
          </a:bodyPr>
          <a:lstStyle/>
          <a:p>
            <a:r>
              <a:rPr lang="en-US" dirty="0" smtClean="0">
                <a:hlinkClick r:id=""/>
              </a:rPr>
              <a:t>This Figure For Seen Only:</a:t>
            </a:r>
          </a:p>
          <a:p>
            <a:endParaRPr lang="en-US" dirty="0" smtClean="0">
              <a:hlinkClick r:id=""/>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rId2"/>
            </a:endParaRPr>
          </a:p>
          <a:p>
            <a:endParaRPr lang="en-US" dirty="0">
              <a:hlinkClick r:id="rId2"/>
            </a:endParaRPr>
          </a:p>
          <a:p>
            <a:endParaRPr lang="en-US" dirty="0" smtClean="0">
              <a:hlinkClick r:id=""/>
            </a:endParaRPr>
          </a:p>
          <a:p>
            <a:endParaRPr lang="en-US" dirty="0" smtClean="0">
              <a:hlinkClick r:id=""/>
            </a:endParaRPr>
          </a:p>
          <a:p>
            <a:endParaRPr lang="en-US" dirty="0" smtClean="0">
              <a:hlinkClick r:id=""/>
            </a:endParaRPr>
          </a:p>
          <a:p>
            <a:r>
              <a:rPr lang="en-US" dirty="0" smtClean="0">
                <a:hlinkClick r:id=""/>
              </a:rPr>
              <a:t>Reference:</a:t>
            </a:r>
          </a:p>
          <a:p>
            <a:pPr marL="285750" indent="-285750">
              <a:buFontTx/>
              <a:buChar char="-"/>
            </a:pPr>
            <a:r>
              <a:rPr lang="en-US" dirty="0" smtClean="0">
                <a:hlinkClick r:id=""/>
              </a:rPr>
              <a:t>https</a:t>
            </a:r>
            <a:r>
              <a:rPr lang="en-US" dirty="0">
                <a:hlinkClick r:id="rId2"/>
              </a:rPr>
              <a:t>://</a:t>
            </a:r>
            <a:r>
              <a:rPr lang="en-US" dirty="0" err="1" smtClean="0">
                <a:hlinkClick r:id="rId2"/>
              </a:rPr>
              <a:t>www.fedup.com.au</a:t>
            </a:r>
            <a:r>
              <a:rPr lang="en-US" dirty="0" smtClean="0">
                <a:hlinkClick r:id="rId2"/>
              </a:rPr>
              <a:t>/factsheets/additive-and-natural-chemical-factsheets/amines</a:t>
            </a:r>
            <a:r>
              <a:rPr lang="en-US" dirty="0" smtClean="0"/>
              <a:t>.</a:t>
            </a:r>
          </a:p>
          <a:p>
            <a:pPr marL="285750" indent="-285750">
              <a:buFontTx/>
              <a:buChar char="-"/>
            </a:pPr>
            <a:endParaRPr lang="en-US" dirty="0"/>
          </a:p>
          <a:p>
            <a:pPr marL="285750" indent="-285750">
              <a:buFontTx/>
              <a:buChar char="-"/>
            </a:pPr>
            <a:r>
              <a:rPr lang="en-US" dirty="0" smtClean="0"/>
              <a:t>-</a:t>
            </a:r>
          </a:p>
          <a:p>
            <a:pPr marL="285750" indent="-285750">
              <a:buFontTx/>
              <a:buChar char="-"/>
            </a:pPr>
            <a:endParaRPr lang="en-US" dirty="0"/>
          </a:p>
          <a:p>
            <a:pPr marL="285750" indent="-285750">
              <a:buFontTx/>
              <a:buChar char="-"/>
            </a:pPr>
            <a:endParaRPr lang="en-US" dirty="0" smtClean="0"/>
          </a:p>
          <a:p>
            <a:endParaRPr lang="ar-IQ" dirty="0"/>
          </a:p>
        </p:txBody>
      </p:sp>
      <p:pic>
        <p:nvPicPr>
          <p:cNvPr id="4" name="صورة 3"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l="2759" t="12669" r="6220" b="7705"/>
          <a:stretch/>
        </p:blipFill>
        <p:spPr>
          <a:xfrm>
            <a:off x="381001" y="685800"/>
            <a:ext cx="6172201" cy="4114800"/>
          </a:xfrm>
          <a:prstGeom prst="rect">
            <a:avLst/>
          </a:prstGeom>
        </p:spPr>
      </p:pic>
      <p:pic>
        <p:nvPicPr>
          <p:cNvPr id="5" name="صورة 4" descr="لقطة الشاشة"/>
          <p:cNvPicPr>
            <a:picLocks noChangeAspect="1"/>
          </p:cNvPicPr>
          <p:nvPr/>
        </p:nvPicPr>
        <p:blipFill rotWithShape="1">
          <a:blip r:embed="rId4">
            <a:extLst>
              <a:ext uri="{28A0092B-C50C-407E-A947-70E740481C1C}">
                <a14:useLocalDpi xmlns:a14="http://schemas.microsoft.com/office/drawing/2010/main" val="0"/>
              </a:ext>
            </a:extLst>
          </a:blip>
          <a:srcRect b="35212"/>
          <a:stretch/>
        </p:blipFill>
        <p:spPr>
          <a:xfrm>
            <a:off x="533400" y="6705600"/>
            <a:ext cx="3505200" cy="533400"/>
          </a:xfrm>
          <a:prstGeom prst="rect">
            <a:avLst/>
          </a:prstGeom>
        </p:spPr>
      </p:pic>
    </p:spTree>
    <p:extLst>
      <p:ext uri="{BB962C8B-B14F-4D97-AF65-F5344CB8AC3E}">
        <p14:creationId xmlns:p14="http://schemas.microsoft.com/office/powerpoint/2010/main" val="1812868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181"/>
            <a:ext cx="6858000" cy="9097820"/>
          </a:xfrm>
          <a:prstGeom prst="rect">
            <a:avLst/>
          </a:prstGeom>
        </p:spPr>
      </p:pic>
    </p:spTree>
    <p:extLst>
      <p:ext uri="{BB962C8B-B14F-4D97-AF65-F5344CB8AC3E}">
        <p14:creationId xmlns:p14="http://schemas.microsoft.com/office/powerpoint/2010/main" val="161224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90906"/>
            <a:ext cx="6705600" cy="8956298"/>
          </a:xfrm>
          <a:prstGeom prst="rect">
            <a:avLst/>
          </a:prstGeom>
        </p:spPr>
        <p:txBody>
          <a:bodyPr wrap="square">
            <a:spAutoFit/>
          </a:bodyPr>
          <a:lstStyle/>
          <a:p>
            <a:pPr rtl="1"/>
            <a:r>
              <a:rPr lang="en-US" dirty="0"/>
              <a:t> </a:t>
            </a:r>
            <a:r>
              <a:rPr lang="en-US" dirty="0" smtClean="0"/>
              <a:t>                     Aldehyde</a:t>
            </a:r>
            <a:r>
              <a:rPr lang="en-US" dirty="0"/>
              <a:t>, Ketone, and carboxylic acids </a:t>
            </a:r>
          </a:p>
          <a:p>
            <a:pPr rtl="1"/>
            <a:r>
              <a:rPr lang="en-US" dirty="0"/>
              <a:t> </a:t>
            </a:r>
            <a:r>
              <a:rPr lang="en-US" b="1" u="sng" dirty="0" smtClean="0"/>
              <a:t>Biological </a:t>
            </a:r>
            <a:r>
              <a:rPr lang="en-US" b="1" u="sng" dirty="0"/>
              <a:t>Significance of Ketone Bodies:</a:t>
            </a:r>
            <a:endParaRPr lang="en-US" dirty="0"/>
          </a:p>
          <a:p>
            <a:pPr rtl="1"/>
            <a:r>
              <a:rPr lang="en-US" dirty="0"/>
              <a:t>  </a:t>
            </a:r>
            <a:r>
              <a:rPr lang="en-US" dirty="0" smtClean="0"/>
              <a:t>   </a:t>
            </a:r>
            <a:r>
              <a:rPr lang="en-US" dirty="0"/>
              <a:t>Aldehydes, and ketones are critical in human body , they present as carbohydrates, fats, proteins, nucleic acids, hormones, vitamins, other organic compound, and Drugs.</a:t>
            </a:r>
          </a:p>
          <a:p>
            <a:pPr rtl="1"/>
            <a:r>
              <a:rPr lang="en-US" dirty="0"/>
              <a:t>       Acetone is the most important ketone to your health, and present in less than 1 mg/100 mL of blood. An excess of acetone in the bloodstream is a common symptom of diabetes. Insulin is a hormone that allows glucose from the bloodstream to enter cells. Diabetic is a persons with deficient in insulin, either lacking insulin or are resistant to insulin. Because there is no insulin in the body, a diabetic is forced to break down fatty acids and proteins for energy, which produces a large quantity of ketone bodies. This can be prevented by monitoring insulin levels within the body. However, if a diabetic's body is subjected to stress, such as an illness, disruption to insulin treatment, or surgery, a condition called diabetic ketoacidosis (DKA) can occur. </a:t>
            </a:r>
          </a:p>
          <a:p>
            <a:pPr rtl="1"/>
            <a:r>
              <a:rPr lang="en-US" dirty="0"/>
              <a:t>      When a diabetic's body is in a stressful situation, it produces hormones such as adrenaline, which increase the rate of converting fatty acids to energy. This causes ketone bodies to </a:t>
            </a:r>
            <a:r>
              <a:rPr lang="en-US" i="1" dirty="0"/>
              <a:t>accumulate</a:t>
            </a:r>
            <a:r>
              <a:rPr lang="en-US" dirty="0"/>
              <a:t>. When so much acetone builds up in the blood, the body attempts to eliminate it all by causing excessive urination.</a:t>
            </a:r>
          </a:p>
          <a:p>
            <a:r>
              <a:rPr lang="en-US" dirty="0"/>
              <a:t>    Symptoms of diabetic ketoacidosis include dehydration, deficiencies in salts such as potassium, nausea, fatigue, confusion, abdominal cramping, excessive thirst, and decreased perspiration. DKA can be treated through undergoing insulin therapy, replenishing the body with the fluids and electrolytes, and diminishing stress. The most common way to test for an excess of ketones in the bloodstream is a urine test, also blood test will be more accurate. Although it is dependable way of determining ketone buildup, ketone breathe excess is often associated with fruity smelling breath.[Reference: </a:t>
            </a:r>
            <a:r>
              <a:rPr lang="en-US" u="sng" dirty="0">
                <a:hlinkClick r:id="rId2"/>
              </a:rPr>
              <a:t>https://chem.libretexts.org/</a:t>
            </a:r>
            <a:r>
              <a:rPr lang="en-US" dirty="0"/>
              <a:t>  and   </a:t>
            </a:r>
            <a:r>
              <a:rPr lang="en-US" b="1" dirty="0"/>
              <a:t>5.3 Functions and Applications of Aldehydes and Ketones </a:t>
            </a:r>
            <a:r>
              <a:rPr lang="en-US" dirty="0"/>
              <a:t>Difficulty Level: </a:t>
            </a:r>
            <a:r>
              <a:rPr lang="en-US" b="1" dirty="0"/>
              <a:t>Basic</a:t>
            </a:r>
            <a:r>
              <a:rPr lang="en-US" dirty="0"/>
              <a:t> | Created by: CK-12]</a:t>
            </a:r>
          </a:p>
        </p:txBody>
      </p:sp>
    </p:spTree>
    <p:extLst>
      <p:ext uri="{BB962C8B-B14F-4D97-AF65-F5344CB8AC3E}">
        <p14:creationId xmlns:p14="http://schemas.microsoft.com/office/powerpoint/2010/main" val="4088035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39470" y="78741"/>
            <a:ext cx="2608580" cy="1315087"/>
            <a:chOff x="0" y="0"/>
            <a:chExt cx="2636412" cy="2690679"/>
          </a:xfrm>
        </p:grpSpPr>
        <p:pic>
          <p:nvPicPr>
            <p:cNvPr id="3" name="Picture 2" descr="Screen Clipping"/>
            <p:cNvPicPr>
              <a:picLocks noChangeAspect="1"/>
            </p:cNvPicPr>
            <p:nvPr/>
          </p:nvPicPr>
          <p:blipFill rotWithShape="1">
            <a:blip r:embed="rId2">
              <a:extLst>
                <a:ext uri="{28A0092B-C50C-407E-A947-70E740481C1C}">
                  <a14:useLocalDpi xmlns:a14="http://schemas.microsoft.com/office/drawing/2010/main" val="0"/>
                </a:ext>
              </a:extLst>
            </a:blip>
            <a:srcRect t="71936"/>
            <a:stretch/>
          </p:blipFill>
          <p:spPr>
            <a:xfrm>
              <a:off x="0" y="1838739"/>
              <a:ext cx="2636412" cy="851940"/>
            </a:xfrm>
            <a:prstGeom prst="rect">
              <a:avLst/>
            </a:prstGeom>
          </p:spPr>
        </p:pic>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b="38977"/>
            <a:stretch/>
          </p:blipFill>
          <p:spPr>
            <a:xfrm>
              <a:off x="0" y="0"/>
              <a:ext cx="2636412" cy="1852479"/>
            </a:xfrm>
            <a:prstGeom prst="rect">
              <a:avLst/>
            </a:prstGeom>
          </p:spPr>
        </p:pic>
      </p:grpSp>
      <p:pic>
        <p:nvPicPr>
          <p:cNvPr id="5" name="Picture 4" descr="صورة ذات صلة"/>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52402"/>
            <a:ext cx="1539240" cy="9906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374093"/>
            <a:ext cx="6705600" cy="8586966"/>
          </a:xfrm>
          <a:prstGeom prst="rect">
            <a:avLst/>
          </a:prstGeom>
        </p:spPr>
        <p:txBody>
          <a:bodyPr wrap="square">
            <a:spAutoFit/>
          </a:bodyPr>
          <a:lstStyle/>
          <a:p>
            <a:pPr rtl="1"/>
            <a:r>
              <a:rPr lang="ar-IQ" dirty="0"/>
              <a:t> </a:t>
            </a:r>
            <a:endParaRPr lang="en-US" dirty="0"/>
          </a:p>
          <a:p>
            <a:pPr rtl="1"/>
            <a:r>
              <a:rPr lang="ar-IQ" dirty="0"/>
              <a:t> </a:t>
            </a:r>
            <a:endParaRPr lang="en-US" dirty="0"/>
          </a:p>
          <a:p>
            <a:pPr rtl="1"/>
            <a:r>
              <a:rPr lang="en-US" dirty="0"/>
              <a:t>     </a:t>
            </a:r>
            <a:endParaRPr lang="en-US" dirty="0" smtClean="0"/>
          </a:p>
          <a:p>
            <a:pPr rtl="1"/>
            <a:r>
              <a:rPr lang="en-US" sz="1200" dirty="0" smtClean="0"/>
              <a:t>                                 (a)                                                      (b)</a:t>
            </a:r>
            <a:endParaRPr lang="en-US" sz="1200" dirty="0"/>
          </a:p>
          <a:p>
            <a:pPr rtl="1"/>
            <a:r>
              <a:rPr lang="en-US" sz="1200" dirty="0"/>
              <a:t>Figure (3): a- Plasma concentration of Glucose, and Ketone Bodies at starvation. b--The Acetone-Urine test is a simple urine test to detect the level of acetones in the body. When the acetones in the blood go above a certain level. Reference </a:t>
            </a:r>
            <a:r>
              <a:rPr lang="en-US" sz="1200" u="sng" dirty="0">
                <a:hlinkClick r:id="rId4"/>
              </a:rPr>
              <a:t>http://gooddayshealthcare.in/product/acetone-urine/</a:t>
            </a:r>
            <a:endParaRPr lang="en-US" sz="1200" dirty="0"/>
          </a:p>
          <a:p>
            <a:pPr rtl="1"/>
            <a:r>
              <a:rPr lang="en-US" b="1" u="sng" dirty="0" smtClean="0"/>
              <a:t>The </a:t>
            </a:r>
            <a:r>
              <a:rPr lang="en-US" b="1" u="sng" dirty="0"/>
              <a:t>presence of Aldehyde, Ketone, and carboxylic acids:</a:t>
            </a:r>
            <a:endParaRPr lang="en-US" dirty="0"/>
          </a:p>
          <a:p>
            <a:pPr rtl="1"/>
            <a:r>
              <a:rPr lang="en-US" dirty="0" smtClean="0"/>
              <a:t>      </a:t>
            </a:r>
            <a:r>
              <a:rPr lang="en-US" dirty="0"/>
              <a:t>Aldehyde, Ketone, and carboxylic acids are</a:t>
            </a:r>
            <a:r>
              <a:rPr lang="en-US" b="1" dirty="0"/>
              <a:t> </a:t>
            </a:r>
            <a:r>
              <a:rPr lang="en-US" dirty="0"/>
              <a:t>present in different compounds of human body, here is some of them:- </a:t>
            </a:r>
          </a:p>
          <a:p>
            <a:pPr rtl="1"/>
            <a:r>
              <a:rPr lang="en-US" dirty="0"/>
              <a:t>①</a:t>
            </a:r>
            <a:r>
              <a:rPr lang="en-US" dirty="0" smtClean="0"/>
              <a:t>-Monosaccharide's: Monosaccharide's </a:t>
            </a:r>
            <a:r>
              <a:rPr lang="en-US" dirty="0"/>
              <a:t>are carbohydrates which </a:t>
            </a:r>
            <a:r>
              <a:rPr lang="en-US" dirty="0" smtClean="0"/>
              <a:t>can </a:t>
            </a:r>
            <a:r>
              <a:rPr lang="en-US" dirty="0"/>
              <a:t>not be </a:t>
            </a:r>
            <a:r>
              <a:rPr lang="en-US" dirty="0" smtClean="0"/>
              <a:t>hydrolyzed </a:t>
            </a:r>
            <a:r>
              <a:rPr lang="en-US" dirty="0"/>
              <a:t>to small molecules, contain carbons with functional aldehyde, </a:t>
            </a:r>
            <a:r>
              <a:rPr lang="en-US" dirty="0" smtClean="0"/>
              <a:t>or keto </a:t>
            </a:r>
            <a:r>
              <a:rPr lang="en-US" dirty="0"/>
              <a:t>group are present in nature. Aldohexose is glucose, </a:t>
            </a:r>
            <a:r>
              <a:rPr lang="en-US" dirty="0" smtClean="0"/>
              <a:t>Fructose is </a:t>
            </a:r>
            <a:r>
              <a:rPr lang="en-US" dirty="0"/>
              <a:t>ketohexose respectively. Glucose is present in our blood, </a:t>
            </a:r>
            <a:r>
              <a:rPr lang="en-US" dirty="0" smtClean="0"/>
              <a:t>and </a:t>
            </a:r>
            <a:r>
              <a:rPr lang="en-US" dirty="0"/>
              <a:t>gives rise to energy on oxidation.</a:t>
            </a:r>
          </a:p>
          <a:p>
            <a:pPr rtl="1"/>
            <a:r>
              <a:rPr lang="en-US" dirty="0"/>
              <a:t>②- </a:t>
            </a:r>
            <a:r>
              <a:rPr lang="en-US" dirty="0" smtClean="0"/>
              <a:t>Aldopentose </a:t>
            </a:r>
            <a:r>
              <a:rPr lang="en-US" dirty="0"/>
              <a:t>Ribose is constituent of nucleic acids monomer of</a:t>
            </a:r>
          </a:p>
          <a:p>
            <a:pPr rtl="1"/>
            <a:r>
              <a:rPr lang="en-US" dirty="0"/>
              <a:t>        DNA. </a:t>
            </a:r>
          </a:p>
          <a:p>
            <a:r>
              <a:rPr lang="en-US" dirty="0"/>
              <a:t>③ -Ketone Bodies</a:t>
            </a:r>
            <a:r>
              <a:rPr lang="en-US" dirty="0" smtClean="0"/>
              <a:t>: </a:t>
            </a:r>
            <a:r>
              <a:rPr lang="en-US" dirty="0"/>
              <a:t>Ketone Bodies are : acetoacetate, </a:t>
            </a:r>
            <a:r>
              <a:rPr lang="en-US" dirty="0" smtClean="0"/>
              <a:t>beta-</a:t>
            </a:r>
            <a:r>
              <a:rPr lang="en-US" dirty="0" err="1" smtClean="0"/>
              <a:t>hydroxy</a:t>
            </a:r>
            <a:r>
              <a:rPr lang="en-US" dirty="0" smtClean="0"/>
              <a:t> butyrate</a:t>
            </a:r>
            <a:r>
              <a:rPr lang="en-US" dirty="0"/>
              <a:t>, </a:t>
            </a:r>
            <a:r>
              <a:rPr lang="en-US" dirty="0" smtClean="0"/>
              <a:t>&amp;acetone</a:t>
            </a:r>
            <a:r>
              <a:rPr lang="en-US" dirty="0"/>
              <a:t>. Ketone Bodies are water soluble fuels </a:t>
            </a:r>
            <a:r>
              <a:rPr lang="en-US" dirty="0" smtClean="0"/>
              <a:t>normally exported </a:t>
            </a:r>
            <a:r>
              <a:rPr lang="en-US" dirty="0"/>
              <a:t>by the liver but overproduced during fasting or </a:t>
            </a:r>
            <a:r>
              <a:rPr lang="en-US" dirty="0" smtClean="0"/>
              <a:t>diabetes </a:t>
            </a:r>
            <a:r>
              <a:rPr lang="en-US" dirty="0"/>
              <a:t>mellitus. Ketone Bodies are formed in the hepatic </a:t>
            </a:r>
            <a:r>
              <a:rPr lang="en-US" dirty="0" smtClean="0"/>
              <a:t>mitochondria </a:t>
            </a:r>
            <a:r>
              <a:rPr lang="en-US" dirty="0"/>
              <a:t>to be used as fuel for human activities.</a:t>
            </a:r>
          </a:p>
          <a:p>
            <a:pPr rtl="1"/>
            <a:r>
              <a:rPr lang="en-US" b="1" u="sng" dirty="0"/>
              <a:t>CARBOXYLIC ACIDS: </a:t>
            </a:r>
            <a:r>
              <a:rPr lang="en-US" dirty="0" smtClean="0"/>
              <a:t>A </a:t>
            </a:r>
            <a:r>
              <a:rPr lang="en-US" dirty="0"/>
              <a:t>class of organic compounds consist of a carbonyl group( &gt;C=O ), attached to a hydroxyl group ( -OH ) to </a:t>
            </a:r>
            <a:r>
              <a:rPr lang="en-US" dirty="0" smtClean="0"/>
              <a:t>generate </a:t>
            </a:r>
            <a:r>
              <a:rPr lang="en-US" dirty="0"/>
              <a:t>a carboxyl </a:t>
            </a:r>
            <a:r>
              <a:rPr lang="en-US" dirty="0" smtClean="0"/>
              <a:t>group( </a:t>
            </a:r>
            <a:r>
              <a:rPr lang="en-US" b="1" dirty="0"/>
              <a:t>-</a:t>
            </a:r>
            <a:r>
              <a:rPr lang="en-US" dirty="0"/>
              <a:t>COOH ),</a:t>
            </a:r>
            <a:r>
              <a:rPr lang="en-US" b="1" dirty="0"/>
              <a:t> </a:t>
            </a:r>
            <a:r>
              <a:rPr lang="en-US" dirty="0"/>
              <a:t>it’s a weak acid. Acetic acid meaning Vinegar, the other example in human body is fatty acid. Using the definition of an acid as a "substance which donates protons (hydrogen ions) to other things", the carboxylic acids are acidic because of the hydrogen in the -COOH group. In solution of water, a hydrogen ion is transferred from the ( -COOH ) group to a water molecule, you get an acetate ion formed together with a hydroxonium ion, H</a:t>
            </a:r>
            <a:r>
              <a:rPr lang="en-US" baseline="-25000" dirty="0"/>
              <a:t>3</a:t>
            </a:r>
            <a:r>
              <a:rPr lang="en-US" dirty="0"/>
              <a:t>O</a:t>
            </a:r>
            <a:r>
              <a:rPr lang="en-US" baseline="30000" dirty="0" smtClean="0"/>
              <a:t>+</a:t>
            </a:r>
            <a:r>
              <a:rPr lang="en-US" dirty="0" smtClean="0"/>
              <a:t>.        </a:t>
            </a:r>
            <a:r>
              <a:rPr lang="en-US" dirty="0"/>
              <a:t>CH₃COOH + H₂O  ↔ CH₃COO¯  + H</a:t>
            </a:r>
            <a:r>
              <a:rPr lang="en-US" baseline="-25000" dirty="0"/>
              <a:t>3</a:t>
            </a:r>
            <a:r>
              <a:rPr lang="en-US" dirty="0"/>
              <a:t>O</a:t>
            </a:r>
            <a:r>
              <a:rPr lang="en-US" baseline="30000" dirty="0"/>
              <a:t>+</a:t>
            </a:r>
            <a:r>
              <a:rPr lang="en-US" dirty="0"/>
              <a:t>.</a:t>
            </a:r>
          </a:p>
        </p:txBody>
      </p:sp>
    </p:spTree>
    <p:extLst>
      <p:ext uri="{BB962C8B-B14F-4D97-AF65-F5344CB8AC3E}">
        <p14:creationId xmlns:p14="http://schemas.microsoft.com/office/powerpoint/2010/main" val="292798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2"/>
            <a:ext cx="6705600" cy="7802136"/>
          </a:xfrm>
          <a:prstGeom prst="rect">
            <a:avLst/>
          </a:prstGeom>
        </p:spPr>
        <p:txBody>
          <a:bodyPr wrap="square">
            <a:spAutoFit/>
          </a:bodyPr>
          <a:lstStyle/>
          <a:p>
            <a:pPr rtl="1"/>
            <a:r>
              <a:rPr lang="en-US" b="1" u="sng" dirty="0"/>
              <a:t>The pH of carboxylic acid solutions</a:t>
            </a:r>
            <a:endParaRPr lang="en-US" dirty="0"/>
          </a:p>
          <a:p>
            <a:pPr rtl="1"/>
            <a:r>
              <a:rPr lang="en-US" dirty="0"/>
              <a:t>What makes a carboxylic acid more acidic?</a:t>
            </a:r>
          </a:p>
          <a:p>
            <a:pPr rtl="1"/>
            <a:r>
              <a:rPr lang="en-US" dirty="0"/>
              <a:t>Acidity of carboxylic acid is higher than alcohols. Carboxylate ion, the conjugate base of carboxylic acid is stabilized by two equivalent resonance structures in which the negative charge is effectively delocalized between two more electronegative oxygen atoms. Fig.4.</a:t>
            </a:r>
          </a:p>
          <a:p>
            <a:pPr rtl="1"/>
            <a:r>
              <a:rPr lang="en-US" dirty="0"/>
              <a:t>Fig.4: Carboxylic acid resonance structures showing increasing acidity, where R = </a:t>
            </a:r>
            <a:r>
              <a:rPr lang="en-US" dirty="0" err="1"/>
              <a:t>CH₃</a:t>
            </a:r>
            <a:r>
              <a:rPr lang="en-US" dirty="0" err="1" smtClean="0"/>
              <a:t>.The</a:t>
            </a:r>
            <a:r>
              <a:rPr lang="en-US" dirty="0" smtClean="0"/>
              <a:t> </a:t>
            </a:r>
            <a:r>
              <a:rPr lang="en-US" dirty="0"/>
              <a:t>Normal Arterial pH in Human Body is (7.35-7.45). At low pH the Arterial pH </a:t>
            </a:r>
            <a:r>
              <a:rPr lang="en-US" dirty="0" smtClean="0"/>
              <a:t>cause. Metabolic </a:t>
            </a:r>
            <a:r>
              <a:rPr lang="en-US" dirty="0"/>
              <a:t>Acidosis, which refer to increase acid generation</a:t>
            </a:r>
            <a:r>
              <a:rPr lang="en-US" dirty="0" smtClean="0"/>
              <a:t>.</a:t>
            </a:r>
          </a:p>
          <a:p>
            <a:pPr rtl="1"/>
            <a:r>
              <a:rPr lang="en-US" sz="1100" dirty="0" smtClean="0"/>
              <a:t>Fig.4</a:t>
            </a:r>
            <a:r>
              <a:rPr lang="en-US" sz="1100" dirty="0"/>
              <a:t>: Carboxylic acid resonance structures </a:t>
            </a:r>
            <a:endParaRPr lang="en-US" sz="1100" dirty="0" smtClean="0"/>
          </a:p>
          <a:p>
            <a:pPr rtl="1"/>
            <a:r>
              <a:rPr lang="en-US" sz="1100" dirty="0" smtClean="0"/>
              <a:t>showing </a:t>
            </a:r>
            <a:r>
              <a:rPr lang="en-US" sz="1100" dirty="0"/>
              <a:t>increasing acidity, where R = CH₃.</a:t>
            </a:r>
          </a:p>
          <a:p>
            <a:pPr rtl="1"/>
            <a:endParaRPr lang="en-US" sz="1100" dirty="0" smtClean="0"/>
          </a:p>
          <a:p>
            <a:pPr rtl="1"/>
            <a:r>
              <a:rPr lang="en-US" sz="1600" b="1" u="sng" dirty="0" smtClean="0">
                <a:cs typeface="+mj-cs"/>
              </a:rPr>
              <a:t>Metabolic </a:t>
            </a:r>
            <a:r>
              <a:rPr lang="en-US" sz="1600" b="1" u="sng" dirty="0">
                <a:cs typeface="+mj-cs"/>
              </a:rPr>
              <a:t>Acidosis cause: </a:t>
            </a:r>
            <a:endParaRPr lang="en-US" sz="1600" dirty="0">
              <a:cs typeface="+mj-cs"/>
            </a:endParaRPr>
          </a:p>
          <a:p>
            <a:pPr rtl="1"/>
            <a:r>
              <a:rPr lang="ar-IQ" sz="1600" dirty="0">
                <a:cs typeface="+mj-cs"/>
              </a:rPr>
              <a:t> </a:t>
            </a:r>
            <a:r>
              <a:rPr lang="en-US" sz="1600" b="1" u="sng" dirty="0" smtClean="0">
                <a:cs typeface="+mj-cs"/>
              </a:rPr>
              <a:t>1-</a:t>
            </a:r>
            <a:r>
              <a:rPr lang="en-US" sz="1600" u="sng" dirty="0" smtClean="0">
                <a:cs typeface="+mj-cs"/>
              </a:rPr>
              <a:t> </a:t>
            </a:r>
            <a:r>
              <a:rPr lang="en-US" sz="1600" b="1" u="sng" dirty="0">
                <a:cs typeface="+mj-cs"/>
              </a:rPr>
              <a:t>Ketoacidosis</a:t>
            </a:r>
            <a:r>
              <a:rPr lang="en-US" sz="1600" dirty="0">
                <a:cs typeface="+mj-cs"/>
              </a:rPr>
              <a:t>, when you have diabetes and don't get enough       insulin, and get dehydrated, your body burns fat instead of carbohydrates as fuel, and that makes ketones accumulation in your blood, so turn it acidic. </a:t>
            </a:r>
          </a:p>
          <a:p>
            <a:pPr rtl="1"/>
            <a:r>
              <a:rPr lang="en-US" sz="1600" b="1" u="sng" dirty="0">
                <a:cs typeface="+mj-cs"/>
              </a:rPr>
              <a:t>2-</a:t>
            </a:r>
            <a:r>
              <a:rPr lang="en-US" sz="1600" u="sng" dirty="0">
                <a:cs typeface="+mj-cs"/>
              </a:rPr>
              <a:t> </a:t>
            </a:r>
            <a:r>
              <a:rPr lang="en-US" sz="1600" b="1" u="sng" dirty="0">
                <a:cs typeface="+mj-cs"/>
              </a:rPr>
              <a:t>Alcoholism</a:t>
            </a:r>
            <a:r>
              <a:rPr lang="en-US" sz="1600" dirty="0">
                <a:cs typeface="+mj-cs"/>
              </a:rPr>
              <a:t>, People who drink a lot of alcohol for a long time and don't eat enough also build up ketones.</a:t>
            </a:r>
          </a:p>
          <a:p>
            <a:pPr rtl="1"/>
            <a:r>
              <a:rPr lang="en-US" sz="1600" b="1" u="sng" dirty="0">
                <a:cs typeface="+mj-cs"/>
              </a:rPr>
              <a:t>3- Renal tubular acidosis</a:t>
            </a:r>
            <a:r>
              <a:rPr lang="en-US" sz="1600" b="1" dirty="0">
                <a:cs typeface="+mj-cs"/>
              </a:rPr>
              <a:t>.</a:t>
            </a:r>
            <a:r>
              <a:rPr lang="en-US" sz="1600" dirty="0">
                <a:cs typeface="+mj-cs"/>
              </a:rPr>
              <a:t> Healthy </a:t>
            </a:r>
            <a:r>
              <a:rPr lang="en-US" sz="1600" dirty="0" smtClean="0">
                <a:cs typeface="+mj-cs"/>
              </a:rPr>
              <a:t>Kidneys, </a:t>
            </a:r>
            <a:r>
              <a:rPr lang="en-US" sz="1600" dirty="0">
                <a:cs typeface="+mj-cs"/>
              </a:rPr>
              <a:t>Kidney take acids out of your blood and get rid of them in your pee. Kidney diseases as well as some immune system and genetic disorders can damage kidney so they leave too much acid in </a:t>
            </a:r>
            <a:r>
              <a:rPr lang="en-US" sz="1600" dirty="0" smtClean="0">
                <a:cs typeface="+mj-cs"/>
              </a:rPr>
              <a:t>blood</a:t>
            </a:r>
            <a:r>
              <a:rPr lang="en-US" sz="1600" dirty="0">
                <a:cs typeface="+mj-cs"/>
              </a:rPr>
              <a:t>.</a:t>
            </a:r>
          </a:p>
          <a:p>
            <a:pPr rtl="1"/>
            <a:r>
              <a:rPr lang="en-US" sz="1600" b="1" u="sng" dirty="0">
                <a:cs typeface="+mj-cs"/>
              </a:rPr>
              <a:t>4- Ingestion Salicylates</a:t>
            </a:r>
            <a:r>
              <a:rPr lang="en-US" sz="1600" b="1" u="sng" dirty="0" smtClean="0">
                <a:cs typeface="+mj-cs"/>
              </a:rPr>
              <a:t>. </a:t>
            </a:r>
            <a:endParaRPr lang="en-US" sz="1600" b="1" u="sng" dirty="0">
              <a:cs typeface="+mj-cs"/>
            </a:endParaRPr>
          </a:p>
          <a:p>
            <a:pPr rtl="1"/>
            <a:endParaRPr lang="en-US" b="1" u="sng" dirty="0" smtClean="0">
              <a:cs typeface="+mj-cs"/>
            </a:endParaRPr>
          </a:p>
          <a:p>
            <a:pPr rtl="1"/>
            <a:r>
              <a:rPr lang="en-US" b="1" u="sng" dirty="0" smtClean="0">
                <a:cs typeface="+mj-cs"/>
              </a:rPr>
              <a:t>The </a:t>
            </a:r>
            <a:r>
              <a:rPr lang="en-US" b="1" u="sng" dirty="0">
                <a:cs typeface="+mj-cs"/>
              </a:rPr>
              <a:t>clinical </a:t>
            </a:r>
            <a:r>
              <a:rPr lang="en-US" sz="1600" b="1" u="sng" dirty="0" smtClean="0">
                <a:cs typeface="+mj-cs"/>
              </a:rPr>
              <a:t>Features: </a:t>
            </a:r>
            <a:r>
              <a:rPr lang="en-US" sz="1600" dirty="0" smtClean="0">
                <a:cs typeface="+mj-cs"/>
              </a:rPr>
              <a:t>The clinical Features evolved rapidly over 24 hours and early signs: Cause nausea, vomiting, and abdominal pain.</a:t>
            </a:r>
          </a:p>
          <a:p>
            <a:r>
              <a:rPr lang="en-US" sz="1600" b="1" dirty="0" smtClean="0">
                <a:cs typeface="+mj-cs"/>
              </a:rPr>
              <a:t>The </a:t>
            </a:r>
            <a:r>
              <a:rPr lang="en-US" sz="1600" b="1" dirty="0">
                <a:cs typeface="+mj-cs"/>
              </a:rPr>
              <a:t>Carboxylic Acid </a:t>
            </a:r>
            <a:r>
              <a:rPr lang="en-US" sz="1600" b="1" dirty="0" smtClean="0">
                <a:cs typeface="+mj-cs"/>
              </a:rPr>
              <a:t>Derivatives: </a:t>
            </a:r>
            <a:r>
              <a:rPr lang="en-US" sz="1600" dirty="0" smtClean="0">
                <a:cs typeface="+mj-cs"/>
              </a:rPr>
              <a:t>The </a:t>
            </a:r>
            <a:r>
              <a:rPr lang="en-US" sz="1600" dirty="0">
                <a:cs typeface="+mj-cs"/>
              </a:rPr>
              <a:t>group (RC=O) is called the acyl group, which is a part of the functional group of the carboxylic acid derivatives, these derivatives include, esters, and amides. Figure bellow.</a:t>
            </a:r>
          </a:p>
          <a:p>
            <a:r>
              <a:rPr lang="en-US" sz="1200" dirty="0" smtClean="0"/>
              <a:t> </a:t>
            </a:r>
            <a:endParaRPr lang="en-US" sz="1200" dirty="0"/>
          </a:p>
        </p:txBody>
      </p:sp>
      <p:pic>
        <p:nvPicPr>
          <p:cNvPr id="7" name="صورة 13"/>
          <p:cNvPicPr/>
          <p:nvPr/>
        </p:nvPicPr>
        <p:blipFill>
          <a:blip r:embed="rId2"/>
          <a:stretch>
            <a:fillRect/>
          </a:stretch>
        </p:blipFill>
        <p:spPr>
          <a:xfrm>
            <a:off x="2743202" y="2590800"/>
            <a:ext cx="3933825" cy="6858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126869109"/>
              </p:ext>
            </p:extLst>
          </p:nvPr>
        </p:nvGraphicFramePr>
        <p:xfrm>
          <a:off x="609600" y="7543803"/>
          <a:ext cx="5391150" cy="1207813"/>
        </p:xfrm>
        <a:graphic>
          <a:graphicData uri="http://schemas.openxmlformats.org/drawingml/2006/table">
            <a:tbl>
              <a:tblPr firstRow="1" bandRow="1">
                <a:tableStyleId>{5C22544A-7EE6-4342-B048-85BDC9FD1C3A}</a:tableStyleId>
              </a:tblPr>
              <a:tblGrid>
                <a:gridCol w="2175616"/>
                <a:gridCol w="1546193"/>
                <a:gridCol w="1669341"/>
              </a:tblGrid>
              <a:tr h="301308">
                <a:tc gridSpan="3">
                  <a:txBody>
                    <a:bodyPr/>
                    <a:lstStyle/>
                    <a:p>
                      <a:pPr marL="0" marR="0" algn="l" rtl="1">
                        <a:lnSpc>
                          <a:spcPct val="107000"/>
                        </a:lnSpc>
                        <a:spcBef>
                          <a:spcPts val="0"/>
                        </a:spcBef>
                        <a:spcAft>
                          <a:spcPts val="800"/>
                        </a:spcAft>
                      </a:pPr>
                      <a:r>
                        <a:rPr lang="en-US" sz="1100" dirty="0">
                          <a:effectLst/>
                        </a:rPr>
                        <a:t>The Carboxylic Acid Derivatives </a:t>
                      </a:r>
                      <a:endParaRPr lang="en-US" sz="1100" dirty="0">
                        <a:effectLst/>
                        <a:latin typeface="Calibri"/>
                        <a:ea typeface="Calibri"/>
                        <a:cs typeface="Arial"/>
                      </a:endParaRPr>
                    </a:p>
                  </a:txBody>
                  <a:tcPr marL="121920" marR="121920" marT="60960" marB="60960"/>
                </a:tc>
                <a:tc hMerge="1">
                  <a:txBody>
                    <a:bodyPr/>
                    <a:lstStyle/>
                    <a:p>
                      <a:endParaRPr lang="en-US"/>
                    </a:p>
                  </a:txBody>
                  <a:tcPr/>
                </a:tc>
                <a:tc hMerge="1">
                  <a:txBody>
                    <a:bodyPr/>
                    <a:lstStyle/>
                    <a:p>
                      <a:endParaRPr lang="en-US"/>
                    </a:p>
                  </a:txBody>
                  <a:tcPr/>
                </a:tc>
              </a:tr>
              <a:tr h="605197">
                <a:tc>
                  <a:txBody>
                    <a:bodyPr/>
                    <a:lstStyle/>
                    <a:p>
                      <a:pPr marL="0" marR="0" algn="l" rtl="1">
                        <a:lnSpc>
                          <a:spcPct val="107000"/>
                        </a:lnSpc>
                        <a:spcBef>
                          <a:spcPts val="0"/>
                        </a:spcBef>
                        <a:spcAft>
                          <a:spcPts val="800"/>
                        </a:spcAft>
                      </a:pPr>
                      <a:r>
                        <a:rPr lang="en-US" sz="1100" dirty="0">
                          <a:effectLst/>
                        </a:rPr>
                        <a:t>Carboxylic Acid Derivatives </a:t>
                      </a:r>
                    </a:p>
                    <a:p>
                      <a:pPr marL="0" marR="0" algn="l" rtl="1">
                        <a:lnSpc>
                          <a:spcPct val="107000"/>
                        </a:lnSpc>
                        <a:spcBef>
                          <a:spcPts val="0"/>
                        </a:spcBef>
                        <a:spcAft>
                          <a:spcPts val="800"/>
                        </a:spcAft>
                      </a:pPr>
                      <a:r>
                        <a:rPr lang="ar-IQ" sz="1100" dirty="0">
                          <a:effectLst/>
                        </a:rPr>
                        <a:t> </a:t>
                      </a:r>
                      <a:endParaRPr lang="en-US" sz="1100"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100" dirty="0">
                          <a:effectLst/>
                        </a:rPr>
                        <a:t>Esters</a:t>
                      </a:r>
                      <a:endParaRPr lang="en-US" sz="1100"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100">
                          <a:effectLst/>
                        </a:rPr>
                        <a:t>amides</a:t>
                      </a:r>
                      <a:endParaRPr lang="en-US" sz="1100">
                        <a:effectLst/>
                        <a:latin typeface="Calibri"/>
                        <a:ea typeface="Calibri"/>
                        <a:cs typeface="Arial"/>
                      </a:endParaRPr>
                    </a:p>
                  </a:txBody>
                  <a:tcPr marL="121920" marR="121920" marT="60960" marB="60960"/>
                </a:tc>
              </a:tr>
              <a:tr h="301308">
                <a:tc>
                  <a:txBody>
                    <a:bodyPr/>
                    <a:lstStyle/>
                    <a:p>
                      <a:pPr marL="0" marR="0" algn="l" rtl="1">
                        <a:lnSpc>
                          <a:spcPct val="107000"/>
                        </a:lnSpc>
                        <a:spcBef>
                          <a:spcPts val="0"/>
                        </a:spcBef>
                        <a:spcAft>
                          <a:spcPts val="800"/>
                        </a:spcAft>
                      </a:pPr>
                      <a:r>
                        <a:rPr lang="en-US" sz="1100" dirty="0">
                          <a:effectLst/>
                        </a:rPr>
                        <a:t>Examples in living systems</a:t>
                      </a:r>
                      <a:endParaRPr lang="en-US" sz="1100"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100" dirty="0" smtClean="0">
                          <a:effectLst/>
                        </a:rPr>
                        <a:t>Acetyl </a:t>
                      </a:r>
                      <a:r>
                        <a:rPr lang="en-US" sz="1100" dirty="0">
                          <a:effectLst/>
                        </a:rPr>
                        <a:t>coenzyme A</a:t>
                      </a:r>
                      <a:endParaRPr lang="en-US" sz="1100" dirty="0">
                        <a:effectLst/>
                        <a:latin typeface="Calibri"/>
                        <a:ea typeface="Calibri"/>
                        <a:cs typeface="Arial"/>
                      </a:endParaRPr>
                    </a:p>
                  </a:txBody>
                  <a:tcPr marL="121920" marR="121920" marT="60960" marB="60960"/>
                </a:tc>
                <a:tc>
                  <a:txBody>
                    <a:bodyPr/>
                    <a:lstStyle/>
                    <a:p>
                      <a:pPr marL="0" marR="0" algn="l" rtl="1">
                        <a:lnSpc>
                          <a:spcPct val="107000"/>
                        </a:lnSpc>
                        <a:spcBef>
                          <a:spcPts val="0"/>
                        </a:spcBef>
                        <a:spcAft>
                          <a:spcPts val="800"/>
                        </a:spcAft>
                      </a:pPr>
                      <a:r>
                        <a:rPr lang="en-US" sz="1100" dirty="0">
                          <a:effectLst/>
                        </a:rPr>
                        <a:t>Paracetamol, </a:t>
                      </a:r>
                      <a:r>
                        <a:rPr lang="en-US" sz="1100" dirty="0" smtClean="0">
                          <a:effectLst/>
                        </a:rPr>
                        <a:t>Penicillin</a:t>
                      </a:r>
                      <a:r>
                        <a:rPr lang="en-US" sz="1100" dirty="0">
                          <a:effectLst/>
                        </a:rPr>
                        <a:t>.</a:t>
                      </a:r>
                      <a:endParaRPr lang="en-US" sz="1100" dirty="0">
                        <a:effectLst/>
                        <a:latin typeface="Calibri"/>
                        <a:ea typeface="Calibri"/>
                        <a:cs typeface="Arial"/>
                      </a:endParaRPr>
                    </a:p>
                  </a:txBody>
                  <a:tcPr marL="121920" marR="121920" marT="60960" marB="60960"/>
                </a:tc>
              </a:tr>
            </a:tbl>
          </a:graphicData>
        </a:graphic>
      </p:graphicFrame>
    </p:spTree>
    <p:extLst>
      <p:ext uri="{BB962C8B-B14F-4D97-AF65-F5344CB8AC3E}">
        <p14:creationId xmlns:p14="http://schemas.microsoft.com/office/powerpoint/2010/main" val="2200139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0"/>
            <a:ext cx="5943600" cy="1015663"/>
          </a:xfrm>
          <a:prstGeom prst="rect">
            <a:avLst/>
          </a:prstGeom>
        </p:spPr>
        <p:txBody>
          <a:bodyPr wrap="square">
            <a:spAutoFit/>
          </a:bodyPr>
          <a:lstStyle/>
          <a:p>
            <a:pPr rtl="1"/>
            <a:r>
              <a:rPr lang="en-US" sz="6000" b="1" cap="all" dirty="0">
                <a:ln w="0"/>
                <a:effectLst>
                  <a:reflection blurRad="12700" stA="50000" endPos="50000" dist="5000" dir="5400000" sy="-100000" rotWithShape="0"/>
                </a:effectLst>
              </a:rPr>
              <a:t>Lecture </a:t>
            </a:r>
            <a:r>
              <a:rPr lang="en-US" sz="6000" b="1" cap="all" dirty="0" smtClean="0">
                <a:ln w="0"/>
                <a:effectLst>
                  <a:reflection blurRad="12700" stA="50000" endPos="50000" dist="5000" dir="5400000" sy="-100000" rotWithShape="0"/>
                </a:effectLst>
              </a:rPr>
              <a:t>No.2</a:t>
            </a:r>
            <a:endParaRPr lang="en-US" sz="60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Rectangle 2"/>
          <p:cNvSpPr/>
          <p:nvPr/>
        </p:nvSpPr>
        <p:spPr>
          <a:xfrm>
            <a:off x="1219200" y="4387334"/>
            <a:ext cx="4876800" cy="830997"/>
          </a:xfrm>
          <a:prstGeom prst="rect">
            <a:avLst/>
          </a:prstGeom>
        </p:spPr>
        <p:txBody>
          <a:bodyPr wrap="square">
            <a:spAutoFit/>
          </a:bodyPr>
          <a:lstStyle/>
          <a:p>
            <a:pPr algn="ctr"/>
            <a:r>
              <a:rPr lang="ar-IQ" sz="4800" b="1" cap="all" dirty="0">
                <a:ln w="0"/>
                <a:effectLst>
                  <a:reflection blurRad="12700" stA="50000" endPos="50000" dist="5000" dir="5400000" sy="-100000" rotWithShape="0"/>
                </a:effectLst>
              </a:rPr>
              <a:t>عضوية</a:t>
            </a:r>
            <a:endParaRPr lang="en-US" sz="4800" dirty="0"/>
          </a:p>
        </p:txBody>
      </p:sp>
    </p:spTree>
    <p:extLst>
      <p:ext uri="{BB962C8B-B14F-4D97-AF65-F5344CB8AC3E}">
        <p14:creationId xmlns:p14="http://schemas.microsoft.com/office/powerpoint/2010/main" val="2775909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spTree>
    <p:extLst>
      <p:ext uri="{BB962C8B-B14F-4D97-AF65-F5344CB8AC3E}">
        <p14:creationId xmlns:p14="http://schemas.microsoft.com/office/powerpoint/2010/main" val="316462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1628"/>
            <a:ext cx="6477000" cy="4960573"/>
          </a:xfrm>
        </p:spPr>
        <p:txBody>
          <a:bodyPr>
            <a:normAutofit/>
          </a:bodyPr>
          <a:lstStyle/>
          <a:p>
            <a:pPr lvl="0"/>
            <a:r>
              <a:rPr lang="en-US" sz="2800" dirty="0" smtClean="0"/>
              <a:t>LECTURE   TWO</a:t>
            </a:r>
            <a:r>
              <a:rPr lang="en-US" dirty="0"/>
              <a:t/>
            </a:r>
            <a:br>
              <a:rPr lang="en-US" dirty="0"/>
            </a:br>
            <a:r>
              <a:rPr lang="en-US" dirty="0"/>
              <a:t>Organic </a:t>
            </a:r>
            <a:r>
              <a:rPr lang="en-US" dirty="0" smtClean="0"/>
              <a:t>Chemistry</a:t>
            </a:r>
            <a:br>
              <a:rPr lang="en-US" dirty="0" smtClean="0"/>
            </a:br>
            <a:r>
              <a:rPr lang="en-US" sz="3200" b="1" dirty="0">
                <a:latin typeface="Arial" pitchFamily="34" charset="0"/>
                <a:ea typeface="Times New Roman" pitchFamily="18" charset="0"/>
                <a:cs typeface="Arial" pitchFamily="34" charset="0"/>
              </a:rPr>
              <a:t>Stereochemistry:</a:t>
            </a:r>
            <a:br>
              <a:rPr lang="en-US" sz="3200" b="1" dirty="0">
                <a:latin typeface="Arial" pitchFamily="34" charset="0"/>
                <a:ea typeface="Times New Roman" pitchFamily="18" charset="0"/>
                <a:cs typeface="Arial" pitchFamily="34" charset="0"/>
              </a:rPr>
            </a:br>
            <a:r>
              <a:rPr lang="en-US" sz="3200" dirty="0" smtClean="0"/>
              <a:t/>
            </a:r>
            <a:br>
              <a:rPr lang="en-US" sz="3200" dirty="0" smtClean="0"/>
            </a:br>
            <a:r>
              <a:rPr lang="en-US" sz="3200" dirty="0" smtClean="0"/>
              <a:t>Stereoisomerism</a:t>
            </a:r>
            <a:r>
              <a:rPr lang="en-US" sz="3200" dirty="0"/>
              <a:t>, Chirality &amp; </a:t>
            </a:r>
            <a:r>
              <a:rPr lang="en-US" sz="3200" dirty="0" smtClean="0"/>
              <a:t>Isomerism.</a:t>
            </a:r>
            <a:r>
              <a:rPr lang="ar-IQ" dirty="0"/>
              <a:t/>
            </a:r>
            <a:br>
              <a:rPr lang="ar-IQ" dirty="0"/>
            </a:br>
            <a:endParaRPr lang="ar-IQ" dirty="0"/>
          </a:p>
        </p:txBody>
      </p:sp>
    </p:spTree>
    <p:extLst>
      <p:ext uri="{BB962C8B-B14F-4D97-AF65-F5344CB8AC3E}">
        <p14:creationId xmlns:p14="http://schemas.microsoft.com/office/powerpoint/2010/main" val="3853989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2272</Words>
  <Application>Microsoft Office PowerPoint</Application>
  <PresentationFormat>On-screen Show (4:3)</PresentationFormat>
  <Paragraphs>406</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LECTURE   TWO Organic Chemistry Stereochemistry:  Stereoisomerism, Chirality &amp; Isomerism.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cp:revision>
  <dcterms:created xsi:type="dcterms:W3CDTF">2006-08-16T00:00:00Z</dcterms:created>
  <dcterms:modified xsi:type="dcterms:W3CDTF">2020-03-07T19:51:22Z</dcterms:modified>
</cp:coreProperties>
</file>