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7" r:id="rId2"/>
    <p:sldId id="324" r:id="rId3"/>
    <p:sldId id="288" r:id="rId4"/>
    <p:sldId id="289" r:id="rId5"/>
    <p:sldId id="290" r:id="rId6"/>
    <p:sldId id="291" r:id="rId7"/>
    <p:sldId id="292" r:id="rId8"/>
    <p:sldId id="293" r:id="rId9"/>
    <p:sldId id="294" r:id="rId10"/>
    <p:sldId id="295" r:id="rId11"/>
    <p:sldId id="297" r:id="rId12"/>
    <p:sldId id="325" r:id="rId13"/>
    <p:sldId id="298" r:id="rId14"/>
    <p:sldId id="299" r:id="rId15"/>
    <p:sldId id="300" r:id="rId16"/>
    <p:sldId id="301" r:id="rId17"/>
    <p:sldId id="302" r:id="rId18"/>
    <p:sldId id="303" r:id="rId19"/>
    <p:sldId id="304" r:id="rId20"/>
    <p:sldId id="305" r:id="rId21"/>
    <p:sldId id="306" r:id="rId22"/>
    <p:sldId id="307" r:id="rId23"/>
    <p:sldId id="308" r:id="rId24"/>
    <p:sldId id="326" r:id="rId25"/>
    <p:sldId id="310" r:id="rId26"/>
    <p:sldId id="311" r:id="rId27"/>
    <p:sldId id="312" r:id="rId28"/>
    <p:sldId id="313" r:id="rId29"/>
    <p:sldId id="314" r:id="rId30"/>
    <p:sldId id="315" r:id="rId31"/>
    <p:sldId id="316" r:id="rId32"/>
    <p:sldId id="317" r:id="rId33"/>
    <p:sldId id="318" r:id="rId34"/>
    <p:sldId id="319" r:id="rId35"/>
    <p:sldId id="320" r:id="rId36"/>
    <p:sldId id="323" r:id="rId3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229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0F215-15B7-4685-8495-1AFEA385EDDB}" type="datetimeFigureOut">
              <a:rPr lang="en-US" smtClean="0"/>
              <a:t>3/7/2020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E5372-355F-4DD2-B435-ED8528632297}" type="slidenum">
              <a:rPr lang="en-US" smtClean="0"/>
              <a:t>‹#›</a:t>
            </a:fld>
            <a:endParaRPr lang="en-US"/>
          </a:p>
        </p:txBody>
      </p:sp>
    </p:spTree>
    <p:extLst>
      <p:ext uri="{BB962C8B-B14F-4D97-AF65-F5344CB8AC3E}">
        <p14:creationId xmlns:p14="http://schemas.microsoft.com/office/powerpoint/2010/main" val="400602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281C-8D9C-41D2-A1FE-F569A1F4B9D6}" type="slidenum">
              <a:rPr lang="en-US" smtClean="0"/>
              <a:t>3</a:t>
            </a:fld>
            <a:endParaRPr lang="en-US"/>
          </a:p>
        </p:txBody>
      </p:sp>
    </p:spTree>
    <p:extLst>
      <p:ext uri="{BB962C8B-B14F-4D97-AF65-F5344CB8AC3E}">
        <p14:creationId xmlns:p14="http://schemas.microsoft.com/office/powerpoint/2010/main" val="3911941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AC0C8-EC4B-40E0-A8CC-E01A1BF6EA66}" type="slidenum">
              <a:rPr lang="en-US" smtClean="0"/>
              <a:t>31</a:t>
            </a:fld>
            <a:endParaRPr lang="en-US"/>
          </a:p>
        </p:txBody>
      </p:sp>
    </p:spTree>
    <p:extLst>
      <p:ext uri="{BB962C8B-B14F-4D97-AF65-F5344CB8AC3E}">
        <p14:creationId xmlns:p14="http://schemas.microsoft.com/office/powerpoint/2010/main" val="356914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281C-8D9C-41D2-A1FE-F569A1F4B9D6}" type="slidenum">
              <a:rPr lang="en-US" smtClean="0"/>
              <a:t>4</a:t>
            </a:fld>
            <a:endParaRPr lang="en-US"/>
          </a:p>
        </p:txBody>
      </p:sp>
    </p:spTree>
    <p:extLst>
      <p:ext uri="{BB962C8B-B14F-4D97-AF65-F5344CB8AC3E}">
        <p14:creationId xmlns:p14="http://schemas.microsoft.com/office/powerpoint/2010/main" val="296451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281C-8D9C-41D2-A1FE-F569A1F4B9D6}" type="slidenum">
              <a:rPr lang="en-US" smtClean="0"/>
              <a:t>5</a:t>
            </a:fld>
            <a:endParaRPr lang="en-US"/>
          </a:p>
        </p:txBody>
      </p:sp>
    </p:spTree>
    <p:extLst>
      <p:ext uri="{BB962C8B-B14F-4D97-AF65-F5344CB8AC3E}">
        <p14:creationId xmlns:p14="http://schemas.microsoft.com/office/powerpoint/2010/main" val="38666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281C-8D9C-41D2-A1FE-F569A1F4B9D6}" type="slidenum">
              <a:rPr lang="en-US" smtClean="0"/>
              <a:t>6</a:t>
            </a:fld>
            <a:endParaRPr lang="en-US"/>
          </a:p>
        </p:txBody>
      </p:sp>
    </p:spTree>
    <p:extLst>
      <p:ext uri="{BB962C8B-B14F-4D97-AF65-F5344CB8AC3E}">
        <p14:creationId xmlns:p14="http://schemas.microsoft.com/office/powerpoint/2010/main" val="367857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0281C-8D9C-41D2-A1FE-F569A1F4B9D6}" type="slidenum">
              <a:rPr lang="en-US" smtClean="0"/>
              <a:t>9</a:t>
            </a:fld>
            <a:endParaRPr lang="en-US" dirty="0"/>
          </a:p>
        </p:txBody>
      </p:sp>
    </p:spTree>
    <p:extLst>
      <p:ext uri="{BB962C8B-B14F-4D97-AF65-F5344CB8AC3E}">
        <p14:creationId xmlns:p14="http://schemas.microsoft.com/office/powerpoint/2010/main" val="70145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7D17-75AD-4E2E-8ED3-4999B222F9F0}" type="slidenum">
              <a:rPr lang="en-US" smtClean="0"/>
              <a:t>15</a:t>
            </a:fld>
            <a:endParaRPr lang="en-US"/>
          </a:p>
        </p:txBody>
      </p:sp>
    </p:spTree>
    <p:extLst>
      <p:ext uri="{BB962C8B-B14F-4D97-AF65-F5344CB8AC3E}">
        <p14:creationId xmlns:p14="http://schemas.microsoft.com/office/powerpoint/2010/main" val="124197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AC0C8-EC4B-40E0-A8CC-E01A1BF6EA66}" type="slidenum">
              <a:rPr lang="en-US" smtClean="0"/>
              <a:t>27</a:t>
            </a:fld>
            <a:endParaRPr lang="en-US"/>
          </a:p>
        </p:txBody>
      </p:sp>
    </p:spTree>
    <p:extLst>
      <p:ext uri="{BB962C8B-B14F-4D97-AF65-F5344CB8AC3E}">
        <p14:creationId xmlns:p14="http://schemas.microsoft.com/office/powerpoint/2010/main" val="356914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AC0C8-EC4B-40E0-A8CC-E01A1BF6EA66}" type="slidenum">
              <a:rPr lang="en-US" smtClean="0"/>
              <a:t>28</a:t>
            </a:fld>
            <a:endParaRPr lang="en-US"/>
          </a:p>
        </p:txBody>
      </p:sp>
    </p:spTree>
    <p:extLst>
      <p:ext uri="{BB962C8B-B14F-4D97-AF65-F5344CB8AC3E}">
        <p14:creationId xmlns:p14="http://schemas.microsoft.com/office/powerpoint/2010/main" val="356914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AC0C8-EC4B-40E0-A8CC-E01A1BF6EA66}" type="slidenum">
              <a:rPr lang="en-US" smtClean="0"/>
              <a:t>29</a:t>
            </a:fld>
            <a:endParaRPr lang="en-US"/>
          </a:p>
        </p:txBody>
      </p:sp>
    </p:spTree>
    <p:extLst>
      <p:ext uri="{BB962C8B-B14F-4D97-AF65-F5344CB8AC3E}">
        <p14:creationId xmlns:p14="http://schemas.microsoft.com/office/powerpoint/2010/main" val="356914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healthline.com/health/kristeen-cherney" TargetMode="External"/><Relationship Id="rId3" Type="http://schemas.openxmlformats.org/officeDocument/2006/relationships/hyperlink" Target="https://study.com/academy/course/human-anatomy-physiology-help-and-review.html" TargetMode="External"/><Relationship Id="rId7" Type="http://schemas.openxmlformats.org/officeDocument/2006/relationships/hyperlink" Target="https://www.healthline.com/medical-team" TargetMode="External"/><Relationship Id="rId2" Type="http://schemas.openxmlformats.org/officeDocument/2006/relationships/hyperlink" Target="http://www.virtualsciencefair.org/2003/mcmul3m/public_html/process.htm" TargetMode="External"/><Relationship Id="rId1" Type="http://schemas.openxmlformats.org/officeDocument/2006/relationships/slideLayout" Target="../slideLayouts/slideLayout7.xml"/><Relationship Id="rId6" Type="http://schemas.openxmlformats.org/officeDocument/2006/relationships/hyperlink" Target="https://study.com/academy/topic/organic-molecules-in-anatomy-and-physiology-help-and-review.html" TargetMode="External"/><Relationship Id="rId5" Type="http://schemas.openxmlformats.org/officeDocument/2006/relationships/hyperlink" Target="https://study.com/academy/lesson/disaccharides-definition-structure-types-examples.html" TargetMode="External"/><Relationship Id="rId4" Type="http://schemas.openxmlformats.org/officeDocument/2006/relationships/hyperlink" Target="https://study.com/academy/subj/science.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7.xml"/><Relationship Id="rId6" Type="http://schemas.openxmlformats.org/officeDocument/2006/relationships/image" Target="../media/image34.tmp"/><Relationship Id="rId5" Type="http://schemas.openxmlformats.org/officeDocument/2006/relationships/image" Target="../media/image33.tm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tmp"/><Relationship Id="rId4" Type="http://schemas.openxmlformats.org/officeDocument/2006/relationships/image" Target="../media/image39.tmp"/></Relationships>
</file>

<file path=ppt/slides/_rels/slide21.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ncbi.nlm.nih.gov/pubmed/?term=Kantarjian%20HM%5bAuthor%5d&amp;cauthor=true&amp;cauthor_uid=23790799" TargetMode="External"/><Relationship Id="rId13" Type="http://schemas.openxmlformats.org/officeDocument/2006/relationships/hyperlink" Target="https://www.nih.gov/" TargetMode="External"/><Relationship Id="rId18" Type="http://schemas.openxmlformats.org/officeDocument/2006/relationships/hyperlink" Target="https://dx.doi.org/10.1158/1078-0432.CCR-13-1283" TargetMode="External"/><Relationship Id="rId26" Type="http://schemas.openxmlformats.org/officeDocument/2006/relationships/hyperlink" Target="https://www.nihms.nih.gov/" TargetMode="External"/><Relationship Id="rId3" Type="http://schemas.openxmlformats.org/officeDocument/2006/relationships/hyperlink" Target="https://www.ncbi.nlm.nih.gov/pmc/?term=hhs%20author%20manuscript%5bfilter%5d" TargetMode="External"/><Relationship Id="rId21" Type="http://schemas.openxmlformats.org/officeDocument/2006/relationships/hyperlink" Target="https://www.ncbi.nlm.nih.gov/pubmed/?term=Plunkett%20W%5bAuthor%5d&amp;cauthor=true&amp;cauthor_uid=24501394" TargetMode="External"/><Relationship Id="rId7" Type="http://schemas.openxmlformats.org/officeDocument/2006/relationships/hyperlink" Target="https://www.ncbi.nlm.nih.gov/pubmed/23790799" TargetMode="External"/><Relationship Id="rId12" Type="http://schemas.openxmlformats.org/officeDocument/2006/relationships/hyperlink" Target="https://www.nlm.nih.gov/" TargetMode="External"/><Relationship Id="rId17" Type="http://schemas.openxmlformats.org/officeDocument/2006/relationships/hyperlink" Target="https://www.ncbi.nlm.nih.gov/entrez/eutils/elink.fcgi?dbfrom=pubmed&amp;retmode=ref&amp;cmd=prlinks&amp;id=24501394" TargetMode="External"/><Relationship Id="rId25" Type="http://schemas.openxmlformats.org/officeDocument/2006/relationships/hyperlink" Target="https://www.ncbi.nlm.nih.gov/pmc/about/public-access/" TargetMode="External"/><Relationship Id="rId2" Type="http://schemas.openxmlformats.org/officeDocument/2006/relationships/hyperlink" Target="https://www.ncbi.nlm.nih.gov/pmc/journals/" TargetMode="External"/><Relationship Id="rId16" Type="http://schemas.openxmlformats.org/officeDocument/2006/relationships/hyperlink" Target="https://www.ncbi.nlm.nih.gov/pmc/articles/PMC4048124/" TargetMode="External"/><Relationship Id="rId20" Type="http://schemas.openxmlformats.org/officeDocument/2006/relationships/hyperlink" Target="https://www.ncbi.nlm.nih.gov/pubmed/?term=Gandhi%20V%5bAuthor%5d&amp;cauthor=true&amp;cauthor_uid=24501394" TargetMode="External"/><Relationship Id="rId1" Type="http://schemas.openxmlformats.org/officeDocument/2006/relationships/slideLayout" Target="../slideLayouts/slideLayout7.xml"/><Relationship Id="rId6" Type="http://schemas.openxmlformats.org/officeDocument/2006/relationships/hyperlink" Target="https://dx.doi.org/10.1016/j.clml.2013.03.017" TargetMode="External"/><Relationship Id="rId11" Type="http://schemas.openxmlformats.org/officeDocument/2006/relationships/hyperlink" Target="https://www.ncbi.nlm.nih.gov/pmc/about/disclaimer/" TargetMode="External"/><Relationship Id="rId24" Type="http://schemas.openxmlformats.org/officeDocument/2006/relationships/image" Target="../media/image45.png"/><Relationship Id="rId5" Type="http://schemas.openxmlformats.org/officeDocument/2006/relationships/hyperlink" Target="https://www.ncbi.nlm.nih.gov/entrez/eutils/elink.fcgi?dbfrom=pubmed&amp;retmode=ref&amp;cmd=prlinks&amp;id=23790799" TargetMode="External"/><Relationship Id="rId15" Type="http://schemas.openxmlformats.org/officeDocument/2006/relationships/hyperlink" Target="https://www.ncbi.nlm.nih.gov/books/NBK3825/" TargetMode="External"/><Relationship Id="rId23" Type="http://schemas.openxmlformats.org/officeDocument/2006/relationships/hyperlink" Target="http://www.melthamgp.co.uk/website/B85032/files/GOUT%20LEAFLET.pdf" TargetMode="External"/><Relationship Id="rId10" Type="http://schemas.openxmlformats.org/officeDocument/2006/relationships/hyperlink" Target="https://www.ncbi.nlm.nih.gov/pubmed/?term=Cortes%20J%5bAuthor%5d&amp;cauthor=true&amp;cauthor_uid=23790799" TargetMode="External"/><Relationship Id="rId19" Type="http://schemas.openxmlformats.org/officeDocument/2006/relationships/hyperlink" Target="https://www.ncbi.nlm.nih.gov/pubmed/24501394" TargetMode="External"/><Relationship Id="rId4" Type="http://schemas.openxmlformats.org/officeDocument/2006/relationships/hyperlink" Target="https://www.ncbi.nlm.nih.gov/pmc/articles/PMC3775965/" TargetMode="External"/><Relationship Id="rId9" Type="http://schemas.openxmlformats.org/officeDocument/2006/relationships/hyperlink" Target="https://www.ncbi.nlm.nih.gov/pubmed/?term=O%26#x02019;Brien S[Author]&amp;cauthor=true&amp;cauthor_uid=23790799" TargetMode="External"/><Relationship Id="rId14" Type="http://schemas.openxmlformats.org/officeDocument/2006/relationships/hyperlink" Target="https://www.ncbi.nlm.nih.gov/pmc/advanced/" TargetMode="External"/><Relationship Id="rId22" Type="http://schemas.openxmlformats.org/officeDocument/2006/relationships/hyperlink" Target="https://www.ncbi.nlm.nih.gov/pubmed/?term=Cortes%20JE%5bAuthor%5d&amp;cauthor=true&amp;cauthor_uid=24501394" TargetMode="External"/><Relationship Id="rId27" Type="http://schemas.openxmlformats.org/officeDocument/2006/relationships/hyperlink" Target="https://www.ncbi.nlm.nih.gov/pmc/about/authorm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image" Target="../media/image3.tmp"/></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tmp"/><Relationship Id="rId4" Type="http://schemas.openxmlformats.org/officeDocument/2006/relationships/image" Target="../media/image58.tmp"/></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tmp"/><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8" Type="http://schemas.openxmlformats.org/officeDocument/2006/relationships/hyperlink" Target="https://www.hindawi.com/journals/isrn/" TargetMode="External"/><Relationship Id="rId3" Type="http://schemas.openxmlformats.org/officeDocument/2006/relationships/hyperlink" Target="https://www.hse.ie/portal/eng/health/about/aboutaz.html" TargetMode="External"/><Relationship Id="rId7" Type="http://schemas.openxmlformats.org/officeDocument/2006/relationships/hyperlink" Target="http://www.medicines.ie/" TargetMode="External"/><Relationship Id="rId2" Type="http://schemas.openxmlformats.org/officeDocument/2006/relationships/hyperlink" Target="http://www.nhs.uk/" TargetMode="External"/><Relationship Id="rId1" Type="http://schemas.openxmlformats.org/officeDocument/2006/relationships/slideLayout" Target="../slideLayouts/slideLayout7.xml"/><Relationship Id="rId6" Type="http://schemas.openxmlformats.org/officeDocument/2006/relationships/hyperlink" Target="https://www.hse.ie/eng/health/az/b/bronchitis/introduction.html" TargetMode="External"/><Relationship Id="rId5" Type="http://schemas.openxmlformats.org/officeDocument/2006/relationships/hyperlink" Target="https://www.hse.ie/eng/health/az/l/laryngitis/introduction.html" TargetMode="External"/><Relationship Id="rId10" Type="http://schemas.openxmlformats.org/officeDocument/2006/relationships/hyperlink" Target="https://www.hindawi.com/journals/isrn/2012/859473/" TargetMode="External"/><Relationship Id="rId4" Type="http://schemas.openxmlformats.org/officeDocument/2006/relationships/hyperlink" Target="https://www.hse.ie/eng/health/az/s/sinusitis/introduction.html" TargetMode="External"/><Relationship Id="rId9" Type="http://schemas.openxmlformats.org/officeDocument/2006/relationships/hyperlink" Target="https://www.hindawi.com/journals/isrn/contents/year/2012/"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americanaddictioncenters.org/alcoholism-treatment/how-long-in-system/"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7" Type="http://schemas.openxmlformats.org/officeDocument/2006/relationships/image" Target="../media/image18.tm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324600" cy="8534400"/>
          </a:xfrm>
          <a:prstGeom prst="rect">
            <a:avLst/>
          </a:prstGeom>
        </p:spPr>
      </p:pic>
    </p:spTree>
    <p:extLst>
      <p:ext uri="{BB962C8B-B14F-4D97-AF65-F5344CB8AC3E}">
        <p14:creationId xmlns:p14="http://schemas.microsoft.com/office/powerpoint/2010/main" val="9782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1114486"/>
            <a:ext cx="6553200" cy="4524315"/>
          </a:xfrm>
          <a:prstGeom prst="rect">
            <a:avLst/>
          </a:prstGeom>
        </p:spPr>
        <p:txBody>
          <a:bodyPr wrap="square">
            <a:spAutoFit/>
          </a:bodyPr>
          <a:lstStyle/>
          <a:p>
            <a:r>
              <a:rPr lang="en-US" dirty="0" smtClean="0">
                <a:latin typeface="Noto Naskh Arabic UI"/>
                <a:hlinkClick r:id=""/>
              </a:rPr>
              <a:t>References:</a:t>
            </a:r>
          </a:p>
          <a:p>
            <a:endParaRPr lang="en-US" dirty="0" smtClean="0">
              <a:latin typeface="Noto Naskh Arabic UI"/>
              <a:hlinkClick r:id=""/>
            </a:endParaRPr>
          </a:p>
          <a:p>
            <a:r>
              <a:rPr lang="en-US" u="sng" dirty="0" smtClean="0">
                <a:solidFill>
                  <a:srgbClr val="3C4043"/>
                </a:solidFill>
                <a:latin typeface="Noto Naskh Arabic UI"/>
                <a:hlinkClick r:id="rId2"/>
              </a:rPr>
              <a:t>1- </a:t>
            </a:r>
            <a:r>
              <a:rPr lang="en-US" u="sng" dirty="0" err="1" smtClean="0">
                <a:solidFill>
                  <a:srgbClr val="3C4043"/>
                </a:solidFill>
                <a:latin typeface="Noto Naskh Arabic UI"/>
                <a:hlinkClick r:id="rId2"/>
              </a:rPr>
              <a:t>www.virtualsciencefair.org</a:t>
            </a:r>
            <a:r>
              <a:rPr lang="en-US" u="sng" dirty="0">
                <a:solidFill>
                  <a:srgbClr val="3C4043"/>
                </a:solidFill>
                <a:latin typeface="Noto Naskh Arabic UI"/>
                <a:hlinkClick r:id="rId2"/>
              </a:rPr>
              <a:t> › </a:t>
            </a:r>
            <a:r>
              <a:rPr lang="en-US" u="sng" dirty="0" err="1">
                <a:solidFill>
                  <a:srgbClr val="3C4043"/>
                </a:solidFill>
                <a:latin typeface="Noto Naskh Arabic UI"/>
                <a:hlinkClick r:id="rId2"/>
              </a:rPr>
              <a:t>public_html</a:t>
            </a:r>
            <a:r>
              <a:rPr lang="en-US" u="sng" dirty="0">
                <a:solidFill>
                  <a:srgbClr val="3C4043"/>
                </a:solidFill>
                <a:latin typeface="Noto Naskh Arabic UI"/>
                <a:hlinkClick r:id="rId2"/>
              </a:rPr>
              <a:t> › </a:t>
            </a:r>
            <a:r>
              <a:rPr lang="en-US" u="sng" dirty="0" smtClean="0">
                <a:solidFill>
                  <a:srgbClr val="3C4043"/>
                </a:solidFill>
                <a:latin typeface="Noto Naskh Arabic UI"/>
                <a:hlinkClick r:id="rId2"/>
              </a:rPr>
              <a:t>process</a:t>
            </a:r>
            <a:r>
              <a:rPr lang="en-US" u="sng" dirty="0">
                <a:solidFill>
                  <a:srgbClr val="660099"/>
                </a:solidFill>
                <a:latin typeface="Noto Naskh Arabic UI"/>
                <a:hlinkClick r:id="rId2"/>
              </a:rPr>
              <a:t/>
            </a:r>
            <a:br>
              <a:rPr lang="en-US" u="sng" dirty="0">
                <a:solidFill>
                  <a:srgbClr val="660099"/>
                </a:solidFill>
                <a:latin typeface="Noto Naskh Arabic UI"/>
                <a:hlinkClick r:id="rId2"/>
              </a:rPr>
            </a:br>
            <a:r>
              <a:rPr lang="en-US" u="sng" dirty="0">
                <a:solidFill>
                  <a:srgbClr val="660099"/>
                </a:solidFill>
                <a:latin typeface="Noto Naskh Arabic UI"/>
                <a:hlinkClick r:id="rId2"/>
              </a:rPr>
              <a:t>process - Virtual Science </a:t>
            </a:r>
            <a:r>
              <a:rPr lang="en-US" u="sng" dirty="0" smtClean="0">
                <a:solidFill>
                  <a:srgbClr val="660099"/>
                </a:solidFill>
                <a:latin typeface="Noto Naskh Arabic UI"/>
                <a:hlinkClick r:id=""/>
              </a:rPr>
              <a:t>Fair.</a:t>
            </a:r>
          </a:p>
          <a:p>
            <a:endParaRPr lang="en-US" u="sng" dirty="0" smtClean="0">
              <a:solidFill>
                <a:srgbClr val="660099"/>
              </a:solidFill>
              <a:latin typeface="Noto Naskh Arabic UI"/>
              <a:hlinkClick r:id=""/>
            </a:endParaRPr>
          </a:p>
          <a:p>
            <a:r>
              <a:rPr lang="en-US" u="sng" dirty="0" smtClean="0">
                <a:solidFill>
                  <a:srgbClr val="660099"/>
                </a:solidFill>
                <a:latin typeface="Noto Naskh Arabic UI"/>
                <a:hlinkClick r:id=""/>
              </a:rPr>
              <a:t>2- </a:t>
            </a:r>
            <a:r>
              <a:rPr lang="en-US" b="1" dirty="0">
                <a:hlinkClick r:id="rId3"/>
              </a:rPr>
              <a:t> Human Anatomy &amp; Physiology: Help and Review</a:t>
            </a:r>
            <a:r>
              <a:rPr lang="en-US" dirty="0"/>
              <a:t>  /  </a:t>
            </a:r>
            <a:r>
              <a:rPr lang="en-US" b="1" dirty="0">
                <a:hlinkClick r:id="rId4"/>
              </a:rPr>
              <a:t>Science </a:t>
            </a:r>
            <a:r>
              <a:rPr lang="en-US" b="1" dirty="0" smtClean="0">
                <a:hlinkClick r:id="rId4"/>
              </a:rPr>
              <a:t>Courses</a:t>
            </a:r>
            <a:r>
              <a:rPr lang="en-US" b="1" dirty="0" smtClean="0"/>
              <a:t> </a:t>
            </a:r>
            <a:r>
              <a:rPr lang="en-US" b="1" dirty="0" smtClean="0">
                <a:hlinkClick r:id="rId5"/>
              </a:rPr>
              <a:t>Next </a:t>
            </a:r>
            <a:r>
              <a:rPr lang="en-US" b="1" dirty="0">
                <a:hlinkClick r:id="rId5"/>
              </a:rPr>
              <a:t>Lesson </a:t>
            </a:r>
            <a:r>
              <a:rPr lang="en-US" b="1" dirty="0" smtClean="0"/>
              <a:t>What </a:t>
            </a:r>
            <a:r>
              <a:rPr lang="en-US" b="1" dirty="0"/>
              <a:t>is Ethanol? - Formula, Structure &amp; Uses</a:t>
            </a:r>
          </a:p>
          <a:p>
            <a:r>
              <a:rPr lang="en-US" b="1" dirty="0">
                <a:hlinkClick r:id="rId6" tooltip="Go to Chapter 2"/>
              </a:rPr>
              <a:t>Chapter 2</a:t>
            </a:r>
            <a:r>
              <a:rPr lang="en-US" dirty="0"/>
              <a:t> /  Lesson 8 </a:t>
            </a:r>
            <a:r>
              <a:rPr lang="en-US" b="1" dirty="0"/>
              <a:t>  Transcript</a:t>
            </a:r>
            <a:r>
              <a:rPr lang="en-US" dirty="0"/>
              <a:t> | </a:t>
            </a:r>
            <a:r>
              <a:rPr lang="en-US" b="1" dirty="0"/>
              <a:t>Additional Activities</a:t>
            </a:r>
            <a:endParaRPr lang="en-US" dirty="0"/>
          </a:p>
          <a:p>
            <a:endParaRPr lang="en-US" u="sng" dirty="0" smtClean="0">
              <a:solidFill>
                <a:srgbClr val="660099"/>
              </a:solidFill>
              <a:latin typeface="Noto Naskh Arabic UI"/>
              <a:hlinkClick r:id=""/>
            </a:endParaRPr>
          </a:p>
          <a:p>
            <a:r>
              <a:rPr lang="en-US" u="sng" dirty="0" smtClean="0">
                <a:solidFill>
                  <a:srgbClr val="660099"/>
                </a:solidFill>
                <a:latin typeface="Noto Naskh Arabic UI"/>
                <a:hlinkClick r:id=""/>
              </a:rPr>
              <a:t>3- Medically reviewed by Alan center, </a:t>
            </a:r>
            <a:r>
              <a:rPr lang="en-US" u="sng" dirty="0" err="1" smtClean="0">
                <a:solidFill>
                  <a:srgbClr val="660099"/>
                </a:solidFill>
                <a:latin typeface="Noto Naskh Arabic UI"/>
                <a:hlinkClick r:id="rId2"/>
              </a:rPr>
              <a:t>PharmD</a:t>
            </a:r>
            <a:r>
              <a:rPr lang="en-US" u="sng" dirty="0" smtClean="0">
                <a:solidFill>
                  <a:srgbClr val="660099"/>
                </a:solidFill>
                <a:latin typeface="Noto Naskh Arabic UI"/>
                <a:hlinkClick r:id="rId2"/>
              </a:rPr>
              <a:t> </a:t>
            </a:r>
            <a:r>
              <a:rPr lang="en-US" u="sng" dirty="0" err="1" smtClean="0">
                <a:solidFill>
                  <a:srgbClr val="660099"/>
                </a:solidFill>
                <a:latin typeface="Noto Naskh Arabic UI"/>
                <a:hlinkClick r:id="rId2"/>
              </a:rPr>
              <a:t>onMay9,2019</a:t>
            </a:r>
            <a:r>
              <a:rPr lang="en-US" u="sng" dirty="0" smtClean="0">
                <a:solidFill>
                  <a:srgbClr val="660099"/>
                </a:solidFill>
                <a:latin typeface="Noto Naskh Arabic UI"/>
                <a:hlinkClick r:id="rId2"/>
              </a:rPr>
              <a:t> Written by James Ronald .</a:t>
            </a:r>
          </a:p>
          <a:p>
            <a:endParaRPr lang="en-US" u="sng" dirty="0">
              <a:solidFill>
                <a:srgbClr val="660099"/>
              </a:solidFill>
              <a:latin typeface="Noto Naskh Arabic UI"/>
              <a:hlinkClick r:id="rId2"/>
            </a:endParaRPr>
          </a:p>
          <a:p>
            <a:r>
              <a:rPr lang="en-US" b="1" dirty="0" smtClean="0"/>
              <a:t>4- Medically </a:t>
            </a:r>
            <a:r>
              <a:rPr lang="en-US" b="1" dirty="0"/>
              <a:t>reviewed by </a:t>
            </a:r>
            <a:r>
              <a:rPr lang="en-US" b="1" u="sng" dirty="0">
                <a:hlinkClick r:id="rId7"/>
              </a:rPr>
              <a:t>Timothy J. Legg, PhD, </a:t>
            </a:r>
            <a:r>
              <a:rPr lang="en-US" b="1" u="sng" dirty="0" err="1">
                <a:hlinkClick r:id="rId7"/>
              </a:rPr>
              <a:t>CRNP</a:t>
            </a:r>
            <a:r>
              <a:rPr lang="en-US" b="1" dirty="0"/>
              <a:t> on May 23, 2017 — Written by </a:t>
            </a:r>
            <a:r>
              <a:rPr lang="en-US" b="1" u="sng" dirty="0" err="1">
                <a:hlinkClick r:id="rId8"/>
              </a:rPr>
              <a:t>Kristeen</a:t>
            </a:r>
            <a:r>
              <a:rPr lang="en-US" b="1" u="sng" dirty="0">
                <a:hlinkClick r:id="rId8"/>
              </a:rPr>
              <a:t> </a:t>
            </a:r>
            <a:r>
              <a:rPr lang="en-US" b="1" u="sng" dirty="0" err="1">
                <a:hlinkClick r:id="rId8"/>
              </a:rPr>
              <a:t>Cherney</a:t>
            </a:r>
            <a:endParaRPr lang="en-US" u="sng" dirty="0">
              <a:solidFill>
                <a:srgbClr val="660099"/>
              </a:solidFill>
              <a:latin typeface="Noto Naskh Arabic UI"/>
              <a:hlinkClick r:id="rId2"/>
            </a:endParaRPr>
          </a:p>
          <a:p>
            <a:r>
              <a:rPr lang="en-US" dirty="0"/>
              <a:t/>
            </a:r>
            <a:br>
              <a:rPr lang="en-US" dirty="0"/>
            </a:br>
            <a:endParaRPr lang="ar-IQ" dirty="0"/>
          </a:p>
        </p:txBody>
      </p:sp>
    </p:spTree>
    <p:extLst>
      <p:ext uri="{BB962C8B-B14F-4D97-AF65-F5344CB8AC3E}">
        <p14:creationId xmlns:p14="http://schemas.microsoft.com/office/powerpoint/2010/main" val="407655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6" y="0"/>
            <a:ext cx="6874566"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70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0"/>
            <a:ext cx="5943600" cy="1015663"/>
          </a:xfrm>
          <a:prstGeom prst="rect">
            <a:avLst/>
          </a:prstGeom>
        </p:spPr>
        <p:txBody>
          <a:bodyPr wrap="square">
            <a:spAutoFit/>
          </a:bodyPr>
          <a:lstStyle/>
          <a:p>
            <a:pPr rtl="1"/>
            <a:r>
              <a:rPr lang="en-US" sz="6000" b="1" cap="all" dirty="0">
                <a:ln w="0"/>
                <a:effectLst>
                  <a:reflection blurRad="12700" stA="50000" endPos="50000" dist="5000" dir="5400000" sy="-100000" rotWithShape="0"/>
                </a:effectLst>
              </a:rPr>
              <a:t>Lecture </a:t>
            </a:r>
            <a:r>
              <a:rPr lang="en-US" sz="6000" b="1" cap="all" dirty="0" smtClean="0">
                <a:ln w="0"/>
                <a:effectLst>
                  <a:reflection blurRad="12700" stA="50000" endPos="50000" dist="5000" dir="5400000" sy="-100000" rotWithShape="0"/>
                </a:effectLst>
              </a:rPr>
              <a:t>No.5</a:t>
            </a:r>
            <a:endParaRPr lang="en-US" sz="6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1219200" y="4387334"/>
            <a:ext cx="4876800" cy="830997"/>
          </a:xfrm>
          <a:prstGeom prst="rect">
            <a:avLst/>
          </a:prstGeom>
        </p:spPr>
        <p:txBody>
          <a:bodyPr wrap="square">
            <a:spAutoFit/>
          </a:bodyPr>
          <a:lstStyle/>
          <a:p>
            <a:pPr algn="ctr"/>
            <a:r>
              <a:rPr lang="ar-IQ" sz="4800" b="1" cap="all" dirty="0">
                <a:ln w="0"/>
                <a:effectLst>
                  <a:reflection blurRad="12700" stA="50000" endPos="50000" dist="5000" dir="5400000" sy="-100000" rotWithShape="0"/>
                </a:effectLst>
              </a:rPr>
              <a:t>عضوية</a:t>
            </a:r>
            <a:endParaRPr lang="en-US" sz="4800" dirty="0"/>
          </a:p>
        </p:txBody>
      </p:sp>
    </p:spTree>
    <p:extLst>
      <p:ext uri="{BB962C8B-B14F-4D97-AF65-F5344CB8AC3E}">
        <p14:creationId xmlns:p14="http://schemas.microsoft.com/office/powerpoint/2010/main" val="277590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6571775" cy="8839200"/>
          </a:xfrm>
        </p:spPr>
      </p:pic>
      <p:sp>
        <p:nvSpPr>
          <p:cNvPr id="5" name="Subtitle 2"/>
          <p:cNvSpPr txBox="1">
            <a:spLocks/>
          </p:cNvSpPr>
          <p:nvPr/>
        </p:nvSpPr>
        <p:spPr>
          <a:xfrm>
            <a:off x="381000" y="1752600"/>
            <a:ext cx="60960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smtClean="0">
                <a:solidFill>
                  <a:srgbClr val="FFFF00"/>
                </a:solidFill>
              </a:rPr>
              <a:t>Alkaloid and Heterocyclic Compounds.</a:t>
            </a:r>
            <a:endParaRPr lang="ar-IQ" sz="4400" b="1" dirty="0">
              <a:solidFill>
                <a:srgbClr val="FFFF00"/>
              </a:solidFill>
            </a:endParaRPr>
          </a:p>
        </p:txBody>
      </p:sp>
      <p:sp>
        <p:nvSpPr>
          <p:cNvPr id="6" name="Title 1"/>
          <p:cNvSpPr txBox="1">
            <a:spLocks/>
          </p:cNvSpPr>
          <p:nvPr/>
        </p:nvSpPr>
        <p:spPr>
          <a:xfrm>
            <a:off x="1885950" y="457201"/>
            <a:ext cx="291465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rPr>
              <a:t>Lecture Five</a:t>
            </a:r>
            <a:endParaRPr lang="ar-IQ" b="1" dirty="0">
              <a:solidFill>
                <a:srgbClr val="FFFF00"/>
              </a:solidFill>
            </a:endParaRP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7392040"/>
            <a:ext cx="1143000" cy="1066160"/>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6629400"/>
            <a:ext cx="1652744" cy="1392525"/>
          </a:xfrm>
          <a:prstGeom prst="rect">
            <a:avLst/>
          </a:prstGeom>
        </p:spPr>
      </p:pic>
      <p:pic>
        <p:nvPicPr>
          <p:cNvPr id="10" name="Picture 9" descr="Screen Clippi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04542" y="7391400"/>
            <a:ext cx="1134258" cy="1142040"/>
          </a:xfrm>
          <a:prstGeom prst="rect">
            <a:avLst/>
          </a:prstGeom>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3581400"/>
            <a:ext cx="3653639" cy="2295387"/>
          </a:xfrm>
          <a:prstGeom prst="rect">
            <a:avLst/>
          </a:prstGeom>
        </p:spPr>
      </p:pic>
      <p:sp>
        <p:nvSpPr>
          <p:cNvPr id="14" name="Slide Number Placeholder 1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72762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77000" cy="4062651"/>
          </a:xfrm>
          <a:prstGeom prst="rect">
            <a:avLst/>
          </a:prstGeom>
        </p:spPr>
        <p:txBody>
          <a:bodyPr wrap="square">
            <a:spAutoFit/>
          </a:bodyPr>
          <a:lstStyle/>
          <a:p>
            <a:pPr algn="justLow" fontAlgn="base">
              <a:spcBef>
                <a:spcPct val="0"/>
              </a:spcBef>
              <a:spcAft>
                <a:spcPct val="0"/>
              </a:spcAft>
            </a:pPr>
            <a:r>
              <a:rPr lang="en-US" dirty="0"/>
              <a:t>Lecture </a:t>
            </a:r>
            <a:r>
              <a:rPr lang="en-US" dirty="0" smtClean="0"/>
              <a:t>Five:</a:t>
            </a:r>
            <a:r>
              <a:rPr lang="ar-IQ" dirty="0" smtClean="0"/>
              <a:t> </a:t>
            </a:r>
            <a:r>
              <a:rPr lang="ar-IQ" dirty="0"/>
              <a:t>عضوية </a:t>
            </a:r>
            <a:endParaRPr lang="en-US" dirty="0"/>
          </a:p>
          <a:p>
            <a:pPr algn="ctr" eaLnBrk="0" fontAlgn="base" hangingPunct="0">
              <a:spcBef>
                <a:spcPct val="0"/>
              </a:spcBef>
              <a:spcAft>
                <a:spcPct val="0"/>
              </a:spcAft>
            </a:pPr>
            <a:r>
              <a:rPr lang="en-US" sz="2400" cap="all" dirty="0">
                <a:ln w="0"/>
                <a:effectLst>
                  <a:reflection blurRad="12700" stA="50000" endPos="50000" dist="5000" dir="5400000" sy="-100000" rotWithShape="0"/>
                </a:effectLst>
                <a:ea typeface="Times New Roman" pitchFamily="18" charset="0"/>
                <a:cs typeface="Simplified Arabic Fixed" pitchFamily="49" charset="-78"/>
              </a:rPr>
              <a:t>Alkaloids and Heterocyclic Compounds</a:t>
            </a:r>
            <a:endParaRPr lang="en-US" sz="2400" cap="all" dirty="0">
              <a:ln w="0"/>
              <a:effectLst>
                <a:reflection blurRad="12700" stA="50000" endPos="50000" dist="5000" dir="5400000" sy="-100000" rotWithShape="0"/>
              </a:effectLst>
              <a:cs typeface="Arial" pitchFamily="34" charset="0"/>
            </a:endParaRPr>
          </a:p>
          <a:p>
            <a:pPr algn="just"/>
            <a:r>
              <a:rPr lang="en-US" u="sng" dirty="0" smtClean="0"/>
              <a:t>Alkaloids </a:t>
            </a:r>
            <a:r>
              <a:rPr lang="en-US" u="sng" dirty="0"/>
              <a:t>:-</a:t>
            </a:r>
          </a:p>
          <a:p>
            <a:pPr algn="just"/>
            <a:r>
              <a:rPr lang="en-US" dirty="0"/>
              <a:t>     </a:t>
            </a:r>
            <a:r>
              <a:rPr lang="en-US" dirty="0" smtClean="0"/>
              <a:t>Alkaloids </a:t>
            </a:r>
            <a:r>
              <a:rPr lang="en-US" dirty="0"/>
              <a:t>are a group of naturally occurring chemical compounds that mostly contain nitrogen atom in the </a:t>
            </a:r>
            <a:r>
              <a:rPr lang="en-US" dirty="0" smtClean="0"/>
              <a:t>heterocyclic, </a:t>
            </a:r>
            <a:r>
              <a:rPr lang="en-US" dirty="0"/>
              <a:t>and originate from amino acids. This group also includes some related compounds with neutral, and even weakly acidic properties. </a:t>
            </a:r>
          </a:p>
          <a:p>
            <a:pPr algn="just"/>
            <a:r>
              <a:rPr lang="en-US" dirty="0"/>
              <a:t> In addition to carbon, hydrogen and nitrogen</a:t>
            </a:r>
            <a:r>
              <a:rPr lang="en-US" dirty="0" smtClean="0"/>
              <a:t>,</a:t>
            </a:r>
          </a:p>
          <a:p>
            <a:pPr algn="just"/>
            <a:r>
              <a:rPr lang="en-US" dirty="0" smtClean="0"/>
              <a:t>alkaloids </a:t>
            </a:r>
            <a:r>
              <a:rPr lang="en-US" dirty="0"/>
              <a:t>may also contain oxygen, </a:t>
            </a:r>
            <a:r>
              <a:rPr lang="en-US" dirty="0" smtClean="0"/>
              <a:t>sulfur. </a:t>
            </a:r>
          </a:p>
          <a:p>
            <a:pPr algn="just"/>
            <a:r>
              <a:rPr lang="en-US" dirty="0" smtClean="0"/>
              <a:t>Alkaloids </a:t>
            </a:r>
            <a:r>
              <a:rPr lang="en-US" dirty="0"/>
              <a:t>are produced by a large variety </a:t>
            </a:r>
            <a:endParaRPr lang="en-US" dirty="0" smtClean="0"/>
          </a:p>
          <a:p>
            <a:pPr algn="just"/>
            <a:r>
              <a:rPr lang="en-US" dirty="0" smtClean="0"/>
              <a:t>of </a:t>
            </a:r>
            <a:r>
              <a:rPr lang="en-US" dirty="0"/>
              <a:t>organisms including bacteria, fungi, plants, </a:t>
            </a:r>
            <a:endParaRPr lang="en-US" dirty="0" smtClean="0"/>
          </a:p>
          <a:p>
            <a:pPr algn="just"/>
            <a:r>
              <a:rPr lang="en-US" dirty="0" smtClean="0"/>
              <a:t>and animals, also used as</a:t>
            </a:r>
            <a:r>
              <a:rPr lang="en-US" dirty="0"/>
              <a:t> </a:t>
            </a:r>
            <a:r>
              <a:rPr lang="en-US" dirty="0" smtClean="0"/>
              <a:t>Pharmacological</a:t>
            </a:r>
          </a:p>
          <a:p>
            <a:pPr algn="just"/>
            <a:r>
              <a:rPr lang="en-US" dirty="0" smtClean="0">
                <a:ea typeface="Times New Roman" pitchFamily="18" charset="0"/>
                <a:cs typeface="Arial" pitchFamily="34" charset="0"/>
              </a:rPr>
              <a:t>drugs due to its </a:t>
            </a:r>
            <a:r>
              <a:rPr lang="en-US" dirty="0"/>
              <a:t>pharmacological </a:t>
            </a:r>
            <a:r>
              <a:rPr lang="en-US" dirty="0" smtClean="0"/>
              <a:t>activities</a:t>
            </a:r>
          </a:p>
          <a:p>
            <a:pPr algn="just"/>
            <a:r>
              <a:rPr lang="en-US" dirty="0" smtClean="0"/>
              <a:t>,Table 1:-</a:t>
            </a:r>
          </a:p>
        </p:txBody>
      </p:sp>
      <p:graphicFrame>
        <p:nvGraphicFramePr>
          <p:cNvPr id="3" name="Content Placeholder 3"/>
          <p:cNvGraphicFramePr>
            <a:graphicFrameLocks/>
          </p:cNvGraphicFramePr>
          <p:nvPr>
            <p:extLst>
              <p:ext uri="{D42A27DB-BD31-4B8C-83A1-F6EECF244321}">
                <p14:modId xmlns:p14="http://schemas.microsoft.com/office/powerpoint/2010/main" val="4072907016"/>
              </p:ext>
            </p:extLst>
          </p:nvPr>
        </p:nvGraphicFramePr>
        <p:xfrm>
          <a:off x="152400" y="4511040"/>
          <a:ext cx="6553200" cy="4214404"/>
        </p:xfrm>
        <a:graphic>
          <a:graphicData uri="http://schemas.openxmlformats.org/drawingml/2006/table">
            <a:tbl>
              <a:tblPr firstRow="1" bandRow="1"/>
              <a:tblGrid>
                <a:gridCol w="2362200"/>
                <a:gridCol w="4191000"/>
              </a:tblGrid>
              <a:tr h="556804">
                <a:tc>
                  <a:txBody>
                    <a:bodyPr/>
                    <a:lstStyle/>
                    <a:p>
                      <a:r>
                        <a:rPr lang="en-US" sz="1400" b="1" dirty="0" smtClean="0">
                          <a:latin typeface="+mn-lt"/>
                        </a:rPr>
                        <a:t>Alkaloids have a wide range of pharmacological activities </a:t>
                      </a:r>
                      <a:endParaRPr lang="en-US" sz="1400" b="1" dirty="0">
                        <a:latin typeface="+mn-lt"/>
                      </a:endParaRPr>
                    </a:p>
                  </a:txBody>
                  <a:tcPr/>
                </a:tc>
                <a:tc>
                  <a:txBody>
                    <a:bodyPr/>
                    <a:lstStyle/>
                    <a:p>
                      <a:r>
                        <a:rPr lang="en-US" sz="1600" b="1" dirty="0" smtClean="0">
                          <a:latin typeface="+mn-lt"/>
                        </a:rPr>
                        <a:t>Pharmacological </a:t>
                      </a: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drugs </a:t>
                      </a:r>
                      <a:endParaRPr lang="en-US" sz="1600" b="1" dirty="0">
                        <a:latin typeface="+mn-lt"/>
                      </a:endParaRPr>
                    </a:p>
                  </a:txBody>
                  <a:tcPr/>
                </a:tc>
              </a:tr>
              <a:tr h="1805396">
                <a:tc>
                  <a:txBody>
                    <a:bodyPr/>
                    <a:lstStyle/>
                    <a:p>
                      <a:r>
                        <a:rPr lang="en-US" sz="1600" b="1" dirty="0" smtClean="0"/>
                        <a:t>Antimalarial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Quinine: </a:t>
                      </a:r>
                      <a:r>
                        <a:rPr lang="en-US" sz="1600" dirty="0" smtClean="0"/>
                        <a:t>This medication is used alone or with other medication to treat malaria caused by mosquito bites in countries where malaria is common. Malaria parasites can enter the body through these mosquito bites, and then live in body tissues such as red blood cells or the Liver. This medication is used to kill the malaria parasites living inside red blood cells.</a:t>
                      </a:r>
                      <a:endParaRPr lang="en-US" sz="1600" dirty="0"/>
                    </a:p>
                  </a:txBody>
                  <a:tcPr/>
                </a:tc>
              </a:tr>
              <a:tr h="1500596">
                <a:tc>
                  <a:txBody>
                    <a:bodyPr/>
                    <a:lstStyle/>
                    <a:p>
                      <a:r>
                        <a:rPr lang="en-US" sz="1600" b="1" dirty="0" smtClean="0"/>
                        <a:t>Anticancer  </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Omacetaxine: </a:t>
                      </a:r>
                      <a:r>
                        <a:rPr lang="en-US" sz="1600" b="0" dirty="0" smtClean="0"/>
                        <a:t>A</a:t>
                      </a:r>
                      <a:r>
                        <a:rPr lang="en-US" sz="1600" dirty="0" smtClean="0"/>
                        <a:t> plant alkaloid with antitumor properties originally identified nearly 40 years ago, has a unique mechanism of action by preventing the initial elongation step of protein synthesis. It has been used widely in China for the treatment of leukemia.</a:t>
                      </a:r>
                      <a:endParaRPr lang="en-US" sz="1600" dirty="0"/>
                    </a:p>
                  </a:txBody>
                  <a:tcPr/>
                </a:tc>
              </a:tr>
            </a:tbl>
          </a:graphicData>
        </a:graphic>
      </p:graphicFrame>
      <p:sp>
        <p:nvSpPr>
          <p:cNvPr id="4" name="Rectangle 3"/>
          <p:cNvSpPr/>
          <p:nvPr/>
        </p:nvSpPr>
        <p:spPr>
          <a:xfrm>
            <a:off x="152400" y="4157246"/>
            <a:ext cx="5181600" cy="338554"/>
          </a:xfrm>
          <a:prstGeom prst="rect">
            <a:avLst/>
          </a:prstGeom>
        </p:spPr>
        <p:txBody>
          <a:bodyPr wrap="square">
            <a:spAutoFit/>
          </a:bodyPr>
          <a:lstStyle/>
          <a:p>
            <a:pPr algn="just"/>
            <a:r>
              <a:rPr lang="en-US" sz="1600" dirty="0"/>
              <a:t>Table 1:-</a:t>
            </a:r>
            <a:r>
              <a:rPr lang="en-US" sz="1600" b="1" dirty="0"/>
              <a:t> Pharmacological activities of </a:t>
            </a:r>
            <a:r>
              <a:rPr lang="en-US" sz="1600" b="1" dirty="0" smtClean="0"/>
              <a:t>Alkaloids. </a:t>
            </a:r>
            <a:endParaRPr lang="en-US" sz="1600" dirty="0"/>
          </a:p>
        </p:txBody>
      </p:sp>
      <p:grpSp>
        <p:nvGrpSpPr>
          <p:cNvPr id="8" name="Group 7"/>
          <p:cNvGrpSpPr/>
          <p:nvPr/>
        </p:nvGrpSpPr>
        <p:grpSpPr>
          <a:xfrm>
            <a:off x="4800600" y="2209800"/>
            <a:ext cx="1645155" cy="1142999"/>
            <a:chOff x="-3200400" y="6080558"/>
            <a:chExt cx="2457793" cy="2774084"/>
          </a:xfrm>
        </p:grpSpPr>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b="72102"/>
            <a:stretch/>
          </p:blipFill>
          <p:spPr>
            <a:xfrm>
              <a:off x="-3200400" y="6080558"/>
              <a:ext cx="2457793" cy="807922"/>
            </a:xfrm>
            <a:prstGeom prst="rect">
              <a:avLst/>
            </a:prstGeom>
          </p:spPr>
        </p:pic>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t="31055"/>
            <a:stretch/>
          </p:blipFill>
          <p:spPr>
            <a:xfrm>
              <a:off x="-3200400" y="6858000"/>
              <a:ext cx="2457793" cy="1996642"/>
            </a:xfrm>
            <a:prstGeom prst="rect">
              <a:avLst/>
            </a:prstGeom>
          </p:spPr>
        </p:pic>
      </p:grpSp>
      <p:pic>
        <p:nvPicPr>
          <p:cNvPr id="12" name="Picture 1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352800"/>
            <a:ext cx="1645155" cy="102281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36893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880"/>
            <a:ext cx="6705600" cy="8925520"/>
          </a:xfrm>
          <a:prstGeom prst="rect">
            <a:avLst/>
          </a:prstGeom>
        </p:spPr>
        <p:txBody>
          <a:bodyPr wrap="square">
            <a:spAutoFit/>
          </a:bodyPr>
          <a:lstStyle/>
          <a:p>
            <a:r>
              <a:rPr lang="en-US" sz="2000" b="1" u="sng" dirty="0"/>
              <a:t>Heterocyclic </a:t>
            </a:r>
            <a:r>
              <a:rPr lang="en-US" sz="2000" b="1" u="sng" dirty="0" smtClean="0"/>
              <a:t>Compound:</a:t>
            </a:r>
            <a:endParaRPr lang="en-US" sz="2000" b="1" u="sng" dirty="0"/>
          </a:p>
          <a:p>
            <a:r>
              <a:rPr lang="en-US" dirty="0" smtClean="0"/>
              <a:t>  Heterocyclic </a:t>
            </a:r>
            <a:r>
              <a:rPr lang="en-US" dirty="0"/>
              <a:t>compounds may be of natural origin or synthetically  available.</a:t>
            </a:r>
            <a:endParaRPr lang="en-US" dirty="0">
              <a:ea typeface="Times New Roman" pitchFamily="18" charset="0"/>
              <a:cs typeface="Arial" pitchFamily="34" charset="0"/>
            </a:endParaRPr>
          </a:p>
          <a:p>
            <a:r>
              <a:rPr lang="en-US" dirty="0" smtClean="0"/>
              <a:t>           Heterocyclic </a:t>
            </a:r>
            <a:r>
              <a:rPr lang="en-US" dirty="0"/>
              <a:t>compounds are </a:t>
            </a:r>
            <a:r>
              <a:rPr lang="en-US" dirty="0">
                <a:ea typeface="Times New Roman" pitchFamily="18" charset="0"/>
                <a:cs typeface="Arial" pitchFamily="34" charset="0"/>
              </a:rPr>
              <a:t>A cyclic organic compounds </a:t>
            </a:r>
            <a:r>
              <a:rPr lang="en-US" dirty="0" smtClean="0"/>
              <a:t>with </a:t>
            </a:r>
            <a:r>
              <a:rPr lang="en-US" dirty="0"/>
              <a:t>the ring containing </a:t>
            </a:r>
            <a:r>
              <a:rPr lang="en-US" dirty="0" smtClean="0"/>
              <a:t>carbon, </a:t>
            </a:r>
            <a:r>
              <a:rPr lang="en-US" dirty="0"/>
              <a:t>and other </a:t>
            </a:r>
            <a:r>
              <a:rPr lang="en-US" dirty="0" smtClean="0"/>
              <a:t>element.</a:t>
            </a:r>
          </a:p>
          <a:p>
            <a:r>
              <a:rPr lang="en-US" dirty="0" smtClean="0"/>
              <a:t> Oxygen</a:t>
            </a:r>
            <a:r>
              <a:rPr lang="en-US" dirty="0"/>
              <a:t>, </a:t>
            </a:r>
            <a:r>
              <a:rPr lang="en-US" dirty="0" smtClean="0"/>
              <a:t>Nitrogen, or Sulfur</a:t>
            </a:r>
            <a:r>
              <a:rPr lang="en-US" dirty="0">
                <a:ea typeface="Times New Roman" pitchFamily="18" charset="0"/>
                <a:cs typeface="Arial" pitchFamily="34" charset="0"/>
              </a:rPr>
              <a:t> are the most common </a:t>
            </a:r>
            <a:r>
              <a:rPr lang="en-US" dirty="0" smtClean="0">
                <a:ea typeface="Times New Roman" pitchFamily="18" charset="0"/>
                <a:cs typeface="Arial" pitchFamily="34" charset="0"/>
              </a:rPr>
              <a:t>heteroatom</a:t>
            </a:r>
            <a:r>
              <a:rPr lang="en-US" dirty="0" smtClean="0"/>
              <a:t> elements</a:t>
            </a:r>
            <a:r>
              <a:rPr lang="en-US" dirty="0" smtClean="0">
                <a:ea typeface="Times New Roman" pitchFamily="18" charset="0"/>
                <a:cs typeface="Arial" pitchFamily="34" charset="0"/>
              </a:rPr>
              <a:t> form </a:t>
            </a:r>
            <a:r>
              <a:rPr lang="en-US" dirty="0">
                <a:ea typeface="Times New Roman" pitchFamily="18" charset="0"/>
                <a:cs typeface="Arial" pitchFamily="34" charset="0"/>
              </a:rPr>
              <a:t>a part of the ring system then it is designated as a heterocyclic compound (figure-1).</a:t>
            </a:r>
            <a:r>
              <a:rPr lang="en-US" dirty="0" smtClean="0"/>
              <a:t> </a:t>
            </a:r>
          </a:p>
          <a:p>
            <a:r>
              <a:rPr lang="en-US" dirty="0"/>
              <a:t> </a:t>
            </a:r>
            <a:r>
              <a:rPr lang="en-US" dirty="0" smtClean="0"/>
              <a:t>          Heterocyclic </a:t>
            </a:r>
            <a:r>
              <a:rPr lang="en-US" dirty="0"/>
              <a:t>aromatic compounds contain in their molecules at least one </a:t>
            </a:r>
            <a:r>
              <a:rPr lang="en-US" dirty="0" smtClean="0"/>
              <a:t>heteroatom, and the </a:t>
            </a:r>
            <a:r>
              <a:rPr lang="en-US" dirty="0"/>
              <a:t>ring contains at least one carbon atom; all atoms other than carbon are considered as heteroatoms. </a:t>
            </a:r>
            <a:endParaRPr lang="en-US" dirty="0" smtClean="0"/>
          </a:p>
          <a:p>
            <a:r>
              <a:rPr lang="en-US" dirty="0"/>
              <a:t> </a:t>
            </a:r>
            <a:r>
              <a:rPr lang="en-US" dirty="0" smtClean="0"/>
              <a:t>   These </a:t>
            </a:r>
            <a:r>
              <a:rPr lang="en-US" dirty="0" smtClean="0">
                <a:ea typeface="Times New Roman" pitchFamily="18" charset="0"/>
                <a:cs typeface="Arial" pitchFamily="34" charset="0"/>
              </a:rPr>
              <a:t>compounds </a:t>
            </a:r>
            <a:r>
              <a:rPr lang="en-US" dirty="0">
                <a:ea typeface="Times New Roman" pitchFamily="18" charset="0"/>
                <a:cs typeface="Arial" pitchFamily="34" charset="0"/>
              </a:rPr>
              <a:t>occur widely in </a:t>
            </a:r>
            <a:r>
              <a:rPr lang="en-US" dirty="0" smtClean="0">
                <a:ea typeface="Times New Roman" pitchFamily="18" charset="0"/>
                <a:cs typeface="Arial" pitchFamily="34" charset="0"/>
              </a:rPr>
              <a:t>nature, </a:t>
            </a:r>
            <a:r>
              <a:rPr lang="en-US" dirty="0">
                <a:ea typeface="Times New Roman" pitchFamily="18" charset="0"/>
                <a:cs typeface="Arial" pitchFamily="34" charset="0"/>
              </a:rPr>
              <a:t>and in a variety of non-naturally occurring compounds. A large number of heterocyclic compounds are essential </a:t>
            </a:r>
            <a:r>
              <a:rPr lang="en-US" dirty="0" smtClean="0">
                <a:ea typeface="Times New Roman" pitchFamily="18" charset="0"/>
                <a:cs typeface="Arial" pitchFamily="34" charset="0"/>
              </a:rPr>
              <a:t>for life. Various </a:t>
            </a:r>
            <a:r>
              <a:rPr lang="en-US" dirty="0">
                <a:ea typeface="Times New Roman" pitchFamily="18" charset="0"/>
                <a:cs typeface="Arial" pitchFamily="34" charset="0"/>
              </a:rPr>
              <a:t>compounds such as alkaloids, antibiotics, </a:t>
            </a:r>
            <a:r>
              <a:rPr lang="en-US" dirty="0" smtClean="0">
                <a:ea typeface="Times New Roman" pitchFamily="18" charset="0"/>
                <a:cs typeface="Arial" pitchFamily="34" charset="0"/>
              </a:rPr>
              <a:t>essential amino </a:t>
            </a:r>
            <a:r>
              <a:rPr lang="en-US" dirty="0">
                <a:ea typeface="Times New Roman" pitchFamily="18" charset="0"/>
                <a:cs typeface="Arial" pitchFamily="34" charset="0"/>
              </a:rPr>
              <a:t>acids, </a:t>
            </a:r>
            <a:r>
              <a:rPr lang="en-US" dirty="0" smtClean="0">
                <a:ea typeface="Times New Roman" pitchFamily="18" charset="0"/>
                <a:cs typeface="Arial" pitchFamily="34" charset="0"/>
              </a:rPr>
              <a:t>hormones, </a:t>
            </a:r>
            <a:r>
              <a:rPr lang="en-US" dirty="0" smtClean="0"/>
              <a:t>DNA </a:t>
            </a:r>
            <a:r>
              <a:rPr lang="en-US" dirty="0"/>
              <a:t>and RNA, chlorophyll, hemoglobin, vitamins and many more contains the heterocyclic ring </a:t>
            </a:r>
            <a:r>
              <a:rPr lang="en-US" dirty="0" smtClean="0"/>
              <a:t>in their </a:t>
            </a:r>
            <a:r>
              <a:rPr lang="en-US" dirty="0"/>
              <a:t>major </a:t>
            </a:r>
            <a:r>
              <a:rPr lang="en-US" dirty="0" smtClean="0"/>
              <a:t>skeleton.</a:t>
            </a:r>
            <a:r>
              <a:rPr lang="en-US" dirty="0" smtClean="0">
                <a:ea typeface="Times New Roman" pitchFamily="18" charset="0"/>
                <a:cs typeface="Arial" pitchFamily="34" charset="0"/>
              </a:rPr>
              <a:t> A </a:t>
            </a:r>
            <a:r>
              <a:rPr lang="en-US" dirty="0">
                <a:ea typeface="Times New Roman" pitchFamily="18" charset="0"/>
                <a:cs typeface="Arial" pitchFamily="34" charset="0"/>
              </a:rPr>
              <a:t>large number of synthetic drugs </a:t>
            </a:r>
            <a:r>
              <a:rPr lang="en-US" dirty="0" smtClean="0">
                <a:ea typeface="Times New Roman" pitchFamily="18" charset="0"/>
                <a:cs typeface="Arial" pitchFamily="34" charset="0"/>
              </a:rPr>
              <a:t>contain heterocyclic ring systems in their structures. </a:t>
            </a:r>
            <a:r>
              <a:rPr lang="en-US" dirty="0">
                <a:ea typeface="Times New Roman" pitchFamily="18" charset="0"/>
                <a:cs typeface="Arial" pitchFamily="34" charset="0"/>
              </a:rPr>
              <a:t>Knowledge of heterocyclic chemistry is </a:t>
            </a:r>
            <a:r>
              <a:rPr lang="en-US" dirty="0" smtClean="0">
                <a:ea typeface="Times New Roman" pitchFamily="18" charset="0"/>
                <a:cs typeface="Arial" pitchFamily="34" charset="0"/>
              </a:rPr>
              <a:t>very useful </a:t>
            </a:r>
            <a:r>
              <a:rPr lang="en-US" dirty="0">
                <a:ea typeface="Times New Roman" pitchFamily="18" charset="0"/>
                <a:cs typeface="Arial" pitchFamily="34" charset="0"/>
              </a:rPr>
              <a:t>in </a:t>
            </a:r>
            <a:r>
              <a:rPr lang="en-US" dirty="0" smtClean="0">
                <a:ea typeface="Times New Roman" pitchFamily="18" charset="0"/>
                <a:cs typeface="Arial" pitchFamily="34" charset="0"/>
              </a:rPr>
              <a:t>biosynthesis, </a:t>
            </a:r>
            <a:r>
              <a:rPr lang="en-US" dirty="0">
                <a:ea typeface="Times New Roman" pitchFamily="18" charset="0"/>
                <a:cs typeface="Arial" pitchFamily="34" charset="0"/>
              </a:rPr>
              <a:t>as well </a:t>
            </a:r>
            <a:r>
              <a:rPr lang="en-US" dirty="0" smtClean="0">
                <a:ea typeface="Times New Roman" pitchFamily="18" charset="0"/>
                <a:cs typeface="Arial" pitchFamily="34" charset="0"/>
              </a:rPr>
              <a:t>as </a:t>
            </a:r>
            <a:r>
              <a:rPr lang="en-US" dirty="0">
                <a:ea typeface="Times New Roman" pitchFamily="18" charset="0"/>
                <a:cs typeface="Arial" pitchFamily="34" charset="0"/>
              </a:rPr>
              <a:t>in drug </a:t>
            </a:r>
            <a:r>
              <a:rPr lang="en-US" dirty="0" smtClean="0">
                <a:ea typeface="Times New Roman" pitchFamily="18" charset="0"/>
                <a:cs typeface="Arial" pitchFamily="34" charset="0"/>
              </a:rPr>
              <a:t>metabolism.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600" dirty="0" smtClean="0"/>
          </a:p>
          <a:p>
            <a:r>
              <a:rPr lang="en-US" sz="1600" dirty="0" smtClean="0">
                <a:ea typeface="Times New Roman" pitchFamily="18" charset="0"/>
                <a:cs typeface="Arial" pitchFamily="34" charset="0"/>
              </a:rPr>
              <a:t>figure-1:</a:t>
            </a:r>
            <a:r>
              <a:rPr lang="en-US" sz="1600" dirty="0" smtClean="0"/>
              <a:t> </a:t>
            </a:r>
            <a:r>
              <a:rPr lang="en-US" sz="1600" dirty="0"/>
              <a:t>Heterocyclic </a:t>
            </a:r>
            <a:r>
              <a:rPr lang="en-US" sz="1600" dirty="0" smtClean="0"/>
              <a:t>compound Caffeine </a:t>
            </a:r>
            <a:r>
              <a:rPr lang="en-US" sz="1600" dirty="0"/>
              <a:t>the ring containing carbon, </a:t>
            </a:r>
            <a:r>
              <a:rPr lang="en-US" sz="1600" dirty="0" smtClean="0"/>
              <a:t>  </a:t>
            </a:r>
          </a:p>
          <a:p>
            <a:r>
              <a:rPr lang="en-US" sz="1600" dirty="0" smtClean="0"/>
              <a:t>                </a:t>
            </a:r>
            <a:r>
              <a:rPr lang="en-US" sz="1600" dirty="0"/>
              <a:t>Oxygen</a:t>
            </a:r>
            <a:r>
              <a:rPr lang="en-US" sz="1600" dirty="0" smtClean="0"/>
              <a:t>,</a:t>
            </a:r>
            <a:r>
              <a:rPr lang="en-US" sz="1600" dirty="0"/>
              <a:t> and</a:t>
            </a:r>
            <a:r>
              <a:rPr lang="en-US" sz="1600" dirty="0" smtClean="0"/>
              <a:t> </a:t>
            </a:r>
            <a:r>
              <a:rPr lang="en-US" sz="1600" dirty="0"/>
              <a:t>Nitrogen</a:t>
            </a:r>
            <a:r>
              <a:rPr lang="en-US" dirty="0" smtClean="0"/>
              <a:t>.</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21704"/>
          <a:stretch/>
        </p:blipFill>
        <p:spPr>
          <a:xfrm>
            <a:off x="1219199" y="5774050"/>
            <a:ext cx="3429001" cy="253175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97829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0000" t="13378" b="56987"/>
          <a:stretch/>
        </p:blipFill>
        <p:spPr>
          <a:xfrm>
            <a:off x="854699" y="6434102"/>
            <a:ext cx="1053887" cy="1262098"/>
          </a:xfrm>
          <a:prstGeom prst="rect">
            <a:avLst/>
          </a:prstGeom>
        </p:spPr>
      </p:pic>
      <p:pic>
        <p:nvPicPr>
          <p:cNvPr id="12" name="Picture 11" descr="Screen Clipping"/>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21902" t="64697" r="28581" b="1814"/>
          <a:stretch/>
        </p:blipFill>
        <p:spPr>
          <a:xfrm>
            <a:off x="2590800" y="6434102"/>
            <a:ext cx="944303" cy="1262098"/>
          </a:xfrm>
          <a:prstGeom prst="rect">
            <a:avLst/>
          </a:prstGeom>
        </p:spPr>
      </p:pic>
      <p:sp>
        <p:nvSpPr>
          <p:cNvPr id="14" name="Rectangle 13"/>
          <p:cNvSpPr/>
          <p:nvPr/>
        </p:nvSpPr>
        <p:spPr>
          <a:xfrm>
            <a:off x="152400" y="152400"/>
            <a:ext cx="6553200" cy="8094524"/>
          </a:xfrm>
          <a:prstGeom prst="rect">
            <a:avLst/>
          </a:prstGeom>
        </p:spPr>
        <p:txBody>
          <a:bodyPr wrap="square">
            <a:spAutoFit/>
          </a:bodyPr>
          <a:lstStyle/>
          <a:p>
            <a:pPr fontAlgn="base"/>
            <a:r>
              <a:rPr lang="en-US" sz="1400" b="1" dirty="0" smtClean="0">
                <a:ea typeface="Times New Roman" pitchFamily="18" charset="0"/>
                <a:cs typeface="Arial" pitchFamily="34" charset="0"/>
              </a:rPr>
              <a:t> </a:t>
            </a:r>
            <a:r>
              <a:rPr lang="en-US" b="1" u="sng" dirty="0">
                <a:latin typeface="+mj-lt"/>
              </a:rPr>
              <a:t>Major Classes Of Heterocyclic Compounds</a:t>
            </a:r>
          </a:p>
          <a:p>
            <a:pPr fontAlgn="base"/>
            <a:r>
              <a:rPr lang="en-US" dirty="0"/>
              <a:t>The major classes of heterocycles containing the common </a:t>
            </a:r>
            <a:r>
              <a:rPr lang="en-US" dirty="0" smtClean="0"/>
              <a:t>heteroatoms are </a:t>
            </a:r>
            <a:r>
              <a:rPr lang="en-US" dirty="0"/>
              <a:t>reviewed in order of increasing ring size, with </a:t>
            </a:r>
            <a:r>
              <a:rPr lang="en-US" dirty="0" smtClean="0"/>
              <a:t>compounds</a:t>
            </a:r>
            <a:r>
              <a:rPr lang="en-US" dirty="0"/>
              <a:t> containing other heteroatoms </a:t>
            </a:r>
            <a:r>
              <a:rPr lang="en-US" dirty="0" smtClean="0"/>
              <a:t>. </a:t>
            </a:r>
            <a:r>
              <a:rPr lang="en-US" dirty="0"/>
              <a:t>Classification by ring size is convenient because heterocyclic rings of a given size have many common </a:t>
            </a:r>
            <a:r>
              <a:rPr lang="en-US" dirty="0" smtClean="0"/>
              <a:t>features. Heterocyclic compounds may be classified into:- </a:t>
            </a:r>
          </a:p>
          <a:p>
            <a:pPr algn="justLow" eaLnBrk="0" fontAlgn="base" hangingPunct="0">
              <a:spcBef>
                <a:spcPct val="0"/>
              </a:spcBef>
              <a:spcAft>
                <a:spcPct val="0"/>
              </a:spcAft>
            </a:pPr>
            <a:r>
              <a:rPr lang="en-US" b="1" u="sng" dirty="0" smtClean="0"/>
              <a:t> The five membered heterocyclic compounds</a:t>
            </a:r>
            <a:r>
              <a:rPr lang="en-US" u="sng" dirty="0" smtClean="0"/>
              <a:t>:- </a:t>
            </a:r>
          </a:p>
          <a:p>
            <a:pPr algn="justLow" eaLnBrk="0" fontAlgn="base" hangingPunct="0">
              <a:spcBef>
                <a:spcPct val="0"/>
              </a:spcBef>
              <a:spcAft>
                <a:spcPct val="0"/>
              </a:spcAft>
            </a:pPr>
            <a:r>
              <a:rPr lang="en-US" dirty="0" smtClean="0"/>
              <a:t>Consist of five cyclic compounds having one heteroatom example Furan, or consist of five cyclic compounds having more than one heteroatom example Pyrazole,</a:t>
            </a:r>
            <a:r>
              <a:rPr lang="en-US" b="1" dirty="0"/>
              <a:t> </a:t>
            </a:r>
            <a:r>
              <a:rPr lang="en-US" dirty="0"/>
              <a:t>Figure(2)</a:t>
            </a:r>
            <a:r>
              <a:rPr lang="en-US" dirty="0" smtClean="0"/>
              <a:t> as follow:-</a:t>
            </a:r>
          </a:p>
          <a:p>
            <a:pPr algn="justLow" eaLnBrk="0" fontAlgn="base" hangingPunct="0">
              <a:spcBef>
                <a:spcPct val="0"/>
              </a:spcBef>
              <a:spcAft>
                <a:spcPct val="0"/>
              </a:spcAft>
            </a:pPr>
            <a:endParaRPr lang="en-US" b="1" dirty="0" smtClean="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r>
              <a:rPr lang="en-US" sz="1600" b="1" dirty="0" smtClean="0"/>
              <a:t>Figure(2):- Heterocyclic </a:t>
            </a:r>
            <a:r>
              <a:rPr lang="en-US" sz="1600" b="1" dirty="0"/>
              <a:t>compounds </a:t>
            </a:r>
            <a:r>
              <a:rPr lang="en-US" sz="1600" b="1" dirty="0" smtClean="0"/>
              <a:t>Furan,</a:t>
            </a:r>
            <a:r>
              <a:rPr lang="en-US" sz="1600" b="1" dirty="0"/>
              <a:t> </a:t>
            </a:r>
            <a:r>
              <a:rPr lang="en-US" sz="1600" b="1" dirty="0" smtClean="0"/>
              <a:t>Pyrazole.</a:t>
            </a:r>
            <a:endParaRPr lang="en-US" sz="1600" b="1" dirty="0"/>
          </a:p>
          <a:p>
            <a:pPr algn="justLow" eaLnBrk="0" fontAlgn="base" hangingPunct="0">
              <a:spcBef>
                <a:spcPct val="0"/>
              </a:spcBef>
              <a:spcAft>
                <a:spcPct val="0"/>
              </a:spcAft>
            </a:pPr>
            <a:endParaRPr lang="en-US" b="1" u="sng" dirty="0" smtClean="0"/>
          </a:p>
          <a:p>
            <a:pPr algn="justLow" eaLnBrk="0" fontAlgn="base" hangingPunct="0">
              <a:spcBef>
                <a:spcPct val="0"/>
              </a:spcBef>
              <a:spcAft>
                <a:spcPct val="0"/>
              </a:spcAft>
            </a:pPr>
            <a:r>
              <a:rPr lang="en-US" b="1" u="sng" dirty="0" smtClean="0"/>
              <a:t>The </a:t>
            </a:r>
            <a:r>
              <a:rPr lang="en-US" b="1" u="sng" dirty="0"/>
              <a:t>Six membered heterocyclic compounds</a:t>
            </a:r>
            <a:r>
              <a:rPr lang="en-US" u="sng" dirty="0"/>
              <a:t>:-</a:t>
            </a:r>
            <a:r>
              <a:rPr lang="en-US" dirty="0"/>
              <a:t> are consist of </a:t>
            </a:r>
            <a:r>
              <a:rPr lang="en-US" dirty="0" smtClean="0"/>
              <a:t>six </a:t>
            </a:r>
            <a:r>
              <a:rPr lang="en-US" dirty="0"/>
              <a:t>cyclic compounds having</a:t>
            </a:r>
            <a:r>
              <a:rPr lang="en-US" dirty="0" smtClean="0"/>
              <a:t> </a:t>
            </a:r>
            <a:r>
              <a:rPr lang="en-US" dirty="0"/>
              <a:t>one  or more than one heteroatom </a:t>
            </a:r>
            <a:r>
              <a:rPr lang="en-US" dirty="0" smtClean="0"/>
              <a:t>example Pyridine, or </a:t>
            </a:r>
            <a:r>
              <a:rPr lang="en-US" dirty="0"/>
              <a:t>consist of five cyclic compounds having</a:t>
            </a:r>
            <a:r>
              <a:rPr lang="en-US" dirty="0" smtClean="0"/>
              <a:t> </a:t>
            </a:r>
            <a:r>
              <a:rPr lang="en-US" dirty="0"/>
              <a:t>more than one </a:t>
            </a:r>
            <a:r>
              <a:rPr lang="en-US" dirty="0" smtClean="0"/>
              <a:t>heteroatom, example Pyrimidine</a:t>
            </a:r>
            <a:r>
              <a:rPr lang="en-US" dirty="0"/>
              <a:t>, Figure(3)</a:t>
            </a:r>
            <a:r>
              <a:rPr lang="en-US" b="1" dirty="0"/>
              <a:t> </a:t>
            </a:r>
            <a:r>
              <a:rPr lang="en-US" dirty="0" smtClean="0"/>
              <a:t>as </a:t>
            </a:r>
            <a:r>
              <a:rPr lang="en-US" dirty="0"/>
              <a:t>follow</a:t>
            </a:r>
            <a:r>
              <a:rPr lang="en-US" dirty="0" smtClean="0"/>
              <a:t>:-</a:t>
            </a:r>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endParaRPr lang="en-US" sz="1400" b="1" dirty="0"/>
          </a:p>
          <a:p>
            <a:pPr algn="justLow" eaLnBrk="0" fontAlgn="base" hangingPunct="0">
              <a:spcBef>
                <a:spcPct val="0"/>
              </a:spcBef>
              <a:spcAft>
                <a:spcPct val="0"/>
              </a:spcAft>
            </a:pPr>
            <a:r>
              <a:rPr lang="en-US" sz="1400" b="1" dirty="0" smtClean="0"/>
              <a:t>     f</a:t>
            </a:r>
            <a:r>
              <a:rPr lang="en-US" sz="1600" b="1" dirty="0" smtClean="0"/>
              <a:t>igure(3) :- Heterocyclic </a:t>
            </a:r>
            <a:r>
              <a:rPr lang="en-US" sz="1600" b="1" dirty="0"/>
              <a:t>compounds </a:t>
            </a:r>
            <a:r>
              <a:rPr lang="en-US" sz="1600" b="1" dirty="0" smtClean="0"/>
              <a:t>Pyrimidine.</a:t>
            </a:r>
            <a:endParaRPr lang="en-US" sz="2000" b="1" dirty="0"/>
          </a:p>
        </p:txBody>
      </p:sp>
      <p:pic>
        <p:nvPicPr>
          <p:cNvPr id="16" name="Picture 15" descr="Screen Clipping"/>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b="63980"/>
          <a:stretch/>
        </p:blipFill>
        <p:spPr>
          <a:xfrm>
            <a:off x="914400" y="3352800"/>
            <a:ext cx="914400" cy="1317456"/>
          </a:xfrm>
          <a:prstGeom prst="rect">
            <a:avLst/>
          </a:prstGeom>
        </p:spPr>
      </p:pic>
      <p:pic>
        <p:nvPicPr>
          <p:cNvPr id="17" name="Picture 16" descr="Screen Clipping"/>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60311"/>
          <a:stretch/>
        </p:blipFill>
        <p:spPr>
          <a:xfrm>
            <a:off x="2496670" y="3352800"/>
            <a:ext cx="932329" cy="1256073"/>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207165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152400"/>
            <a:ext cx="6477000" cy="2308324"/>
          </a:xfrm>
          <a:prstGeom prst="rect">
            <a:avLst/>
          </a:prstGeom>
        </p:spPr>
        <p:txBody>
          <a:bodyPr wrap="square">
            <a:spAutoFit/>
          </a:bodyPr>
          <a:lstStyle/>
          <a:p>
            <a:pPr lvl="0"/>
            <a:r>
              <a:rPr lang="en-US" b="1" u="sng" dirty="0"/>
              <a:t>Introduction To Some Heterocyclic Compounds:-</a:t>
            </a:r>
          </a:p>
          <a:p>
            <a:endParaRPr lang="en-US" b="1" u="sng" dirty="0" smtClean="0">
              <a:latin typeface="Arial" pitchFamily="34" charset="0"/>
              <a:ea typeface="Times New Roman" pitchFamily="18" charset="0"/>
              <a:cs typeface="Arial" pitchFamily="34" charset="0"/>
            </a:endParaRPr>
          </a:p>
          <a:p>
            <a:r>
              <a:rPr lang="en-US" b="1" u="sng" dirty="0" smtClean="0">
                <a:latin typeface="Arial" pitchFamily="34" charset="0"/>
                <a:ea typeface="Times New Roman" pitchFamily="18" charset="0"/>
                <a:cs typeface="Arial" pitchFamily="34" charset="0"/>
              </a:rPr>
              <a:t>♦H</a:t>
            </a:r>
            <a:r>
              <a:rPr lang="en-US" b="1" u="sng" dirty="0" smtClean="0"/>
              <a:t>eterocyclic</a:t>
            </a:r>
            <a:r>
              <a:rPr lang="en-US" b="1" u="sng" dirty="0" smtClean="0">
                <a:latin typeface="Arial" pitchFamily="34" charset="0"/>
                <a:ea typeface="Times New Roman" pitchFamily="18" charset="0"/>
                <a:cs typeface="Arial" pitchFamily="34" charset="0"/>
              </a:rPr>
              <a:t> </a:t>
            </a:r>
            <a:r>
              <a:rPr lang="en-US" b="1" u="sng" dirty="0" smtClean="0"/>
              <a:t>Indole </a:t>
            </a:r>
            <a:r>
              <a:rPr lang="en-US" b="1" u="sng" dirty="0"/>
              <a:t>Ring &amp; </a:t>
            </a:r>
            <a:r>
              <a:rPr lang="en-US" b="1" u="sng" dirty="0">
                <a:ea typeface="Times New Roman" pitchFamily="18" charset="0"/>
                <a:cs typeface="Arial" pitchFamily="34" charset="0"/>
              </a:rPr>
              <a:t>Essential Amino Acid </a:t>
            </a:r>
            <a:r>
              <a:rPr lang="en-US" b="1" u="sng" dirty="0"/>
              <a:t>Tryptophan :-</a:t>
            </a:r>
            <a:endParaRPr lang="en-US" b="1" u="sng" dirty="0">
              <a:latin typeface="Arial" pitchFamily="34" charset="0"/>
              <a:ea typeface="Times New Roman" pitchFamily="18" charset="0"/>
              <a:cs typeface="Arial" pitchFamily="34" charset="0"/>
            </a:endParaRPr>
          </a:p>
          <a:p>
            <a:r>
              <a:rPr lang="en-US" dirty="0" smtClean="0"/>
              <a:t> The </a:t>
            </a:r>
            <a:r>
              <a:rPr lang="en-US" smtClean="0"/>
              <a:t>heterocyclic compound, </a:t>
            </a:r>
            <a:r>
              <a:rPr lang="en-US" dirty="0" smtClean="0"/>
              <a:t>Indole(figure-4) is present in the amino acid Tryptophan. </a:t>
            </a:r>
            <a:r>
              <a:rPr lang="en-US" dirty="0"/>
              <a:t>Tryptophan </a:t>
            </a:r>
            <a:r>
              <a:rPr lang="en-US" dirty="0" smtClean="0"/>
              <a:t> is a building unit of proteins. Also Indole is the base of important  drugs such </a:t>
            </a:r>
            <a:r>
              <a:rPr lang="en-US" dirty="0"/>
              <a:t>as </a:t>
            </a:r>
            <a:r>
              <a:rPr lang="en-US" dirty="0" smtClean="0"/>
              <a:t>INDOMETHACIN                  (figure-5) , which  is </a:t>
            </a:r>
            <a:r>
              <a:rPr lang="en-US" dirty="0"/>
              <a:t>used mostly for </a:t>
            </a:r>
            <a:r>
              <a:rPr lang="en-US" dirty="0" smtClean="0"/>
              <a:t>inhibit inflammation, </a:t>
            </a:r>
            <a:r>
              <a:rPr lang="en-US" dirty="0"/>
              <a:t>Inhibit </a:t>
            </a:r>
            <a:r>
              <a:rPr lang="en-US" dirty="0" smtClean="0"/>
              <a:t>Pain </a:t>
            </a:r>
            <a:r>
              <a:rPr lang="en-US" dirty="0"/>
              <a:t>in joint </a:t>
            </a:r>
            <a:r>
              <a:rPr lang="en-US" dirty="0" smtClean="0"/>
              <a:t>diseases and treat gout.</a:t>
            </a:r>
            <a:endParaRPr lang="en-US" dirty="0"/>
          </a:p>
        </p:txBody>
      </p:sp>
      <p:sp>
        <p:nvSpPr>
          <p:cNvPr id="3" name="Rectangle 2"/>
          <p:cNvSpPr/>
          <p:nvPr/>
        </p:nvSpPr>
        <p:spPr>
          <a:xfrm>
            <a:off x="76200" y="3941088"/>
            <a:ext cx="6705600" cy="5509200"/>
          </a:xfrm>
          <a:prstGeom prst="rect">
            <a:avLst/>
          </a:prstGeom>
        </p:spPr>
        <p:txBody>
          <a:bodyPr wrap="square">
            <a:spAutoFit/>
          </a:bodyPr>
          <a:lstStyle/>
          <a:p>
            <a:r>
              <a:rPr lang="en-US" b="1" u="sng" dirty="0">
                <a:latin typeface="Arial" pitchFamily="34" charset="0"/>
                <a:ea typeface="Times New Roman" pitchFamily="18" charset="0"/>
                <a:cs typeface="Arial" pitchFamily="34" charset="0"/>
              </a:rPr>
              <a:t>♦</a:t>
            </a:r>
            <a:r>
              <a:rPr lang="en-US" b="1" u="sng" dirty="0">
                <a:ea typeface="Times New Roman" pitchFamily="18" charset="0"/>
                <a:cs typeface="Arial" pitchFamily="34" charset="0"/>
              </a:rPr>
              <a:t>H</a:t>
            </a:r>
            <a:r>
              <a:rPr lang="en-US" b="1" u="sng" dirty="0"/>
              <a:t>eterocyclic</a:t>
            </a:r>
            <a:r>
              <a:rPr lang="en-US" b="1" u="sng" dirty="0">
                <a:ea typeface="Times New Roman" pitchFamily="18" charset="0"/>
                <a:cs typeface="Arial" pitchFamily="34" charset="0"/>
              </a:rPr>
              <a:t> </a:t>
            </a:r>
            <a:r>
              <a:rPr lang="en-US" b="1" u="sng" dirty="0"/>
              <a:t>Indole Ring in Serotonin </a:t>
            </a:r>
            <a:r>
              <a:rPr lang="en-US" b="1" u="sng" dirty="0">
                <a:ea typeface="Times New Roman" pitchFamily="18" charset="0"/>
                <a:cs typeface="Arial" pitchFamily="34" charset="0"/>
              </a:rPr>
              <a:t>:- </a:t>
            </a:r>
          </a:p>
          <a:p>
            <a:r>
              <a:rPr lang="en-US" dirty="0"/>
              <a:t>The other heterocyclic compound contain Indole is present in Serotonin, it’s a monoamine neurotransmitter, synthesized in the central nervous system(CNS), and gastrointestinal tract (GIT) of animals including humans. </a:t>
            </a:r>
            <a:endParaRPr lang="en-US" dirty="0" smtClean="0"/>
          </a:p>
          <a:p>
            <a:r>
              <a:rPr lang="en-US" b="1" dirty="0" smtClean="0"/>
              <a:t>                                                                                   Serotonin</a:t>
            </a:r>
            <a:endParaRPr lang="en-US" dirty="0" smtClean="0"/>
          </a:p>
          <a:p>
            <a:r>
              <a:rPr lang="en-US" b="1" u="sng" dirty="0" smtClean="0"/>
              <a:t>Serotonin </a:t>
            </a:r>
            <a:r>
              <a:rPr lang="en-US" b="1" u="sng" dirty="0"/>
              <a:t>Function:-</a:t>
            </a:r>
          </a:p>
          <a:p>
            <a:r>
              <a:rPr lang="en-US" dirty="0"/>
              <a:t>Its function in the central nervous system(CNS) It is popularly thought to be a contributor to feelings of well-being and happiness, and include the regulation of mood, appetite, and sleep. Serotonin also has some cognitive functions, including memory and learning, but in  gastrointestinal tract (GIT) Serotonin is used to regulate intestinal movements. </a:t>
            </a:r>
            <a:r>
              <a:rPr lang="en-US" dirty="0" smtClean="0"/>
              <a:t>                               walnut                         plums</a:t>
            </a:r>
          </a:p>
          <a:p>
            <a:r>
              <a:rPr lang="en-US" dirty="0" smtClean="0"/>
              <a:t> </a:t>
            </a:r>
            <a:r>
              <a:rPr lang="en-US" dirty="0"/>
              <a:t>Where can you found Serotonin?</a:t>
            </a:r>
          </a:p>
          <a:p>
            <a:r>
              <a:rPr lang="en-US" dirty="0"/>
              <a:t>Serotonin is found in mushrooms, fruits and vegetables. The highest values of 25–400 mg/kg have been found in nuts of the </a:t>
            </a:r>
            <a:r>
              <a:rPr lang="en-US" dirty="0" smtClean="0"/>
              <a:t>walnut. </a:t>
            </a:r>
            <a:r>
              <a:rPr lang="en-US" dirty="0"/>
              <a:t>Serotonin concentrations of 3–30 mg/kg have been found in plantains, pineapples, banana, kiwifruit, plums, and tomatoes. </a:t>
            </a:r>
          </a:p>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451759"/>
            <a:ext cx="2583308" cy="1371600"/>
          </a:xfrm>
          <a:prstGeom prst="rect">
            <a:avLst/>
          </a:prstGeom>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973" y="2451759"/>
            <a:ext cx="1600200" cy="1028314"/>
          </a:xfrm>
          <a:prstGeom prst="rect">
            <a:avLst/>
          </a:prstGeom>
        </p:spPr>
      </p:pic>
      <p:sp>
        <p:nvSpPr>
          <p:cNvPr id="20" name="Rectangle 19"/>
          <p:cNvSpPr/>
          <p:nvPr/>
        </p:nvSpPr>
        <p:spPr>
          <a:xfrm>
            <a:off x="76200" y="3657600"/>
            <a:ext cx="6781800" cy="461665"/>
          </a:xfrm>
          <a:prstGeom prst="rect">
            <a:avLst/>
          </a:prstGeom>
        </p:spPr>
        <p:txBody>
          <a:bodyPr wrap="square">
            <a:spAutoFit/>
          </a:bodyPr>
          <a:lstStyle/>
          <a:p>
            <a:r>
              <a:rPr lang="en-US" sz="1200" b="1" dirty="0" smtClean="0"/>
              <a:t>figure-4:- </a:t>
            </a:r>
            <a:r>
              <a:rPr lang="en-US" sz="1200" b="1" dirty="0">
                <a:ea typeface="Times New Roman" pitchFamily="18" charset="0"/>
                <a:cs typeface="Arial" pitchFamily="34" charset="0"/>
              </a:rPr>
              <a:t>H</a:t>
            </a:r>
            <a:r>
              <a:rPr lang="en-US" sz="1200" b="1" dirty="0"/>
              <a:t>eterocyclic</a:t>
            </a:r>
            <a:r>
              <a:rPr lang="en-US" sz="1200" b="1" dirty="0">
                <a:ea typeface="Times New Roman" pitchFamily="18" charset="0"/>
                <a:cs typeface="Arial" pitchFamily="34" charset="0"/>
              </a:rPr>
              <a:t> </a:t>
            </a:r>
            <a:r>
              <a:rPr lang="en-US" sz="1200" b="1" dirty="0"/>
              <a:t>Indole Ring of </a:t>
            </a:r>
            <a:r>
              <a:rPr lang="en-US" sz="1200" b="1" dirty="0" smtClean="0"/>
              <a:t>Tryptophan, while Indole </a:t>
            </a:r>
            <a:r>
              <a:rPr lang="en-US" sz="1200" b="1" dirty="0"/>
              <a:t>ring of Tryptophan </a:t>
            </a:r>
            <a:r>
              <a:rPr lang="en-US" sz="1200" b="1" dirty="0" smtClean="0"/>
              <a:t>present in</a:t>
            </a:r>
          </a:p>
          <a:p>
            <a:r>
              <a:rPr lang="en-US" sz="1200" b="1" dirty="0"/>
              <a:t> </a:t>
            </a:r>
            <a:r>
              <a:rPr lang="en-US" sz="1200" b="1" dirty="0" smtClean="0"/>
              <a:t>                Indomethacin.</a:t>
            </a:r>
            <a:endParaRPr lang="en-US" sz="1200" b="1" dirty="0"/>
          </a:p>
        </p:txBody>
      </p:sp>
      <p:sp>
        <p:nvSpPr>
          <p:cNvPr id="21" name="Rectangle 20"/>
          <p:cNvSpPr/>
          <p:nvPr/>
        </p:nvSpPr>
        <p:spPr>
          <a:xfrm>
            <a:off x="914400" y="2971800"/>
            <a:ext cx="1169294" cy="338554"/>
          </a:xfrm>
          <a:prstGeom prst="rect">
            <a:avLst/>
          </a:prstGeom>
        </p:spPr>
        <p:txBody>
          <a:bodyPr wrap="none">
            <a:spAutoFit/>
          </a:bodyPr>
          <a:lstStyle/>
          <a:p>
            <a:r>
              <a:rPr lang="en-US" sz="1600" b="1" dirty="0"/>
              <a:t>Tryptophan</a:t>
            </a:r>
            <a:endParaRPr lang="en-US" sz="1600" dirty="0"/>
          </a:p>
        </p:txBody>
      </p:sp>
      <p:pic>
        <p:nvPicPr>
          <p:cNvPr id="22" name="Picture 2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7315200"/>
            <a:ext cx="914602" cy="385096"/>
          </a:xfrm>
          <a:prstGeom prst="rect">
            <a:avLst/>
          </a:prstGeom>
        </p:spPr>
      </p:pic>
      <p:pic>
        <p:nvPicPr>
          <p:cNvPr id="23" name="Picture 2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567" y="7239000"/>
            <a:ext cx="724033" cy="550265"/>
          </a:xfrm>
          <a:prstGeom prst="rect">
            <a:avLst/>
          </a:prstGeom>
        </p:spPr>
      </p:pic>
      <p:pic>
        <p:nvPicPr>
          <p:cNvPr id="24" name="Picture 2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719" y="5181600"/>
            <a:ext cx="1002119" cy="724220"/>
          </a:xfrm>
          <a:prstGeom prst="rect">
            <a:avLst/>
          </a:prstGeom>
        </p:spPr>
      </p:pic>
    </p:spTree>
    <p:extLst>
      <p:ext uri="{BB962C8B-B14F-4D97-AF65-F5344CB8AC3E}">
        <p14:creationId xmlns:p14="http://schemas.microsoft.com/office/powerpoint/2010/main" val="1007648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 y="144482"/>
            <a:ext cx="6553200" cy="9941183"/>
          </a:xfrm>
          <a:prstGeom prst="rect">
            <a:avLst/>
          </a:prstGeom>
        </p:spPr>
        <p:txBody>
          <a:bodyPr wrap="square">
            <a:spAutoFit/>
          </a:bodyPr>
          <a:lstStyle/>
          <a:p>
            <a:pPr algn="just"/>
            <a:r>
              <a:rPr lang="en-US" b="1" u="sng" dirty="0" smtClean="0">
                <a:latin typeface="Arial" pitchFamily="34" charset="0"/>
                <a:ea typeface="Times New Roman" pitchFamily="18" charset="0"/>
                <a:cs typeface="Arial" pitchFamily="34" charset="0"/>
              </a:rPr>
              <a:t>♦</a:t>
            </a:r>
            <a:r>
              <a:rPr lang="en-US" b="1" u="sng" dirty="0">
                <a:ea typeface="Times New Roman" pitchFamily="18" charset="0"/>
                <a:cs typeface="Arial" pitchFamily="34" charset="0"/>
              </a:rPr>
              <a:t>H</a:t>
            </a:r>
            <a:r>
              <a:rPr lang="en-US" b="1" u="sng" dirty="0"/>
              <a:t>eterocyclic</a:t>
            </a:r>
            <a:r>
              <a:rPr lang="en-US" b="1" u="sng" dirty="0">
                <a:ea typeface="Times New Roman" pitchFamily="18" charset="0"/>
                <a:cs typeface="Arial" pitchFamily="34" charset="0"/>
              </a:rPr>
              <a:t> </a:t>
            </a:r>
            <a:r>
              <a:rPr lang="en-US" b="1" u="sng" dirty="0" smtClean="0">
                <a:ea typeface="Times New Roman" pitchFamily="18" charset="0"/>
                <a:cs typeface="Arial" pitchFamily="34" charset="0"/>
              </a:rPr>
              <a:t>DNA &amp; RNA:- </a:t>
            </a:r>
          </a:p>
          <a:p>
            <a:pPr algn="just"/>
            <a:r>
              <a:rPr lang="en-US" dirty="0"/>
              <a:t>There are two types of nucleic acids which are polymers found in all living cells. Deoxyribonucleic Acid (DNA) </a:t>
            </a:r>
            <a:r>
              <a:rPr lang="en-US" dirty="0" smtClean="0"/>
              <a:t>is </a:t>
            </a:r>
            <a:r>
              <a:rPr lang="en-US" dirty="0"/>
              <a:t>found mainly in the nucleus of the cell, while Ribonucleic Acid (RNA) is found mainly in the cytoplasm of the cell although it is usually synthesized in the nucleus. DNA </a:t>
            </a:r>
            <a:r>
              <a:rPr lang="en-US" dirty="0" smtClean="0">
                <a:ea typeface="Times New Roman" pitchFamily="18" charset="0"/>
                <a:cs typeface="Arial" pitchFamily="34" charset="0"/>
              </a:rPr>
              <a:t>Figure-5, </a:t>
            </a:r>
            <a:r>
              <a:rPr lang="en-US" dirty="0" smtClean="0"/>
              <a:t>contains </a:t>
            </a:r>
            <a:r>
              <a:rPr lang="en-US" dirty="0"/>
              <a:t>the genetic codes to make RNA and the RNA in turn then contains the codes for the primary sequence of amino acids to make proteins</a:t>
            </a:r>
            <a:r>
              <a:rPr lang="en-US" dirty="0" smtClean="0"/>
              <a:t>.</a:t>
            </a:r>
          </a:p>
          <a:p>
            <a:pPr algn="just"/>
            <a:endParaRPr lang="en-US" u="sng" dirty="0">
              <a:ea typeface="Times New Roman" pitchFamily="18" charset="0"/>
              <a:cs typeface="Arial" pitchFamily="34" charset="0"/>
            </a:endParaRPr>
          </a:p>
          <a:p>
            <a:pPr algn="just"/>
            <a:r>
              <a:rPr lang="en-US" b="1" dirty="0">
                <a:ea typeface="Times New Roman" pitchFamily="18" charset="0"/>
                <a:cs typeface="Arial" pitchFamily="34" charset="0"/>
              </a:rPr>
              <a:t> </a:t>
            </a:r>
            <a:r>
              <a:rPr lang="en-US" b="1" dirty="0" smtClean="0">
                <a:ea typeface="Times New Roman" pitchFamily="18" charset="0"/>
                <a:cs typeface="Arial" pitchFamily="34" charset="0"/>
              </a:rPr>
              <a:t>Figure-5</a:t>
            </a:r>
            <a:r>
              <a:rPr lang="en-US" dirty="0" smtClean="0">
                <a:ea typeface="Times New Roman" pitchFamily="18" charset="0"/>
                <a:cs typeface="Arial" pitchFamily="34" charset="0"/>
              </a:rPr>
              <a:t>: </a:t>
            </a:r>
          </a:p>
          <a:p>
            <a:pPr algn="just"/>
            <a:r>
              <a:rPr lang="en-US" dirty="0" smtClean="0">
                <a:ea typeface="Times New Roman" pitchFamily="18" charset="0"/>
                <a:cs typeface="Arial" pitchFamily="34" charset="0"/>
              </a:rPr>
              <a:t>The DNA </a:t>
            </a:r>
            <a:r>
              <a:rPr lang="en-US" dirty="0">
                <a:ea typeface="Times New Roman" pitchFamily="18" charset="0"/>
                <a:cs typeface="Arial" pitchFamily="34" charset="0"/>
              </a:rPr>
              <a:t>conformation </a:t>
            </a:r>
            <a:r>
              <a:rPr lang="en-US" dirty="0" smtClean="0">
                <a:ea typeface="Times New Roman" pitchFamily="18" charset="0"/>
                <a:cs typeface="Arial" pitchFamily="34" charset="0"/>
              </a:rPr>
              <a:t>structure.</a:t>
            </a:r>
          </a:p>
          <a:p>
            <a:pPr algn="just"/>
            <a:endParaRPr lang="en-US" b="1" u="sng" dirty="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a:ea typeface="Times New Roman" pitchFamily="18" charset="0"/>
              <a:cs typeface="Arial" pitchFamily="34" charset="0"/>
            </a:endParaRPr>
          </a:p>
          <a:p>
            <a:pPr algn="just"/>
            <a:endParaRPr lang="en-US" b="1" u="sng" dirty="0">
              <a:ea typeface="Times New Roman" pitchFamily="18" charset="0"/>
              <a:cs typeface="Arial" pitchFamily="34" charset="0"/>
            </a:endParaRPr>
          </a:p>
          <a:p>
            <a:pPr algn="just"/>
            <a:r>
              <a:rPr lang="en-US" dirty="0">
                <a:ea typeface="Times New Roman" pitchFamily="18" charset="0"/>
                <a:cs typeface="Arial" pitchFamily="34" charset="0"/>
              </a:rPr>
              <a:t>Heterocycles in natural compounds are the major components of biological molecules such as DNA &amp; RNA. DNA is without a doubt the most important macromolecule of life. Heterocyclic Amines (Cytosine C, Thiamine T, Uracil U, Adenine A, and Guanine G) are</a:t>
            </a:r>
            <a:r>
              <a:rPr lang="en-US" dirty="0"/>
              <a:t> Heterocyclic amines  of DNA, &amp; RNA </a:t>
            </a:r>
            <a:r>
              <a:rPr lang="en-US" dirty="0" smtClean="0"/>
              <a:t>are </a:t>
            </a:r>
            <a:r>
              <a:rPr lang="en-US" dirty="0"/>
              <a:t>sometimes called nitrogen bases or simply bases,</a:t>
            </a:r>
            <a:r>
              <a:rPr lang="en-US" dirty="0">
                <a:ea typeface="Times New Roman" pitchFamily="18" charset="0"/>
                <a:cs typeface="Arial" pitchFamily="34" charset="0"/>
              </a:rPr>
              <a:t> (figure-6). </a:t>
            </a:r>
            <a:r>
              <a:rPr lang="en-US" dirty="0"/>
              <a:t>For convenience, you may remember, the list of heterocyclic amines in DNA by the words: The Amazing Gene Code (TAGC).</a:t>
            </a:r>
          </a:p>
          <a:p>
            <a:pPr algn="just"/>
            <a:r>
              <a:rPr lang="en-US" dirty="0"/>
              <a:t>There are two major purines, adenine (A) and guanine (G), and three major pyrimidines, cytosine (C), uracil (U), and thymine (T). The structures are shown in the graphic on the left. As you can see, these structures are called "bases" because the amine groups as part of the ring or as a side chain have a basic property in water.</a:t>
            </a:r>
            <a:endParaRPr lang="en-US" dirty="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a:ea typeface="Times New Roman" pitchFamily="18" charset="0"/>
              <a:cs typeface="Arial" pitchFamily="34" charset="0"/>
            </a:endParaRPr>
          </a:p>
          <a:p>
            <a:pPr algn="just"/>
            <a:endParaRPr lang="en-US" b="1" u="sng" dirty="0" smtClean="0">
              <a:ea typeface="Times New Roman" pitchFamily="18" charset="0"/>
              <a:cs typeface="Arial" pitchFamily="34" charset="0"/>
            </a:endParaRPr>
          </a:p>
          <a:p>
            <a:pPr algn="just"/>
            <a:endParaRPr lang="en-US" b="1" u="sng" dirty="0">
              <a:ea typeface="Times New Roman" pitchFamily="18" charset="0"/>
              <a:cs typeface="Arial" pitchFamily="34" charset="0"/>
            </a:endParaRPr>
          </a:p>
        </p:txBody>
      </p:sp>
      <p:pic>
        <p:nvPicPr>
          <p:cNvPr id="15" name="Picture 1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099" y="2209800"/>
            <a:ext cx="3238501" cy="26670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5644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6553200" cy="8525411"/>
          </a:xfrm>
          <a:prstGeom prst="rect">
            <a:avLst/>
          </a:prstGeom>
        </p:spPr>
        <p:txBody>
          <a:bodyPr wrap="square">
            <a:spAutoFit/>
          </a:bodyPr>
          <a:lstStyle/>
          <a:p>
            <a:pPr algn="just"/>
            <a:r>
              <a:rPr lang="en-US" dirty="0" smtClean="0"/>
              <a:t>There </a:t>
            </a:r>
            <a:r>
              <a:rPr lang="en-US" dirty="0"/>
              <a:t>are two major purines, adenine (A) and guanine (G), and three major pyrimidines, cytosine (C), uracil (U), and thymine (T). The structures are shown in the graphic on the left. As you can see, these structures are called "bases" because the amine groups as part of the ring or as a side chain have a basic property in water.</a:t>
            </a:r>
            <a:endParaRPr lang="en-US" dirty="0">
              <a:ea typeface="Times New Roman" pitchFamily="18" charset="0"/>
              <a:cs typeface="Arial" pitchFamily="34" charset="0"/>
            </a:endParaRPr>
          </a:p>
          <a:p>
            <a:pPr algn="just"/>
            <a:endParaRPr lang="en-US" dirty="0">
              <a:cs typeface="Arial" pitchFamily="34" charset="0"/>
            </a:endParaRPr>
          </a:p>
          <a:p>
            <a:pPr algn="just"/>
            <a:endParaRPr lang="en-US" dirty="0">
              <a:cs typeface="Arial" pitchFamily="34" charset="0"/>
            </a:endParaRPr>
          </a:p>
          <a:p>
            <a:pPr algn="just"/>
            <a:endParaRPr lang="en-US" dirty="0">
              <a:cs typeface="Arial" pitchFamily="34" charset="0"/>
            </a:endParaRPr>
          </a:p>
          <a:p>
            <a:pPr algn="just"/>
            <a:endParaRPr lang="en-US" dirty="0">
              <a:cs typeface="Arial" pitchFamily="34" charset="0"/>
            </a:endParaRPr>
          </a:p>
          <a:p>
            <a:pPr algn="just"/>
            <a:endParaRPr lang="en-US" dirty="0">
              <a:cs typeface="Arial" pitchFamily="34" charset="0"/>
            </a:endParaRPr>
          </a:p>
          <a:p>
            <a:pPr algn="just"/>
            <a:endParaRPr lang="en-US" sz="1400" b="1" dirty="0">
              <a:ea typeface="Times New Roman" pitchFamily="18" charset="0"/>
              <a:cs typeface="Arial" pitchFamily="34" charset="0"/>
            </a:endParaRPr>
          </a:p>
          <a:p>
            <a:pPr algn="just"/>
            <a:r>
              <a:rPr lang="en-US" sz="1400" b="1" dirty="0">
                <a:ea typeface="Times New Roman" pitchFamily="18" charset="0"/>
                <a:cs typeface="Arial" pitchFamily="34" charset="0"/>
              </a:rPr>
              <a:t>                  </a:t>
            </a:r>
            <a:endParaRPr lang="en-US" sz="1400" b="1" dirty="0" smtClean="0">
              <a:ea typeface="Times New Roman" pitchFamily="18" charset="0"/>
              <a:cs typeface="Arial" pitchFamily="34" charset="0"/>
            </a:endParaRPr>
          </a:p>
          <a:p>
            <a:pPr algn="just"/>
            <a:endParaRPr lang="en-US" sz="1400" b="1" dirty="0">
              <a:ea typeface="Times New Roman" pitchFamily="18" charset="0"/>
              <a:cs typeface="Arial" pitchFamily="34" charset="0"/>
            </a:endParaRPr>
          </a:p>
          <a:p>
            <a:pPr algn="just"/>
            <a:endParaRPr lang="en-US" sz="1400" b="1" dirty="0" smtClean="0">
              <a:ea typeface="Times New Roman" pitchFamily="18" charset="0"/>
              <a:cs typeface="Arial" pitchFamily="34" charset="0"/>
            </a:endParaRPr>
          </a:p>
          <a:p>
            <a:pPr algn="just"/>
            <a:endParaRPr lang="en-US" sz="1400" b="1" dirty="0">
              <a:ea typeface="Times New Roman" pitchFamily="18" charset="0"/>
              <a:cs typeface="Arial" pitchFamily="34" charset="0"/>
            </a:endParaRPr>
          </a:p>
          <a:p>
            <a:pPr algn="just"/>
            <a:r>
              <a:rPr lang="en-US" sz="1400" b="1" dirty="0" smtClean="0">
                <a:ea typeface="Times New Roman" pitchFamily="18" charset="0"/>
                <a:cs typeface="Arial" pitchFamily="34" charset="0"/>
              </a:rPr>
              <a:t>           </a:t>
            </a:r>
          </a:p>
          <a:p>
            <a:pPr algn="just"/>
            <a:endParaRPr lang="en-US" sz="1400" b="1" dirty="0">
              <a:ea typeface="Times New Roman" pitchFamily="18" charset="0"/>
              <a:cs typeface="Arial" pitchFamily="34" charset="0"/>
            </a:endParaRPr>
          </a:p>
          <a:p>
            <a:pPr algn="just"/>
            <a:r>
              <a:rPr lang="en-US" sz="1400" b="1" dirty="0" smtClean="0">
                <a:ea typeface="Times New Roman" pitchFamily="18" charset="0"/>
                <a:cs typeface="Arial" pitchFamily="34" charset="0"/>
              </a:rPr>
              <a:t>           </a:t>
            </a:r>
          </a:p>
          <a:p>
            <a:pPr algn="just"/>
            <a:endParaRPr lang="en-US" sz="1400" b="1" dirty="0">
              <a:ea typeface="Times New Roman" pitchFamily="18" charset="0"/>
              <a:cs typeface="Arial" pitchFamily="34" charset="0"/>
            </a:endParaRPr>
          </a:p>
          <a:p>
            <a:pPr algn="just"/>
            <a:endParaRPr lang="en-US" sz="1400" b="1" dirty="0" smtClean="0">
              <a:ea typeface="Times New Roman" pitchFamily="18" charset="0"/>
              <a:cs typeface="Arial" pitchFamily="34" charset="0"/>
            </a:endParaRPr>
          </a:p>
          <a:p>
            <a:pPr algn="just"/>
            <a:endParaRPr lang="en-US" sz="1400" b="1" dirty="0">
              <a:ea typeface="Times New Roman" pitchFamily="18" charset="0"/>
              <a:cs typeface="Arial" pitchFamily="34" charset="0"/>
            </a:endParaRPr>
          </a:p>
          <a:p>
            <a:pPr algn="just"/>
            <a:endParaRPr lang="en-US" sz="1400" b="1" dirty="0" smtClean="0">
              <a:ea typeface="Times New Roman" pitchFamily="18" charset="0"/>
              <a:cs typeface="Arial" pitchFamily="34" charset="0"/>
            </a:endParaRPr>
          </a:p>
          <a:p>
            <a:pPr algn="just"/>
            <a:r>
              <a:rPr lang="en-US" sz="1400" b="1" dirty="0">
                <a:ea typeface="Times New Roman" pitchFamily="18" charset="0"/>
                <a:cs typeface="Arial" pitchFamily="34" charset="0"/>
              </a:rPr>
              <a:t> </a:t>
            </a:r>
            <a:r>
              <a:rPr lang="en-US" sz="1400" b="1" dirty="0" smtClean="0">
                <a:ea typeface="Times New Roman" pitchFamily="18" charset="0"/>
                <a:cs typeface="Arial" pitchFamily="34" charset="0"/>
              </a:rPr>
              <a:t>                                </a:t>
            </a:r>
          </a:p>
          <a:p>
            <a:pPr algn="just"/>
            <a:endParaRPr lang="en-US" sz="1400" b="1" dirty="0">
              <a:ea typeface="Times New Roman" pitchFamily="18" charset="0"/>
              <a:cs typeface="Arial" pitchFamily="34" charset="0"/>
            </a:endParaRPr>
          </a:p>
          <a:p>
            <a:pPr algn="just"/>
            <a:endParaRPr lang="en-US" sz="1400" b="1" dirty="0" smtClean="0">
              <a:ea typeface="Times New Roman" pitchFamily="18" charset="0"/>
              <a:cs typeface="Arial" pitchFamily="34" charset="0"/>
            </a:endParaRPr>
          </a:p>
          <a:p>
            <a:pPr algn="ctr"/>
            <a:r>
              <a:rPr lang="en-US" sz="1400" b="1" dirty="0" smtClean="0">
                <a:ea typeface="Times New Roman" pitchFamily="18" charset="0"/>
                <a:cs typeface="Arial" pitchFamily="34" charset="0"/>
              </a:rPr>
              <a:t> Figure-6</a:t>
            </a:r>
            <a:r>
              <a:rPr lang="en-US" sz="1400" dirty="0">
                <a:ea typeface="Times New Roman" pitchFamily="18" charset="0"/>
                <a:cs typeface="Arial" pitchFamily="34" charset="0"/>
              </a:rPr>
              <a:t>: </a:t>
            </a:r>
            <a:r>
              <a:rPr lang="en-US" sz="1400" dirty="0" smtClean="0">
                <a:ea typeface="Times New Roman" pitchFamily="18" charset="0"/>
                <a:cs typeface="Arial" pitchFamily="34" charset="0"/>
              </a:rPr>
              <a:t>Heterocyclic Amines or Nitrogen Bases.</a:t>
            </a:r>
          </a:p>
          <a:p>
            <a:pPr algn="just"/>
            <a:endParaRPr lang="en-US" dirty="0" smtClean="0"/>
          </a:p>
          <a:p>
            <a:pPr algn="just"/>
            <a:r>
              <a:rPr lang="en-US" dirty="0" smtClean="0"/>
              <a:t>   The </a:t>
            </a:r>
            <a:r>
              <a:rPr lang="en-US" dirty="0"/>
              <a:t>heterocyclic amines are derived from two root structures: purines or pyrimidines. The purine root has both a six and a five member ring; the pyrimidine has a single six member </a:t>
            </a:r>
            <a:r>
              <a:rPr lang="en-US" dirty="0" smtClean="0"/>
              <a:t>ring, or</a:t>
            </a:r>
            <a:r>
              <a:rPr lang="en-US" dirty="0" smtClean="0">
                <a:ea typeface="Times New Roman" pitchFamily="18" charset="0"/>
                <a:cs typeface="Arial" pitchFamily="34" charset="0"/>
              </a:rPr>
              <a:t> </a:t>
            </a:r>
            <a:r>
              <a:rPr lang="en-US" dirty="0">
                <a:ea typeface="Times New Roman" pitchFamily="18" charset="0"/>
                <a:cs typeface="Arial" pitchFamily="34" charset="0"/>
              </a:rPr>
              <a:t>a building block structures of DNA and our genes. </a:t>
            </a:r>
            <a:endParaRPr lang="en-US" dirty="0" smtClean="0">
              <a:ea typeface="Times New Roman" pitchFamily="18" charset="0"/>
              <a:cs typeface="Arial" pitchFamily="34" charset="0"/>
            </a:endParaRPr>
          </a:p>
          <a:p>
            <a:pPr algn="just"/>
            <a:r>
              <a:rPr lang="en-US" dirty="0" smtClean="0">
                <a:ea typeface="Times New Roman" pitchFamily="18" charset="0"/>
                <a:cs typeface="Arial" pitchFamily="34" charset="0"/>
              </a:rPr>
              <a:t>Nucleic acids </a:t>
            </a:r>
            <a:r>
              <a:rPr lang="en-US" dirty="0">
                <a:ea typeface="Times New Roman" pitchFamily="18" charset="0"/>
                <a:cs typeface="Arial" pitchFamily="34" charset="0"/>
              </a:rPr>
              <a:t>DNA </a:t>
            </a:r>
            <a:r>
              <a:rPr lang="en-US" dirty="0" smtClean="0">
                <a:ea typeface="Times New Roman" pitchFamily="18" charset="0"/>
                <a:cs typeface="Arial" pitchFamily="34" charset="0"/>
              </a:rPr>
              <a:t>are </a:t>
            </a:r>
            <a:r>
              <a:rPr lang="en-US" dirty="0">
                <a:ea typeface="Times New Roman" pitchFamily="18" charset="0"/>
                <a:cs typeface="Arial" pitchFamily="34" charset="0"/>
              </a:rPr>
              <a:t>important in biological processes of heredity and </a:t>
            </a:r>
            <a:r>
              <a:rPr lang="en-US" dirty="0" smtClean="0">
                <a:ea typeface="Times New Roman" pitchFamily="18" charset="0"/>
                <a:cs typeface="Arial" pitchFamily="34" charset="0"/>
              </a:rPr>
              <a:t>evolution.</a:t>
            </a:r>
          </a:p>
          <a:p>
            <a:pPr algn="just"/>
            <a:r>
              <a:rPr lang="en-US" dirty="0" smtClean="0">
                <a:ea typeface="Times New Roman" pitchFamily="18" charset="0"/>
                <a:cs typeface="Arial" pitchFamily="34" charset="0"/>
              </a:rPr>
              <a:t> </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52" y="1600200"/>
            <a:ext cx="6082748" cy="40386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7258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0"/>
            <a:ext cx="5943600" cy="1015663"/>
          </a:xfrm>
          <a:prstGeom prst="rect">
            <a:avLst/>
          </a:prstGeom>
        </p:spPr>
        <p:txBody>
          <a:bodyPr wrap="square">
            <a:spAutoFit/>
          </a:bodyPr>
          <a:lstStyle/>
          <a:p>
            <a:pPr rtl="1"/>
            <a:r>
              <a:rPr lang="en-US" sz="6000" b="1" cap="all" dirty="0">
                <a:ln w="0"/>
                <a:effectLst>
                  <a:reflection blurRad="12700" stA="50000" endPos="50000" dist="5000" dir="5400000" sy="-100000" rotWithShape="0"/>
                </a:effectLst>
              </a:rPr>
              <a:t>Lecture </a:t>
            </a:r>
            <a:r>
              <a:rPr lang="en-US" sz="6000" b="1" cap="all" dirty="0" smtClean="0">
                <a:ln w="0"/>
                <a:effectLst>
                  <a:reflection blurRad="12700" stA="50000" endPos="50000" dist="5000" dir="5400000" sy="-100000" rotWithShape="0"/>
                </a:effectLst>
              </a:rPr>
              <a:t>No.4</a:t>
            </a:r>
            <a:endParaRPr lang="en-US" sz="6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1219200" y="4387334"/>
            <a:ext cx="4876800" cy="830997"/>
          </a:xfrm>
          <a:prstGeom prst="rect">
            <a:avLst/>
          </a:prstGeom>
        </p:spPr>
        <p:txBody>
          <a:bodyPr wrap="square">
            <a:spAutoFit/>
          </a:bodyPr>
          <a:lstStyle/>
          <a:p>
            <a:pPr algn="ctr"/>
            <a:r>
              <a:rPr lang="ar-IQ" sz="4800" b="1" cap="all" dirty="0">
                <a:ln w="0"/>
                <a:effectLst>
                  <a:reflection blurRad="12700" stA="50000" endPos="50000" dist="5000" dir="5400000" sy="-100000" rotWithShape="0"/>
                </a:effectLst>
              </a:rPr>
              <a:t>عضوية</a:t>
            </a:r>
            <a:endParaRPr lang="en-US" sz="4800" dirty="0"/>
          </a:p>
        </p:txBody>
      </p:sp>
    </p:spTree>
    <p:extLst>
      <p:ext uri="{BB962C8B-B14F-4D97-AF65-F5344CB8AC3E}">
        <p14:creationId xmlns:p14="http://schemas.microsoft.com/office/powerpoint/2010/main" val="277590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3701"/>
            <a:ext cx="6705600" cy="8494633"/>
          </a:xfrm>
          <a:prstGeom prst="rect">
            <a:avLst/>
          </a:prstGeom>
        </p:spPr>
        <p:txBody>
          <a:bodyPr wrap="square">
            <a:spAutoFit/>
          </a:bodyPr>
          <a:lstStyle/>
          <a:p>
            <a:pPr algn="just"/>
            <a:r>
              <a:rPr lang="en-US" b="1" dirty="0" smtClean="0">
                <a:ea typeface="Times New Roman" pitchFamily="18" charset="0"/>
                <a:cs typeface="Arial" pitchFamily="34" charset="0"/>
              </a:rPr>
              <a:t>Disease Related with DNA Heterocyclic Compounds: </a:t>
            </a:r>
          </a:p>
          <a:p>
            <a:pPr algn="ctr"/>
            <a:r>
              <a:rPr lang="en-US" b="1" dirty="0" smtClean="0">
                <a:ea typeface="Times New Roman" pitchFamily="18" charset="0"/>
                <a:cs typeface="Arial" pitchFamily="34" charset="0"/>
              </a:rPr>
              <a:t>Gout </a:t>
            </a:r>
            <a:r>
              <a:rPr lang="en-US" b="1" dirty="0">
                <a:ea typeface="Times New Roman" pitchFamily="18" charset="0"/>
                <a:cs typeface="Arial" pitchFamily="34" charset="0"/>
              </a:rPr>
              <a:t>in </a:t>
            </a:r>
            <a:r>
              <a:rPr lang="en-US" b="1" dirty="0" smtClean="0">
                <a:ea typeface="Times New Roman" pitchFamily="18" charset="0"/>
                <a:cs typeface="Arial" pitchFamily="34" charset="0"/>
              </a:rPr>
              <a:t>humans:</a:t>
            </a:r>
          </a:p>
          <a:p>
            <a:pPr algn="just"/>
            <a:r>
              <a:rPr lang="en-US" dirty="0">
                <a:cs typeface="Arial" pitchFamily="34" charset="0"/>
              </a:rPr>
              <a:t> </a:t>
            </a:r>
            <a:r>
              <a:rPr lang="en-US" dirty="0" smtClean="0"/>
              <a:t> In </a:t>
            </a:r>
            <a:r>
              <a:rPr lang="en-US" dirty="0"/>
              <a:t>humans </a:t>
            </a:r>
            <a:r>
              <a:rPr lang="en-US" dirty="0">
                <a:ea typeface="Times New Roman" pitchFamily="18" charset="0"/>
                <a:cs typeface="Arial" pitchFamily="34" charset="0"/>
              </a:rPr>
              <a:t>DNA </a:t>
            </a:r>
            <a:r>
              <a:rPr lang="en-US" dirty="0" smtClean="0">
                <a:ea typeface="Times New Roman" pitchFamily="18" charset="0"/>
                <a:cs typeface="Arial" pitchFamily="34" charset="0"/>
              </a:rPr>
              <a:t>degraded. B</a:t>
            </a:r>
            <a:r>
              <a:rPr lang="en-US" dirty="0" smtClean="0"/>
              <a:t>reakdown occur and </a:t>
            </a:r>
            <a:r>
              <a:rPr lang="en-US" dirty="0"/>
              <a:t>the final oxidation product of purine metabolism is Uric acid. Uric acid is normally cleaned out of the </a:t>
            </a:r>
            <a:r>
              <a:rPr lang="en-US" b="1" dirty="0"/>
              <a:t>blood</a:t>
            </a:r>
            <a:r>
              <a:rPr lang="en-US" dirty="0"/>
              <a:t> by the </a:t>
            </a:r>
            <a:r>
              <a:rPr lang="en-US" b="1" dirty="0"/>
              <a:t>kidneys</a:t>
            </a:r>
            <a:r>
              <a:rPr lang="en-US" dirty="0"/>
              <a:t>, and passes out of the body along with urine. </a:t>
            </a:r>
          </a:p>
          <a:p>
            <a:pPr algn="just"/>
            <a:r>
              <a:rPr lang="en-US" dirty="0" smtClean="0"/>
              <a:t>In severe</a:t>
            </a:r>
            <a:r>
              <a:rPr lang="en-US" dirty="0"/>
              <a:t> disorder of purine </a:t>
            </a:r>
            <a:r>
              <a:rPr lang="en-US" dirty="0" smtClean="0"/>
              <a:t>metabolism,</a:t>
            </a:r>
            <a:r>
              <a:rPr lang="en-US" dirty="0" smtClean="0">
                <a:ea typeface="Times New Roman" pitchFamily="18" charset="0"/>
                <a:cs typeface="Arial" pitchFamily="34" charset="0"/>
              </a:rPr>
              <a:t> </a:t>
            </a:r>
            <a:r>
              <a:rPr lang="en-US" dirty="0">
                <a:ea typeface="Times New Roman" pitchFamily="18" charset="0"/>
                <a:cs typeface="Arial" pitchFamily="34" charset="0"/>
              </a:rPr>
              <a:t>Xanthine </a:t>
            </a:r>
            <a:r>
              <a:rPr lang="en-US" dirty="0" smtClean="0">
                <a:ea typeface="Times New Roman" pitchFamily="18" charset="0"/>
                <a:cs typeface="Arial" pitchFamily="34" charset="0"/>
              </a:rPr>
              <a:t>oxidized </a:t>
            </a:r>
            <a:r>
              <a:rPr lang="en-US" dirty="0">
                <a:ea typeface="Times New Roman" pitchFamily="18" charset="0"/>
                <a:cs typeface="Arial" pitchFamily="34" charset="0"/>
              </a:rPr>
              <a:t>to Uric </a:t>
            </a:r>
            <a:r>
              <a:rPr lang="en-US" dirty="0" smtClean="0">
                <a:ea typeface="Times New Roman" pitchFamily="18" charset="0"/>
                <a:cs typeface="Arial" pitchFamily="34" charset="0"/>
              </a:rPr>
              <a:t>Acid crystals and </a:t>
            </a:r>
            <a:r>
              <a:rPr lang="en-US" dirty="0">
                <a:ea typeface="Times New Roman" pitchFamily="18" charset="0"/>
                <a:cs typeface="Arial" pitchFamily="34" charset="0"/>
              </a:rPr>
              <a:t>deposited in </a:t>
            </a:r>
            <a:r>
              <a:rPr lang="en-US" dirty="0" smtClean="0">
                <a:ea typeface="Times New Roman" pitchFamily="18" charset="0"/>
                <a:cs typeface="Arial" pitchFamily="34" charset="0"/>
              </a:rPr>
              <a:t>joints as monosodium </a:t>
            </a:r>
            <a:r>
              <a:rPr lang="en-US" smtClean="0">
                <a:ea typeface="Times New Roman" pitchFamily="18" charset="0"/>
                <a:cs typeface="Arial" pitchFamily="34" charset="0"/>
              </a:rPr>
              <a:t>ureate causing </a:t>
            </a:r>
            <a:r>
              <a:rPr lang="en-US" dirty="0" smtClean="0">
                <a:ea typeface="Times New Roman" pitchFamily="18" charset="0"/>
                <a:cs typeface="Arial" pitchFamily="34" charset="0"/>
              </a:rPr>
              <a:t>acute arthritis joint inflammation,</a:t>
            </a:r>
            <a:r>
              <a:rPr lang="en-US" dirty="0"/>
              <a:t> and uric acid </a:t>
            </a:r>
            <a:r>
              <a:rPr lang="en-US" dirty="0" smtClean="0"/>
              <a:t>is </a:t>
            </a:r>
            <a:r>
              <a:rPr lang="en-US" dirty="0"/>
              <a:t>excreted in </a:t>
            </a:r>
            <a:r>
              <a:rPr lang="en-US" dirty="0" smtClean="0"/>
              <a:t>urine.</a:t>
            </a:r>
            <a:r>
              <a:rPr lang="en-US" dirty="0" smtClean="0">
                <a:ea typeface="Times New Roman" pitchFamily="18" charset="0"/>
                <a:cs typeface="Arial" pitchFamily="34" charset="0"/>
              </a:rPr>
              <a:t>  </a:t>
            </a:r>
            <a:endParaRPr lang="en-US" dirty="0"/>
          </a:p>
          <a:p>
            <a:r>
              <a:rPr lang="en-US" dirty="0"/>
              <a:t/>
            </a:r>
            <a:br>
              <a:rPr lang="en-US" dirty="0"/>
            </a:br>
            <a:endParaRPr lang="en-US" dirty="0" smtClean="0"/>
          </a:p>
          <a:p>
            <a:endParaRPr lang="en-US" b="1" u="sng" dirty="0"/>
          </a:p>
          <a:p>
            <a:pPr algn="just"/>
            <a:r>
              <a:rPr lang="en-US" b="1" dirty="0" smtClean="0"/>
              <a:t>                                               </a:t>
            </a:r>
            <a:r>
              <a:rPr lang="en-US" sz="1400" b="1" dirty="0" smtClean="0"/>
              <a:t>Figure-7: </a:t>
            </a:r>
            <a:r>
              <a:rPr lang="en-US" sz="1400" dirty="0" smtClean="0"/>
              <a:t>Gout </a:t>
            </a:r>
            <a:r>
              <a:rPr lang="en-US" sz="1400" dirty="0" smtClean="0">
                <a:ea typeface="Times New Roman" pitchFamily="18" charset="0"/>
                <a:cs typeface="Arial" pitchFamily="34" charset="0"/>
              </a:rPr>
              <a:t>deposited </a:t>
            </a:r>
            <a:r>
              <a:rPr lang="en-US" sz="1400" dirty="0">
                <a:ea typeface="Times New Roman" pitchFamily="18" charset="0"/>
                <a:cs typeface="Arial" pitchFamily="34" charset="0"/>
              </a:rPr>
              <a:t>in joints as </a:t>
            </a:r>
            <a:r>
              <a:rPr lang="en-US" sz="1400" dirty="0" smtClean="0">
                <a:ea typeface="Times New Roman" pitchFamily="18" charset="0"/>
                <a:cs typeface="Arial" pitchFamily="34" charset="0"/>
              </a:rPr>
              <a:t>    </a:t>
            </a:r>
          </a:p>
          <a:p>
            <a:pPr algn="just"/>
            <a:r>
              <a:rPr lang="en-US" sz="1400" dirty="0">
                <a:ea typeface="Times New Roman" pitchFamily="18" charset="0"/>
                <a:cs typeface="Arial" pitchFamily="34" charset="0"/>
              </a:rPr>
              <a:t> </a:t>
            </a:r>
            <a:r>
              <a:rPr lang="en-US" sz="1400" dirty="0" smtClean="0">
                <a:ea typeface="Times New Roman" pitchFamily="18" charset="0"/>
                <a:cs typeface="Arial" pitchFamily="34" charset="0"/>
              </a:rPr>
              <a:t>                                                              monosodium </a:t>
            </a:r>
            <a:r>
              <a:rPr lang="en-US" sz="1400" dirty="0">
                <a:ea typeface="Times New Roman" pitchFamily="18" charset="0"/>
                <a:cs typeface="Arial" pitchFamily="34" charset="0"/>
              </a:rPr>
              <a:t>ureate  causing </a:t>
            </a:r>
            <a:endParaRPr lang="en-US" sz="1400" dirty="0" smtClean="0">
              <a:ea typeface="Times New Roman" pitchFamily="18" charset="0"/>
              <a:cs typeface="Arial" pitchFamily="34" charset="0"/>
            </a:endParaRPr>
          </a:p>
          <a:p>
            <a:pPr algn="just"/>
            <a:r>
              <a:rPr lang="en-US" sz="1400" dirty="0">
                <a:ea typeface="Times New Roman" pitchFamily="18" charset="0"/>
                <a:cs typeface="Arial" pitchFamily="34" charset="0"/>
              </a:rPr>
              <a:t> </a:t>
            </a:r>
            <a:r>
              <a:rPr lang="en-US" sz="1400" dirty="0" smtClean="0">
                <a:ea typeface="Times New Roman" pitchFamily="18" charset="0"/>
                <a:cs typeface="Arial" pitchFamily="34" charset="0"/>
              </a:rPr>
              <a:t>                                                              acute </a:t>
            </a:r>
            <a:r>
              <a:rPr lang="en-US" sz="1400" dirty="0">
                <a:ea typeface="Times New Roman" pitchFamily="18" charset="0"/>
                <a:cs typeface="Arial" pitchFamily="34" charset="0"/>
              </a:rPr>
              <a:t>arthritis joint inflammation,</a:t>
            </a:r>
            <a:r>
              <a:rPr lang="en-US" sz="1400" dirty="0"/>
              <a:t> </a:t>
            </a:r>
            <a:endParaRPr lang="en-US" sz="1400" dirty="0" smtClean="0"/>
          </a:p>
          <a:p>
            <a:pPr algn="just"/>
            <a:r>
              <a:rPr lang="en-US" sz="1400" dirty="0"/>
              <a:t> </a:t>
            </a:r>
            <a:r>
              <a:rPr lang="en-US" sz="1400" dirty="0" smtClean="0"/>
              <a:t>                                                              and </a:t>
            </a:r>
            <a:r>
              <a:rPr lang="en-US" sz="1400" dirty="0"/>
              <a:t>uric acid is excreted in urine.</a:t>
            </a:r>
            <a:r>
              <a:rPr lang="en-US" sz="1400" dirty="0">
                <a:ea typeface="Times New Roman" pitchFamily="18" charset="0"/>
                <a:cs typeface="Arial" pitchFamily="34" charset="0"/>
              </a:rPr>
              <a:t>  </a:t>
            </a:r>
            <a:endParaRPr lang="en-US" sz="1400" dirty="0"/>
          </a:p>
          <a:p>
            <a:r>
              <a:rPr lang="en-US" b="1" u="sng" dirty="0" smtClean="0"/>
              <a:t>What </a:t>
            </a:r>
            <a:r>
              <a:rPr lang="en-US" b="1" u="sng" dirty="0"/>
              <a:t>Causes Gout?</a:t>
            </a:r>
          </a:p>
          <a:p>
            <a:r>
              <a:rPr lang="en-US" dirty="0"/>
              <a:t>Gout seems to be associated with changes in hormones, hereditary influence, thiazide diuretics, purine rich foods, and alcohol.</a:t>
            </a:r>
          </a:p>
          <a:p>
            <a:r>
              <a:rPr lang="en-US" b="1" u="sng" dirty="0"/>
              <a:t>Associated diseases:</a:t>
            </a:r>
          </a:p>
          <a:p>
            <a:r>
              <a:rPr lang="en-US" dirty="0"/>
              <a:t>Chronic Renal </a:t>
            </a:r>
            <a:r>
              <a:rPr lang="en-US" dirty="0" smtClean="0"/>
              <a:t>Failure, Cardiovascular diseases, Diabetes, &amp; Obesity.</a:t>
            </a:r>
          </a:p>
          <a:p>
            <a:pPr algn="justLow" eaLnBrk="0" fontAlgn="base" hangingPunct="0">
              <a:spcBef>
                <a:spcPct val="0"/>
              </a:spcBef>
              <a:spcAft>
                <a:spcPct val="0"/>
              </a:spcAft>
            </a:pPr>
            <a:r>
              <a:rPr lang="en-US" b="1" u="sng" dirty="0" smtClean="0">
                <a:latin typeface="Arial" pitchFamily="34" charset="0"/>
                <a:ea typeface="Times New Roman" pitchFamily="18" charset="0"/>
                <a:cs typeface="Arial" pitchFamily="34" charset="0"/>
              </a:rPr>
              <a:t>♦</a:t>
            </a:r>
            <a:r>
              <a:rPr lang="en-US" b="1" u="sng" dirty="0">
                <a:ea typeface="Times New Roman" pitchFamily="18" charset="0"/>
                <a:cs typeface="Arial" pitchFamily="34" charset="0"/>
              </a:rPr>
              <a:t>H</a:t>
            </a:r>
            <a:r>
              <a:rPr lang="en-US" b="1" u="sng" dirty="0"/>
              <a:t>eterocyclic</a:t>
            </a:r>
            <a:r>
              <a:rPr lang="en-US" b="1" u="sng" dirty="0">
                <a:ea typeface="Times New Roman" pitchFamily="18" charset="0"/>
                <a:cs typeface="Arial" pitchFamily="34" charset="0"/>
              </a:rPr>
              <a:t> </a:t>
            </a:r>
            <a:r>
              <a:rPr lang="en-US" b="1" u="sng" dirty="0">
                <a:cs typeface="Arial" pitchFamily="34" charset="0"/>
              </a:rPr>
              <a:t>Pyrrole </a:t>
            </a:r>
            <a:r>
              <a:rPr lang="en-US" b="1" u="sng" dirty="0">
                <a:ea typeface="Times New Roman" pitchFamily="18" charset="0"/>
                <a:cs typeface="Arial" pitchFamily="34" charset="0"/>
              </a:rPr>
              <a:t>:- </a:t>
            </a:r>
          </a:p>
          <a:p>
            <a:pPr algn="justLow" eaLnBrk="0" fontAlgn="base" hangingPunct="0">
              <a:spcBef>
                <a:spcPct val="0"/>
              </a:spcBef>
              <a:spcAft>
                <a:spcPct val="0"/>
              </a:spcAft>
            </a:pPr>
            <a:r>
              <a:rPr lang="en-US" dirty="0">
                <a:cs typeface="Arial" pitchFamily="34" charset="0"/>
              </a:rPr>
              <a:t> Pyrrole is an important five membered atoms have a Nitrogen atom as a </a:t>
            </a:r>
            <a:r>
              <a:rPr lang="en-US" dirty="0" smtClean="0">
                <a:cs typeface="Arial" pitchFamily="34" charset="0"/>
              </a:rPr>
              <a:t>heteroatom </a:t>
            </a:r>
            <a:r>
              <a:rPr lang="en-US" dirty="0">
                <a:cs typeface="Arial" pitchFamily="34" charset="0"/>
              </a:rPr>
              <a:t>in its structure, Pyrrole plays important role in living system, such as essential structural features of chlorophyll and </a:t>
            </a:r>
            <a:r>
              <a:rPr lang="en-US" dirty="0" smtClean="0">
                <a:cs typeface="Arial" pitchFamily="34" charset="0"/>
              </a:rPr>
              <a:t>Heme. Porphyrine</a:t>
            </a:r>
            <a:r>
              <a:rPr lang="en-US" dirty="0">
                <a:cs typeface="Arial" pitchFamily="34" charset="0"/>
              </a:rPr>
              <a:t>, which consist of four Pyrrole rings held together by </a:t>
            </a:r>
            <a:r>
              <a:rPr lang="en-US" dirty="0" smtClean="0">
                <a:cs typeface="Arial" pitchFamily="34" charset="0"/>
              </a:rPr>
              <a:t>bridges(figure-8).</a:t>
            </a:r>
            <a:r>
              <a:rPr lang="en-US" dirty="0" smtClean="0">
                <a:ea typeface="Times New Roman" pitchFamily="18" charset="0"/>
                <a:cs typeface="Arial" pitchFamily="34" charset="0"/>
              </a:rPr>
              <a:t> </a:t>
            </a:r>
            <a:r>
              <a:rPr lang="en-US" dirty="0">
                <a:ea typeface="Times New Roman" pitchFamily="18" charset="0"/>
                <a:cs typeface="Arial" pitchFamily="34" charset="0"/>
              </a:rPr>
              <a:t>Chlorophyll and heme, </a:t>
            </a:r>
            <a:r>
              <a:rPr lang="en-US" dirty="0" smtClean="0">
                <a:ea typeface="Times New Roman" pitchFamily="18" charset="0"/>
                <a:cs typeface="Arial" pitchFamily="34" charset="0"/>
              </a:rPr>
              <a:t>are the </a:t>
            </a:r>
            <a:r>
              <a:rPr lang="en-US" dirty="0">
                <a:ea typeface="Times New Roman" pitchFamily="18" charset="0"/>
                <a:cs typeface="Arial" pitchFamily="34" charset="0"/>
              </a:rPr>
              <a:t>oxygen carriers in plants and animals </a:t>
            </a:r>
            <a:r>
              <a:rPr lang="en-US" dirty="0" smtClean="0">
                <a:ea typeface="Times New Roman" pitchFamily="18" charset="0"/>
                <a:cs typeface="Arial" pitchFamily="34" charset="0"/>
              </a:rPr>
              <a:t>respectively, and </a:t>
            </a:r>
            <a:r>
              <a:rPr lang="en-US" dirty="0">
                <a:ea typeface="Times New Roman" pitchFamily="18" charset="0"/>
                <a:cs typeface="Arial" pitchFamily="34" charset="0"/>
              </a:rPr>
              <a:t>are derivatives of large </a:t>
            </a:r>
            <a:r>
              <a:rPr lang="en-US" dirty="0" smtClean="0">
                <a:ea typeface="Times New Roman" pitchFamily="18" charset="0"/>
                <a:cs typeface="Arial" pitchFamily="34" charset="0"/>
              </a:rPr>
              <a:t>Porphyrine </a:t>
            </a:r>
            <a:r>
              <a:rPr lang="en-US" dirty="0">
                <a:ea typeface="Times New Roman" pitchFamily="18" charset="0"/>
                <a:cs typeface="Arial" pitchFamily="34" charset="0"/>
              </a:rPr>
              <a:t>rings.</a:t>
            </a:r>
            <a:endParaRPr lang="en-US" dirty="0">
              <a:cs typeface="Arial" pitchFamily="34" charset="0"/>
            </a:endParaRPr>
          </a:p>
          <a:p>
            <a:endParaRPr lang="en-US" dirty="0"/>
          </a:p>
          <a:p>
            <a:endParaRPr lang="en-US" dirty="0"/>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989" y="2746269"/>
            <a:ext cx="940811" cy="606531"/>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680487"/>
            <a:ext cx="1981200" cy="1586713"/>
          </a:xfrm>
          <a:prstGeom prst="rect">
            <a:avLst/>
          </a:prstGeom>
        </p:spPr>
      </p:pic>
      <p:grpSp>
        <p:nvGrpSpPr>
          <p:cNvPr id="6" name="Group 5"/>
          <p:cNvGrpSpPr/>
          <p:nvPr/>
        </p:nvGrpSpPr>
        <p:grpSpPr>
          <a:xfrm>
            <a:off x="1237214" y="7620000"/>
            <a:ext cx="4934986" cy="1035732"/>
            <a:chOff x="-919396" y="6503315"/>
            <a:chExt cx="7607767" cy="2979560"/>
          </a:xfrm>
        </p:grpSpPr>
        <p:pic>
          <p:nvPicPr>
            <p:cNvPr id="7" name="Content Placeholder 3" descr="Screen Clipping"/>
            <p:cNvPicPr>
              <a:picLocks noChangeAspect="1"/>
            </p:cNvPicPr>
            <p:nvPr/>
          </p:nvPicPr>
          <p:blipFill rotWithShape="1">
            <a:blip r:embed="rId4">
              <a:extLst>
                <a:ext uri="{28A0092B-C50C-407E-A947-70E740481C1C}">
                  <a14:useLocalDpi xmlns:a14="http://schemas.microsoft.com/office/drawing/2010/main" val="0"/>
                </a:ext>
              </a:extLst>
            </a:blip>
            <a:srcRect l="7101" t="16405" r="70478" b="41798"/>
            <a:stretch/>
          </p:blipFill>
          <p:spPr>
            <a:xfrm>
              <a:off x="4716740" y="6953729"/>
              <a:ext cx="1428219" cy="1536631"/>
            </a:xfrm>
            <a:prstGeom prst="rect">
              <a:avLst/>
            </a:prstGeom>
          </p:spPr>
        </p:pic>
        <p:pic>
          <p:nvPicPr>
            <p:cNvPr id="8" name="Picture 7" descr="Screen Clipping"/>
            <p:cNvPicPr>
              <a:picLocks noChangeAspect="1"/>
            </p:cNvPicPr>
            <p:nvPr/>
          </p:nvPicPr>
          <p:blipFill rotWithShape="1">
            <a:blip r:embed="rId5">
              <a:extLst>
                <a:ext uri="{28A0092B-C50C-407E-A947-70E740481C1C}">
                  <a14:useLocalDpi xmlns:a14="http://schemas.microsoft.com/office/drawing/2010/main" val="0"/>
                </a:ext>
              </a:extLst>
            </a:blip>
            <a:srcRect l="50000" r="2649" b="10417"/>
            <a:stretch/>
          </p:blipFill>
          <p:spPr>
            <a:xfrm>
              <a:off x="2480131" y="6629401"/>
              <a:ext cx="1558470" cy="1925375"/>
            </a:xfrm>
            <a:prstGeom prst="rect">
              <a:avLst/>
            </a:prstGeom>
          </p:spPr>
        </p:pic>
        <p:pic>
          <p:nvPicPr>
            <p:cNvPr id="9" name="Picture 8" descr="Screen Clipping"/>
            <p:cNvPicPr>
              <a:picLocks noChangeAspect="1"/>
            </p:cNvPicPr>
            <p:nvPr/>
          </p:nvPicPr>
          <p:blipFill rotWithShape="1">
            <a:blip r:embed="rId5">
              <a:extLst>
                <a:ext uri="{28A0092B-C50C-407E-A947-70E740481C1C}">
                  <a14:useLocalDpi xmlns:a14="http://schemas.microsoft.com/office/drawing/2010/main" val="0"/>
                </a:ext>
              </a:extLst>
            </a:blip>
            <a:srcRect r="52651" b="16748"/>
            <a:stretch/>
          </p:blipFill>
          <p:spPr>
            <a:xfrm>
              <a:off x="493475" y="6503315"/>
              <a:ext cx="1630236" cy="2173647"/>
            </a:xfrm>
            <a:prstGeom prst="rect">
              <a:avLst/>
            </a:prstGeom>
          </p:spPr>
        </p:pic>
        <p:sp>
          <p:nvSpPr>
            <p:cNvPr id="10" name="Rectangle 9"/>
            <p:cNvSpPr/>
            <p:nvPr/>
          </p:nvSpPr>
          <p:spPr>
            <a:xfrm>
              <a:off x="4406041" y="8554776"/>
              <a:ext cx="1713225" cy="307777"/>
            </a:xfrm>
            <a:prstGeom prst="rect">
              <a:avLst/>
            </a:prstGeom>
          </p:spPr>
          <p:txBody>
            <a:bodyPr wrap="none">
              <a:spAutoFit/>
            </a:bodyPr>
            <a:lstStyle/>
            <a:p>
              <a:r>
                <a:rPr lang="en-US" sz="1400" b="1" dirty="0">
                  <a:ea typeface="Times New Roman" pitchFamily="18" charset="0"/>
                  <a:cs typeface="Arial" pitchFamily="34" charset="0"/>
                </a:rPr>
                <a:t>H</a:t>
              </a:r>
              <a:r>
                <a:rPr lang="en-US" sz="1400" b="1" dirty="0"/>
                <a:t>eterocyclic</a:t>
              </a:r>
              <a:r>
                <a:rPr lang="en-US" sz="1400" b="1" dirty="0">
                  <a:ea typeface="Times New Roman" pitchFamily="18" charset="0"/>
                  <a:cs typeface="Arial" pitchFamily="34" charset="0"/>
                </a:rPr>
                <a:t> </a:t>
              </a:r>
              <a:r>
                <a:rPr lang="en-US" sz="1400" b="1" dirty="0">
                  <a:cs typeface="Arial" pitchFamily="34" charset="0"/>
                </a:rPr>
                <a:t>Pyrrole </a:t>
              </a:r>
              <a:endParaRPr lang="en-US" sz="1400" dirty="0"/>
            </a:p>
          </p:txBody>
        </p:sp>
        <p:sp>
          <p:nvSpPr>
            <p:cNvPr id="11" name="Rectangle 10"/>
            <p:cNvSpPr/>
            <p:nvPr/>
          </p:nvSpPr>
          <p:spPr>
            <a:xfrm>
              <a:off x="2341076" y="8554776"/>
              <a:ext cx="1504836" cy="307777"/>
            </a:xfrm>
            <a:prstGeom prst="rect">
              <a:avLst/>
            </a:prstGeom>
          </p:spPr>
          <p:txBody>
            <a:bodyPr wrap="none">
              <a:spAutoFit/>
            </a:bodyPr>
            <a:lstStyle/>
            <a:p>
              <a:r>
                <a:rPr lang="en-US" sz="1400" b="1" dirty="0" smtClean="0">
                  <a:ea typeface="Times New Roman" pitchFamily="18" charset="0"/>
                  <a:cs typeface="Arial" pitchFamily="34" charset="0"/>
                </a:rPr>
                <a:t>Plant Chlorophyll </a:t>
              </a:r>
              <a:endParaRPr lang="en-US" sz="1400" b="1" dirty="0"/>
            </a:p>
          </p:txBody>
        </p:sp>
        <p:sp>
          <p:nvSpPr>
            <p:cNvPr id="12" name="Rectangle 11"/>
            <p:cNvSpPr/>
            <p:nvPr/>
          </p:nvSpPr>
          <p:spPr>
            <a:xfrm>
              <a:off x="-810714" y="8554776"/>
              <a:ext cx="2143536" cy="307777"/>
            </a:xfrm>
            <a:prstGeom prst="rect">
              <a:avLst/>
            </a:prstGeom>
          </p:spPr>
          <p:txBody>
            <a:bodyPr wrap="none">
              <a:spAutoFit/>
            </a:bodyPr>
            <a:lstStyle/>
            <a:p>
              <a:r>
                <a:rPr lang="en-US" sz="1400" b="1" dirty="0" smtClean="0">
                  <a:cs typeface="Arial" pitchFamily="34" charset="0"/>
                </a:rPr>
                <a:t>Human blood Hemoglobin</a:t>
              </a:r>
              <a:endParaRPr lang="en-US" sz="1400" b="1" dirty="0"/>
            </a:p>
          </p:txBody>
        </p:sp>
        <p:sp>
          <p:nvSpPr>
            <p:cNvPr id="13" name="Rectangle 12"/>
            <p:cNvSpPr/>
            <p:nvPr/>
          </p:nvSpPr>
          <p:spPr>
            <a:xfrm>
              <a:off x="-919396" y="8981771"/>
              <a:ext cx="7607767" cy="501104"/>
            </a:xfrm>
            <a:prstGeom prst="rect">
              <a:avLst/>
            </a:prstGeom>
          </p:spPr>
          <p:txBody>
            <a:bodyPr wrap="square">
              <a:spAutoFit/>
            </a:bodyPr>
            <a:lstStyle/>
            <a:p>
              <a:pPr algn="justLow" eaLnBrk="0" fontAlgn="base" hangingPunct="0">
                <a:spcBef>
                  <a:spcPct val="0"/>
                </a:spcBef>
                <a:spcAft>
                  <a:spcPct val="0"/>
                </a:spcAft>
              </a:pPr>
              <a:r>
                <a:rPr lang="en-US" sz="1400" b="1" dirty="0" smtClean="0">
                  <a:cs typeface="Arial" pitchFamily="34" charset="0"/>
                </a:rPr>
                <a:t>Figure-8:- </a:t>
              </a:r>
              <a:r>
                <a:rPr lang="en-US" sz="1400" b="1" dirty="0">
                  <a:ea typeface="Times New Roman" pitchFamily="18" charset="0"/>
                  <a:cs typeface="Arial" pitchFamily="34" charset="0"/>
                </a:rPr>
                <a:t>H</a:t>
              </a:r>
              <a:r>
                <a:rPr lang="en-US" sz="1400" b="1" dirty="0"/>
                <a:t>eterocyclic</a:t>
              </a:r>
              <a:r>
                <a:rPr lang="en-US" sz="1400" b="1" dirty="0">
                  <a:ea typeface="Times New Roman" pitchFamily="18" charset="0"/>
                  <a:cs typeface="Arial" pitchFamily="34" charset="0"/>
                </a:rPr>
                <a:t> </a:t>
              </a:r>
              <a:r>
                <a:rPr lang="en-US" sz="1400" b="1" dirty="0" smtClean="0">
                  <a:cs typeface="Arial" pitchFamily="34" charset="0"/>
                </a:rPr>
                <a:t>Pyrrole ring in Heme and </a:t>
              </a:r>
              <a:r>
                <a:rPr lang="en-US" sz="1400" b="1" dirty="0" smtClean="0">
                  <a:ea typeface="Times New Roman" pitchFamily="18" charset="0"/>
                  <a:cs typeface="Arial" pitchFamily="34" charset="0"/>
                </a:rPr>
                <a:t>Chlorophyll.</a:t>
              </a:r>
              <a:endParaRPr lang="en-US" sz="1400" b="1" dirty="0">
                <a:cs typeface="Arial" pitchFamily="34" charset="0"/>
              </a:endParaRPr>
            </a:p>
          </p:txBody>
        </p:sp>
      </p:grpSp>
      <p:sp>
        <p:nvSpPr>
          <p:cNvPr id="5" name="Slide Number Placeholder 4"/>
          <p:cNvSpPr>
            <a:spLocks noGrp="1"/>
          </p:cNvSpPr>
          <p:nvPr>
            <p:ph type="sldNum" sz="quarter" idx="12"/>
          </p:nvPr>
        </p:nvSpPr>
        <p:spPr>
          <a:xfrm>
            <a:off x="4973086" y="8486359"/>
            <a:ext cx="1600200" cy="486833"/>
          </a:xfrm>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60712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5080"/>
            <a:ext cx="6477000" cy="8740854"/>
          </a:xfrm>
          <a:prstGeom prst="rect">
            <a:avLst/>
          </a:prstGeom>
        </p:spPr>
        <p:txBody>
          <a:bodyPr wrap="square">
            <a:spAutoFit/>
          </a:bodyPr>
          <a:lstStyle/>
          <a:p>
            <a:r>
              <a:rPr lang="en-US" b="1" u="sng" dirty="0"/>
              <a:t>Heterocyclic amine formation in </a:t>
            </a:r>
            <a:r>
              <a:rPr lang="en-US" b="1" u="sng" dirty="0" smtClean="0"/>
              <a:t>meat:-</a:t>
            </a:r>
          </a:p>
          <a:p>
            <a:r>
              <a:rPr lang="en-US" dirty="0" smtClean="0"/>
              <a:t>Epidemiological </a:t>
            </a:r>
            <a:r>
              <a:rPr lang="en-US" dirty="0"/>
              <a:t>studies show associations between intakes of heterocyclic amines and cancers of the colon, </a:t>
            </a:r>
            <a:r>
              <a:rPr lang="en-US" dirty="0" smtClean="0"/>
              <a:t>rectum Figure-9, </a:t>
            </a:r>
            <a:r>
              <a:rPr lang="en-US" dirty="0"/>
              <a:t>breast, prostate, pancreas, </a:t>
            </a:r>
            <a:r>
              <a:rPr lang="en-US" dirty="0" smtClean="0"/>
              <a:t>lung, stomach. Animal </a:t>
            </a:r>
            <a:r>
              <a:rPr lang="en-US" dirty="0"/>
              <a:t>feeding experiments support a causal relationship. </a:t>
            </a:r>
            <a:endParaRPr lang="en-US" dirty="0" smtClean="0"/>
          </a:p>
          <a:p>
            <a:pPr algn="ctr"/>
            <a:endParaRPr lang="en-US" sz="2400" b="1" u="sng" dirty="0"/>
          </a:p>
          <a:p>
            <a:r>
              <a:rPr lang="en-US" sz="1600" b="1" dirty="0" smtClean="0"/>
              <a:t>                 Figure-9:Rectum cancer</a:t>
            </a:r>
            <a:endParaRPr lang="en-US" sz="1600" b="1" u="sng" dirty="0" smtClean="0"/>
          </a:p>
          <a:p>
            <a:pPr algn="ctr"/>
            <a:endParaRPr lang="en-US" sz="2400" b="1" u="sng" dirty="0"/>
          </a:p>
          <a:p>
            <a:endParaRPr lang="en-US" sz="2400" b="1" u="sng" dirty="0" smtClean="0"/>
          </a:p>
          <a:p>
            <a:r>
              <a:rPr lang="en-US" sz="2400" b="1" u="sng" dirty="0" smtClean="0"/>
              <a:t>Sulfur </a:t>
            </a:r>
            <a:endParaRPr lang="en-US" sz="2400" b="1" u="sng" dirty="0"/>
          </a:p>
          <a:p>
            <a:r>
              <a:rPr lang="en-US" dirty="0" smtClean="0"/>
              <a:t>Sulfur </a:t>
            </a:r>
            <a:r>
              <a:rPr lang="en-US" dirty="0"/>
              <a:t>is an essential element for all life,. Three amino acids (cysteine, </a:t>
            </a:r>
            <a:r>
              <a:rPr lang="en-US" dirty="0" smtClean="0"/>
              <a:t>cystine, </a:t>
            </a:r>
            <a:r>
              <a:rPr lang="en-US" dirty="0"/>
              <a:t>and methionine) and two vitamins (biotin and thiamine) are contain sulfur compounds. Many cofactors also contain sulfur including glutathione. Disulfides, S–S bonds, </a:t>
            </a:r>
            <a:r>
              <a:rPr lang="en-US" dirty="0" smtClean="0"/>
              <a:t>confirm </a:t>
            </a:r>
            <a:r>
              <a:rPr lang="en-US" dirty="0"/>
              <a:t>mechanical strength and insolubility of the protein keratin, found in outer skin, hair, and feathers. Sulfur is one of the core chemical elements needed for biochemical functioning and is an elemental macronutrient for all organisms.</a:t>
            </a:r>
          </a:p>
          <a:p>
            <a:endParaRPr lang="en-US" dirty="0"/>
          </a:p>
          <a:p>
            <a:r>
              <a:rPr lang="en-US" dirty="0"/>
              <a:t> </a:t>
            </a:r>
            <a:r>
              <a:rPr lang="en-US" dirty="0" smtClean="0"/>
              <a:t> </a:t>
            </a:r>
          </a:p>
          <a:p>
            <a:endParaRPr lang="en-US" dirty="0" smtClean="0"/>
          </a:p>
          <a:p>
            <a:r>
              <a:rPr lang="en-US" dirty="0" smtClean="0"/>
              <a:t>     </a:t>
            </a:r>
          </a:p>
          <a:p>
            <a:r>
              <a:rPr lang="en-US" dirty="0" smtClean="0"/>
              <a:t> </a:t>
            </a:r>
            <a:r>
              <a:rPr lang="en-US" sz="1400" b="1" dirty="0" smtClean="0">
                <a:cs typeface="Arial" pitchFamily="34" charset="0"/>
              </a:rPr>
              <a:t>figure-8:- </a:t>
            </a:r>
            <a:r>
              <a:rPr lang="en-US" sz="1400" b="1" dirty="0" smtClean="0"/>
              <a:t>The octal </a:t>
            </a:r>
            <a:r>
              <a:rPr lang="en-US" sz="1400" b="1" dirty="0"/>
              <a:t>Sulfur structure </a:t>
            </a:r>
            <a:r>
              <a:rPr lang="en-US" sz="1400" b="1" dirty="0" smtClean="0"/>
              <a:t>S8, and </a:t>
            </a:r>
            <a:r>
              <a:rPr lang="en-US" sz="1400" b="1" dirty="0" err="1" smtClean="0"/>
              <a:t>Sulpher</a:t>
            </a:r>
            <a:r>
              <a:rPr lang="en-US" sz="1400" b="1" dirty="0" smtClean="0"/>
              <a:t> containing amino acids</a:t>
            </a:r>
            <a:r>
              <a:rPr lang="en-US" dirty="0" smtClean="0"/>
              <a:t>.</a:t>
            </a:r>
          </a:p>
          <a:p>
            <a:r>
              <a:rPr lang="en-US" b="1" u="sng" dirty="0" smtClean="0"/>
              <a:t>Pharmaceuticals</a:t>
            </a:r>
            <a:r>
              <a:rPr lang="en-US" b="1" u="sng" dirty="0"/>
              <a:t>:-</a:t>
            </a:r>
          </a:p>
          <a:p>
            <a:r>
              <a:rPr lang="en-US" dirty="0"/>
              <a:t>Sulfur (specifically </a:t>
            </a:r>
            <a:r>
              <a:rPr lang="en-US" dirty="0" smtClean="0"/>
              <a:t>octal </a:t>
            </a:r>
            <a:r>
              <a:rPr lang="en-US" dirty="0"/>
              <a:t>sulfur, S8) is used in pharmaceutical skin preparations for the treatment of acne and other conditions. It acts as a keratolytic agent and also kills bacteria, fungi, scabies mites and other parasites. Precipitated sulfur and colloidal sulfur are used, in form of lotions, creams, powders, and soaps, so sulfur-containing antibiotics save many lives</a:t>
            </a:r>
            <a:r>
              <a:rPr lang="en-US" dirty="0" smtClean="0"/>
              <a:t>.</a:t>
            </a:r>
            <a:endParaRPr lang="en-US" dirty="0"/>
          </a:p>
        </p:txBody>
      </p:sp>
      <p:pic>
        <p:nvPicPr>
          <p:cNvPr id="17" name="Picture 1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8759" y="5943600"/>
            <a:ext cx="854841" cy="6096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974" y="1600200"/>
            <a:ext cx="2980626" cy="1545386"/>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5520229"/>
            <a:ext cx="1552877" cy="1032971"/>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81334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2890"/>
            <a:ext cx="6553200" cy="8617744"/>
          </a:xfrm>
          <a:prstGeom prst="rect">
            <a:avLst/>
          </a:prstGeom>
        </p:spPr>
        <p:txBody>
          <a:bodyPr wrap="square">
            <a:spAutoFit/>
          </a:bodyPr>
          <a:lstStyle/>
          <a:p>
            <a:r>
              <a:rPr lang="en-US" b="1" u="sng" dirty="0" smtClean="0"/>
              <a:t>The effect </a:t>
            </a:r>
            <a:r>
              <a:rPr lang="en-US" b="1" u="sng" dirty="0"/>
              <a:t>and </a:t>
            </a:r>
            <a:r>
              <a:rPr lang="en-US" b="1" u="sng" dirty="0" smtClean="0"/>
              <a:t>pollution of Sulfur:-</a:t>
            </a:r>
          </a:p>
          <a:p>
            <a:r>
              <a:rPr lang="en-US" dirty="0"/>
              <a:t> </a:t>
            </a:r>
            <a:r>
              <a:rPr lang="en-US" dirty="0" smtClean="0"/>
              <a:t>       Elemental </a:t>
            </a:r>
            <a:r>
              <a:rPr lang="en-US" dirty="0"/>
              <a:t>sulfur is non-toxic, as are most of the soluble sulfate </a:t>
            </a:r>
            <a:r>
              <a:rPr lang="en-US" dirty="0" smtClean="0"/>
              <a:t>salts, soluble </a:t>
            </a:r>
            <a:r>
              <a:rPr lang="en-US" dirty="0"/>
              <a:t>sulfate salts are poorly </a:t>
            </a:r>
            <a:r>
              <a:rPr lang="en-US" dirty="0" smtClean="0"/>
              <a:t>absorbed. </a:t>
            </a:r>
            <a:r>
              <a:rPr lang="en-US" dirty="0"/>
              <a:t>When injected </a:t>
            </a:r>
            <a:r>
              <a:rPr lang="en-US" dirty="0" smtClean="0"/>
              <a:t>they </a:t>
            </a:r>
            <a:r>
              <a:rPr lang="en-US" dirty="0"/>
              <a:t>are freely filtered by </a:t>
            </a:r>
            <a:r>
              <a:rPr lang="en-US" dirty="0" smtClean="0"/>
              <a:t>the kidneys </a:t>
            </a:r>
            <a:r>
              <a:rPr lang="en-US" dirty="0"/>
              <a:t>and eliminated with very little toxicity in multi-gram amounts</a:t>
            </a:r>
            <a:r>
              <a:rPr lang="en-US" dirty="0" smtClean="0"/>
              <a:t>.</a:t>
            </a:r>
          </a:p>
          <a:p>
            <a:endParaRPr lang="en-US" dirty="0"/>
          </a:p>
          <a:p>
            <a:r>
              <a:rPr lang="en-US" sz="1400" b="1" dirty="0" smtClean="0"/>
              <a:t>                                                    Figure-10:-Sulfur Drugs.</a:t>
            </a:r>
          </a:p>
          <a:p>
            <a:endParaRPr lang="en-US" dirty="0"/>
          </a:p>
          <a:p>
            <a:endParaRPr lang="en-US" dirty="0"/>
          </a:p>
          <a:p>
            <a:r>
              <a:rPr lang="en-US" dirty="0"/>
              <a:t>When sulfur burns in air, it produces sulfur dioxide. In water, this </a:t>
            </a:r>
            <a:r>
              <a:rPr lang="en-US" dirty="0" smtClean="0"/>
              <a:t>gas produces </a:t>
            </a:r>
            <a:r>
              <a:rPr lang="en-US" dirty="0"/>
              <a:t>sulfurous acid and sulfites; sulfites are antioxidants </a:t>
            </a:r>
            <a:r>
              <a:rPr lang="en-US" dirty="0" smtClean="0"/>
              <a:t>that inhibit </a:t>
            </a:r>
            <a:r>
              <a:rPr lang="en-US" dirty="0"/>
              <a:t>growth of aerobic bacteria and a useful food additive in </a:t>
            </a:r>
            <a:r>
              <a:rPr lang="en-US" dirty="0" smtClean="0"/>
              <a:t>small amounts</a:t>
            </a:r>
            <a:r>
              <a:rPr lang="en-US" dirty="0"/>
              <a:t>. At high concentrations these acids harm the lungs, eyes </a:t>
            </a:r>
            <a:r>
              <a:rPr lang="en-US" dirty="0" smtClean="0"/>
              <a:t>or other </a:t>
            </a:r>
            <a:r>
              <a:rPr lang="en-US" dirty="0"/>
              <a:t>tissues. </a:t>
            </a:r>
            <a:endParaRPr lang="en-US" dirty="0" smtClean="0"/>
          </a:p>
          <a:p>
            <a:r>
              <a:rPr lang="en-US" dirty="0" smtClean="0"/>
              <a:t>In </a:t>
            </a:r>
            <a:r>
              <a:rPr lang="en-US" dirty="0"/>
              <a:t>organisms without lungs such as insects or </a:t>
            </a:r>
            <a:r>
              <a:rPr lang="en-US" dirty="0" smtClean="0"/>
              <a:t>plants, sulfite </a:t>
            </a:r>
            <a:r>
              <a:rPr lang="en-US" dirty="0"/>
              <a:t>in high concentration prevents respiration</a:t>
            </a:r>
            <a:r>
              <a:rPr lang="en-US" dirty="0" smtClean="0"/>
              <a:t>.</a:t>
            </a:r>
          </a:p>
          <a:p>
            <a:r>
              <a:rPr lang="en-US" dirty="0"/>
              <a:t>Sulfur trioxide (made by catalysis from sulfur dioxide) and sulfuric acid </a:t>
            </a:r>
            <a:r>
              <a:rPr lang="en-US" dirty="0" smtClean="0"/>
              <a:t>are </a:t>
            </a:r>
            <a:r>
              <a:rPr lang="en-US" dirty="0"/>
              <a:t>similarly highly acidic and corrosive in the presence of water. </a:t>
            </a:r>
            <a:endParaRPr lang="en-US" dirty="0" smtClean="0"/>
          </a:p>
          <a:p>
            <a:r>
              <a:rPr lang="en-US" dirty="0" smtClean="0"/>
              <a:t>Sulfuric </a:t>
            </a:r>
            <a:r>
              <a:rPr lang="en-US" dirty="0"/>
              <a:t>acid is a strong dehydrating agent that can strip </a:t>
            </a:r>
            <a:r>
              <a:rPr lang="en-US" dirty="0" smtClean="0"/>
              <a:t>available </a:t>
            </a:r>
            <a:r>
              <a:rPr lang="en-US" dirty="0"/>
              <a:t>water molecules and water components from sugar and organic tissue.</a:t>
            </a:r>
          </a:p>
          <a:p>
            <a:r>
              <a:rPr lang="en-US" dirty="0"/>
              <a:t>The burning of coal and/or petroleum by industry and power plants</a:t>
            </a:r>
          </a:p>
          <a:p>
            <a:r>
              <a:rPr lang="en-US" dirty="0"/>
              <a:t>generates sulfur dioxide (SO2) that reacts with atmospheric water, </a:t>
            </a:r>
            <a:r>
              <a:rPr lang="en-US" dirty="0" smtClean="0"/>
              <a:t>and oxygen </a:t>
            </a:r>
            <a:r>
              <a:rPr lang="en-US" dirty="0"/>
              <a:t>to produce sulfuric acid (H2SO4) and sulfurous acid (H2SO3). </a:t>
            </a:r>
            <a:r>
              <a:rPr lang="en-US" dirty="0" smtClean="0"/>
              <a:t>These </a:t>
            </a:r>
            <a:r>
              <a:rPr lang="en-US" dirty="0"/>
              <a:t>acids are components of acid rain, lowering the pH of soil, and </a:t>
            </a:r>
            <a:r>
              <a:rPr lang="en-US" dirty="0" smtClean="0"/>
              <a:t>freshwater </a:t>
            </a:r>
            <a:r>
              <a:rPr lang="en-US" dirty="0"/>
              <a:t>bodies, sometimes resulting in substantial damage to </a:t>
            </a:r>
            <a:r>
              <a:rPr lang="en-US" dirty="0" smtClean="0"/>
              <a:t>the environment </a:t>
            </a:r>
            <a:r>
              <a:rPr lang="en-US" dirty="0"/>
              <a:t>and chemical weathering of statues and structures. </a:t>
            </a:r>
            <a:r>
              <a:rPr lang="en-US" dirty="0" smtClean="0"/>
              <a:t>Hydrogen </a:t>
            </a:r>
            <a:r>
              <a:rPr lang="en-US" dirty="0"/>
              <a:t>sulfide quickly deadens the sense of smell and a victim </a:t>
            </a:r>
            <a:r>
              <a:rPr lang="en-US" dirty="0" smtClean="0"/>
              <a:t>may breathe </a:t>
            </a:r>
            <a:r>
              <a:rPr lang="en-US" dirty="0"/>
              <a:t>increasing quantities without noticing the increase until </a:t>
            </a:r>
            <a:r>
              <a:rPr lang="en-US" dirty="0" smtClean="0"/>
              <a:t>severe </a:t>
            </a:r>
            <a:r>
              <a:rPr lang="en-US" dirty="0"/>
              <a:t>symptoms cause death. </a:t>
            </a:r>
          </a:p>
        </p:txBody>
      </p:sp>
      <p:pic>
        <p:nvPicPr>
          <p:cNvPr id="5" name="Picture 1" descr="653sulfa"/>
          <p:cNvPicPr>
            <a:picLocks noChangeAspect="1" noChangeArrowheads="1"/>
          </p:cNvPicPr>
          <p:nvPr/>
        </p:nvPicPr>
        <p:blipFill rotWithShape="1">
          <a:blip r:embed="rId2" cstate="print"/>
          <a:srcRect l="18833" r="23000" b="10492"/>
          <a:stretch/>
        </p:blipFill>
        <p:spPr bwMode="auto">
          <a:xfrm>
            <a:off x="4267201" y="1479638"/>
            <a:ext cx="1524000" cy="1192127"/>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068200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6200" y="-346991"/>
            <a:ext cx="6705600" cy="788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7935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Reference</a:t>
            </a: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sng" strike="noStrike" cap="none" normalizeH="0" baseline="0" dirty="0" smtClean="0">
                <a:ln>
                  <a:noFill/>
                </a:ln>
                <a:solidFill>
                  <a:srgbClr val="642A8F"/>
                </a:solidFill>
                <a:effectLst/>
                <a:latin typeface="Arial" pitchFamily="34" charset="0"/>
                <a:cs typeface="Arial" pitchFamily="34" charset="0"/>
                <a:hlinkClick r:id="rId2"/>
              </a:rPr>
              <a:t>- Journal List</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3"/>
              </a:rPr>
              <a:t>HHS Author Manuscripts</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PMC3775965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4"/>
              </a:rPr>
              <a:t>Clin</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4"/>
              </a:rPr>
              <a:t> Lymphoma Myeloma </a:t>
            </a: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4"/>
              </a:rPr>
              <a:t>Leuk</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Author manuscript; available in PMC 2014 Oct 1.</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Published in final edited form as:</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5"/>
              </a:rPr>
              <a:t>Clin</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5"/>
              </a:rPr>
              <a:t> Lymphoma Myeloma </a:t>
            </a: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5"/>
              </a:rPr>
              <a:t>Leuk</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5"/>
              </a:rPr>
              <a:t>. 2013 Oct; 13(5): 530–533.</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Published online 2013 Jun 20. </a:t>
            </a:r>
            <a:r>
              <a:rPr kumimoji="0" lang="en-US" altLang="en-US" sz="1200" b="0" i="0" u="none" strike="noStrike" cap="none" normalizeH="0" baseline="0" dirty="0" err="1" smtClean="0">
                <a:ln>
                  <a:noFill/>
                </a:ln>
                <a:solidFill>
                  <a:srgbClr val="000000"/>
                </a:solidFill>
                <a:effectLst/>
                <a:latin typeface="Arial" pitchFamily="34" charset="0"/>
                <a:cs typeface="Arial" pitchFamily="34" charset="0"/>
              </a:rPr>
              <a:t>doi</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6"/>
              </a:rPr>
              <a:t>10.1016/j.clml.2013.03.017</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PMCID: PMC3775965</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NIHMSID: NIHMS499260</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PMID: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7"/>
              </a:rPr>
              <a:t>23790799</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Homoharringtonine/</a:t>
            </a:r>
            <a:r>
              <a:rPr kumimoji="0" lang="en-US" altLang="en-US" sz="1200" b="0" i="0" u="none" strike="noStrike" cap="none" normalizeH="0" baseline="0" dirty="0" err="1" smtClean="0">
                <a:ln>
                  <a:noFill/>
                </a:ln>
                <a:solidFill>
                  <a:srgbClr val="000000"/>
                </a:solidFill>
                <a:effectLst/>
                <a:latin typeface="Arial" pitchFamily="34" charset="0"/>
                <a:cs typeface="Arial" pitchFamily="34" charset="0"/>
              </a:rPr>
              <a:t>Omacetaxine</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err="1" smtClean="0">
                <a:ln>
                  <a:noFill/>
                </a:ln>
                <a:solidFill>
                  <a:srgbClr val="000000"/>
                </a:solidFill>
                <a:effectLst/>
                <a:latin typeface="Arial" pitchFamily="34" charset="0"/>
                <a:cs typeface="Arial" pitchFamily="34" charset="0"/>
              </a:rPr>
              <a:t>Mepesuccinate</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The Long and Winding Road to Food and Drug Administration Approval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8"/>
              </a:rPr>
              <a:t>Hagop</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8"/>
              </a:rPr>
              <a:t> M. </a:t>
            </a:r>
            <a:r>
              <a:rPr kumimoji="0" lang="en-US" altLang="en-US" sz="1200" b="0" i="0" u="none" strike="noStrike" cap="none" normalizeH="0" baseline="0" dirty="0" err="1" smtClean="0">
                <a:ln>
                  <a:noFill/>
                </a:ln>
                <a:solidFill>
                  <a:srgbClr val="642A8F"/>
                </a:solidFill>
                <a:effectLst/>
                <a:latin typeface="Arial" pitchFamily="34" charset="0"/>
                <a:cs typeface="Arial" pitchFamily="34" charset="0"/>
                <a:hlinkClick r:id="rId8"/>
              </a:rPr>
              <a:t>Kantarjian</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9"/>
              </a:rPr>
              <a:t>Susan O’Brien</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and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10"/>
              </a:rPr>
              <a:t>Jorge Cortes</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4"/>
              </a:rPr>
              <a:t>Author information</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4"/>
              </a:rPr>
              <a:t>Copyright and License information</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hlinkClick r:id="rId11"/>
              </a:rPr>
              <a:t>Disclaimer</a:t>
            </a:r>
            <a:r>
              <a:rPr kumimoji="0" lang="en-US" altLang="en-US" sz="1200" b="0" i="0" u="none" strike="noStrike" cap="none" normalizeH="0" baseline="0" dirty="0" smtClean="0">
                <a:ln>
                  <a:noFill/>
                </a:ln>
                <a:solidFill>
                  <a:srgbClr val="642A8F"/>
                </a:solidFill>
                <a:effectLst/>
                <a:latin typeface="Arial" pitchFamily="34" charset="0"/>
                <a:cs typeface="Arial" pitchFamily="34" charset="0"/>
              </a:rPr>
              <a:t>.</a:t>
            </a:r>
            <a:endParaRPr lang="en-US" sz="1100" dirty="0" smtClean="0"/>
          </a:p>
          <a:p>
            <a:endParaRPr lang="en-US" sz="1100" dirty="0"/>
          </a:p>
          <a:p>
            <a:r>
              <a:rPr lang="en-US" sz="1100" u="sng" dirty="0">
                <a:hlinkClick r:id="rId12" tooltip="US National Library of Medicine"/>
              </a:rPr>
              <a:t/>
            </a:r>
            <a:br>
              <a:rPr lang="en-US" sz="1100" u="sng" dirty="0">
                <a:hlinkClick r:id="rId12" tooltip="US National Library of Medicine"/>
              </a:rPr>
            </a:br>
            <a:r>
              <a:rPr lang="en-US" sz="1100" u="sng" dirty="0" smtClean="0">
                <a:hlinkClick r:id="rId12" tooltip="US National Library of Medicine"/>
              </a:rPr>
              <a:t>- - US </a:t>
            </a:r>
            <a:r>
              <a:rPr lang="en-US" sz="1100" u="sng" dirty="0">
                <a:hlinkClick r:id="rId12" tooltip="US National Library of Medicine"/>
              </a:rPr>
              <a:t>National Library of Medicine</a:t>
            </a:r>
            <a:r>
              <a:rPr lang="en-US" sz="1100" dirty="0"/>
              <a:t/>
            </a:r>
            <a:br>
              <a:rPr lang="en-US" sz="1100" dirty="0"/>
            </a:br>
            <a:r>
              <a:rPr lang="en-US" sz="1100" dirty="0">
                <a:hlinkClick r:id="rId13" tooltip="National Institutes of Health"/>
              </a:rPr>
              <a:t>National Institutes of Health</a:t>
            </a:r>
            <a:endParaRPr lang="en-US" sz="1100" dirty="0"/>
          </a:p>
          <a:p>
            <a:r>
              <a:rPr lang="en-US" sz="1100" dirty="0"/>
              <a:t>Search </a:t>
            </a:r>
            <a:r>
              <a:rPr lang="en-US" sz="1100" dirty="0" smtClean="0"/>
              <a:t>database Search </a:t>
            </a:r>
            <a:r>
              <a:rPr lang="en-US" sz="1100" dirty="0"/>
              <a:t>term</a:t>
            </a:r>
          </a:p>
          <a:p>
            <a:r>
              <a:rPr lang="en-US" sz="1100" dirty="0"/>
              <a:t>Search</a:t>
            </a:r>
          </a:p>
          <a:p>
            <a:r>
              <a:rPr lang="en-US" sz="1100" dirty="0">
                <a:hlinkClick r:id="rId14"/>
              </a:rPr>
              <a:t>Advanced</a:t>
            </a:r>
            <a:r>
              <a:rPr lang="en-US" sz="1100" dirty="0"/>
              <a:t> </a:t>
            </a:r>
          </a:p>
          <a:p>
            <a:r>
              <a:rPr lang="en-US" sz="1100" dirty="0">
                <a:hlinkClick r:id="rId2"/>
              </a:rPr>
              <a:t>Journal list</a:t>
            </a:r>
            <a:endParaRPr lang="en-US" sz="1100" dirty="0"/>
          </a:p>
          <a:p>
            <a:r>
              <a:rPr lang="en-US" sz="1100" dirty="0">
                <a:hlinkClick r:id="rId15"/>
              </a:rPr>
              <a:t>Help</a:t>
            </a:r>
            <a:endParaRPr lang="en-US" sz="1100" dirty="0"/>
          </a:p>
          <a:p>
            <a:r>
              <a:rPr lang="en-US" sz="1100" dirty="0">
                <a:hlinkClick r:id="rId2"/>
              </a:rPr>
              <a:t>Journal List</a:t>
            </a:r>
            <a:endParaRPr lang="en-US" sz="1100" dirty="0"/>
          </a:p>
          <a:p>
            <a:r>
              <a:rPr lang="en-US" sz="1100" dirty="0">
                <a:hlinkClick r:id="rId3"/>
              </a:rPr>
              <a:t>HHS Author Manuscripts</a:t>
            </a:r>
            <a:endParaRPr lang="en-US" sz="1100" dirty="0"/>
          </a:p>
          <a:p>
            <a:r>
              <a:rPr lang="en-US" sz="1100" dirty="0"/>
              <a:t>PMC4048124</a:t>
            </a:r>
          </a:p>
          <a:p>
            <a:pPr fontAlgn="t"/>
            <a:r>
              <a:rPr lang="en-US" sz="1100" dirty="0" err="1">
                <a:hlinkClick r:id="rId16"/>
              </a:rPr>
              <a:t>Clin</a:t>
            </a:r>
            <a:r>
              <a:rPr lang="en-US" sz="1100" dirty="0">
                <a:hlinkClick r:id="rId16"/>
              </a:rPr>
              <a:t> Cancer Res</a:t>
            </a:r>
            <a:r>
              <a:rPr lang="en-US" sz="1100" dirty="0"/>
              <a:t>. Author manuscript; available in PMC 2014 Oct 1.</a:t>
            </a:r>
          </a:p>
          <a:p>
            <a:pPr fontAlgn="t"/>
            <a:r>
              <a:rPr lang="en-US" sz="1100" dirty="0"/>
              <a:t>Published in final edited form as:</a:t>
            </a:r>
          </a:p>
          <a:p>
            <a:pPr fontAlgn="t"/>
            <a:r>
              <a:rPr lang="en-US" sz="1100" dirty="0" err="1">
                <a:hlinkClick r:id="rId17"/>
              </a:rPr>
              <a:t>Clin</a:t>
            </a:r>
            <a:r>
              <a:rPr lang="en-US" sz="1100" dirty="0">
                <a:hlinkClick r:id="rId17"/>
              </a:rPr>
              <a:t> Cancer Res. 2014 Apr 1; 20(7): 1735–1740.</a:t>
            </a:r>
            <a:endParaRPr lang="en-US" sz="1100" dirty="0"/>
          </a:p>
          <a:p>
            <a:pPr fontAlgn="t"/>
            <a:r>
              <a:rPr lang="en-US" sz="1100" dirty="0"/>
              <a:t>Published online 2014 Feb 5. </a:t>
            </a:r>
            <a:r>
              <a:rPr lang="en-US" sz="1100" dirty="0" err="1"/>
              <a:t>doi</a:t>
            </a:r>
            <a:r>
              <a:rPr lang="en-US" sz="1100" dirty="0"/>
              <a:t>: </a:t>
            </a:r>
            <a:r>
              <a:rPr lang="en-US" sz="1100" dirty="0">
                <a:hlinkClick r:id="rId18"/>
              </a:rPr>
              <a:t>10.1158/1078-0432.CCR-13-1283</a:t>
            </a:r>
            <a:endParaRPr lang="en-US" sz="1100" dirty="0"/>
          </a:p>
          <a:p>
            <a:pPr fontAlgn="t"/>
            <a:r>
              <a:rPr lang="en-US" sz="1100" dirty="0"/>
              <a:t>PMCID: PMC4048124</a:t>
            </a:r>
          </a:p>
          <a:p>
            <a:pPr fontAlgn="t"/>
            <a:r>
              <a:rPr lang="en-US" sz="1100" dirty="0"/>
              <a:t>NIHMSID: NIHMS562162</a:t>
            </a:r>
          </a:p>
          <a:p>
            <a:pPr fontAlgn="t"/>
            <a:r>
              <a:rPr lang="en-US" sz="1100" dirty="0"/>
              <a:t>PMID: </a:t>
            </a:r>
            <a:r>
              <a:rPr lang="en-US" sz="1100" dirty="0">
                <a:hlinkClick r:id="rId19"/>
              </a:rPr>
              <a:t>24501394</a:t>
            </a:r>
            <a:endParaRPr lang="en-US" sz="1100" dirty="0"/>
          </a:p>
          <a:p>
            <a:r>
              <a:rPr lang="en-US" sz="1100" dirty="0"/>
              <a:t>Omacetaxine: a protein translation inhibitor for treatment of chronic </a:t>
            </a:r>
            <a:r>
              <a:rPr lang="en-US" sz="1100" dirty="0" err="1"/>
              <a:t>myelogenous</a:t>
            </a:r>
            <a:r>
              <a:rPr lang="en-US" sz="1100" dirty="0"/>
              <a:t> leukemia</a:t>
            </a:r>
          </a:p>
          <a:p>
            <a:r>
              <a:rPr lang="en-US" sz="1100" dirty="0" err="1">
                <a:hlinkClick r:id="rId20"/>
              </a:rPr>
              <a:t>Varsha</a:t>
            </a:r>
            <a:r>
              <a:rPr lang="en-US" sz="1100" dirty="0">
                <a:hlinkClick r:id="rId20"/>
              </a:rPr>
              <a:t> Gandhi</a:t>
            </a:r>
            <a:r>
              <a:rPr lang="en-US" sz="1100" dirty="0"/>
              <a:t>,</a:t>
            </a:r>
            <a:r>
              <a:rPr lang="en-US" sz="1100" baseline="30000" dirty="0"/>
              <a:t>1,2</a:t>
            </a:r>
            <a:r>
              <a:rPr lang="en-US" sz="1100" dirty="0"/>
              <a:t> </a:t>
            </a:r>
            <a:r>
              <a:rPr lang="en-US" sz="1100" dirty="0">
                <a:hlinkClick r:id="rId21"/>
              </a:rPr>
              <a:t>William Plunkett</a:t>
            </a:r>
            <a:r>
              <a:rPr lang="en-US" sz="1100" dirty="0"/>
              <a:t>,</a:t>
            </a:r>
            <a:r>
              <a:rPr lang="en-US" sz="1100" baseline="30000" dirty="0"/>
              <a:t>1,2</a:t>
            </a:r>
            <a:r>
              <a:rPr lang="en-US" sz="1100" dirty="0"/>
              <a:t> and </a:t>
            </a:r>
            <a:r>
              <a:rPr lang="en-US" sz="1100" dirty="0">
                <a:hlinkClick r:id="rId22"/>
              </a:rPr>
              <a:t>Jorge E. Cortes</a:t>
            </a:r>
            <a:r>
              <a:rPr lang="en-US" sz="1100" baseline="30000" dirty="0"/>
              <a:t>2</a:t>
            </a:r>
            <a:endParaRPr lang="en-US" sz="1100" dirty="0"/>
          </a:p>
          <a:p>
            <a:r>
              <a:rPr lang="en-US" sz="1100" dirty="0">
                <a:hlinkClick r:id="rId16"/>
              </a:rPr>
              <a:t>Author information</a:t>
            </a:r>
            <a:r>
              <a:rPr lang="en-US" sz="1100" dirty="0"/>
              <a:t> </a:t>
            </a:r>
            <a:r>
              <a:rPr lang="en-US" sz="1100" dirty="0">
                <a:hlinkClick r:id="rId16"/>
              </a:rPr>
              <a:t>Copyright and License information</a:t>
            </a:r>
            <a:r>
              <a:rPr lang="en-US" sz="1100" dirty="0"/>
              <a:t> </a:t>
            </a:r>
            <a:r>
              <a:rPr lang="en-US" sz="1100" dirty="0" smtClean="0">
                <a:hlinkClick r:id="rId11"/>
              </a:rPr>
              <a:t>Disclaimer</a:t>
            </a:r>
            <a:r>
              <a:rPr lang="en-US" sz="1100" dirty="0" smtClean="0"/>
              <a:t>.</a:t>
            </a:r>
          </a:p>
          <a:p>
            <a:endParaRPr lang="en-US" sz="1100" dirty="0"/>
          </a:p>
          <a:p>
            <a:r>
              <a:rPr lang="en-US" sz="1100" u="sng" dirty="0">
                <a:hlinkClick r:id="rId23"/>
              </a:rPr>
              <a:t/>
            </a:r>
            <a:br>
              <a:rPr lang="en-US" sz="1100" u="sng" dirty="0">
                <a:hlinkClick r:id="rId23"/>
              </a:rPr>
            </a:br>
            <a:r>
              <a:rPr lang="en-US" sz="1100" u="sng" dirty="0" smtClean="0">
                <a:hlinkClick r:id="rId23"/>
              </a:rPr>
              <a:t>- Gout Leaflet   www.melthamgp.co.u</a:t>
            </a:r>
            <a:endParaRPr lang="en-US" sz="1100" u="sng" dirty="0">
              <a:hlinkClick r:id="rId23"/>
            </a:endParaRPr>
          </a:p>
          <a:p>
            <a:endParaRPr lang="en-US" sz="1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Arial" pitchFamily="34" charset="0"/>
              <a:cs typeface="Arial" pitchFamily="34" charset="0"/>
            </a:endParaRPr>
          </a:p>
        </p:txBody>
      </p:sp>
      <p:grpSp>
        <p:nvGrpSpPr>
          <p:cNvPr id="3" name="Group 2"/>
          <p:cNvGrpSpPr>
            <a:grpSpLocks/>
          </p:cNvGrpSpPr>
          <p:nvPr/>
        </p:nvGrpSpPr>
        <p:grpSpPr bwMode="auto">
          <a:xfrm>
            <a:off x="0" y="-2147483648"/>
            <a:ext cx="4794250" cy="2147483647"/>
            <a:chOff x="0" y="-7470876"/>
            <a:chExt cx="3020" cy="7471326"/>
          </a:xfrm>
        </p:grpSpPr>
        <p:pic>
          <p:nvPicPr>
            <p:cNvPr id="1028" name="Picture 4" descr="Logo of nihp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 y="-7470876"/>
              <a:ext cx="3000" cy="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a:hlinkClick r:id="rId25" tooltip="HHS Public Access; Author Manuscript; Accepted for publication in peer reviewed journal;"/>
            </p:cNvPr>
            <p:cNvSpPr>
              <a:spLocks noChangeArrowheads="1"/>
            </p:cNvSpPr>
            <p:nvPr/>
          </p:nvSpPr>
          <p:spPr bwMode="auto">
            <a:xfrm>
              <a:off x="0" y="0"/>
              <a:ext cx="2994"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Rectangle 6">
              <a:hlinkClick r:id="rId26" tooltip="Submit a manuscript"/>
            </p:cNvPr>
            <p:cNvSpPr>
              <a:spLocks noChangeArrowheads="1"/>
            </p:cNvSpPr>
            <p:nvPr/>
          </p:nvSpPr>
          <p:spPr bwMode="auto">
            <a:xfrm>
              <a:off x="1536" y="342"/>
              <a:ext cx="1464"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hlinkClick r:id="rId27" tooltip="About Author manuscripts"/>
            </p:cNvPr>
            <p:cNvSpPr>
              <a:spLocks noChangeArrowheads="1"/>
            </p:cNvSpPr>
            <p:nvPr/>
          </p:nvSpPr>
          <p:spPr bwMode="auto">
            <a:xfrm>
              <a:off x="0" y="342"/>
              <a:ext cx="1530"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01057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0"/>
            <a:ext cx="5943600" cy="1015663"/>
          </a:xfrm>
          <a:prstGeom prst="rect">
            <a:avLst/>
          </a:prstGeom>
        </p:spPr>
        <p:txBody>
          <a:bodyPr wrap="square">
            <a:spAutoFit/>
          </a:bodyPr>
          <a:lstStyle/>
          <a:p>
            <a:pPr rtl="1"/>
            <a:r>
              <a:rPr lang="en-US" sz="6000" b="1" cap="all">
                <a:ln w="0"/>
                <a:effectLst>
                  <a:reflection blurRad="12700" stA="50000" endPos="50000" dist="5000" dir="5400000" sy="-100000" rotWithShape="0"/>
                </a:effectLst>
              </a:rPr>
              <a:t>Lecture </a:t>
            </a:r>
            <a:r>
              <a:rPr lang="en-US" sz="6000" b="1" cap="all" smtClean="0">
                <a:ln w="0"/>
                <a:effectLst>
                  <a:reflection blurRad="12700" stA="50000" endPos="50000" dist="5000" dir="5400000" sy="-100000" rotWithShape="0"/>
                </a:effectLst>
              </a:rPr>
              <a:t>No.6</a:t>
            </a:r>
            <a:endParaRPr lang="en-US" sz="6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1219200" y="4387334"/>
            <a:ext cx="4876800" cy="830997"/>
          </a:xfrm>
          <a:prstGeom prst="rect">
            <a:avLst/>
          </a:prstGeom>
        </p:spPr>
        <p:txBody>
          <a:bodyPr wrap="square">
            <a:spAutoFit/>
          </a:bodyPr>
          <a:lstStyle/>
          <a:p>
            <a:pPr algn="ctr"/>
            <a:r>
              <a:rPr lang="ar-IQ" sz="4800" b="1" cap="all" dirty="0">
                <a:ln w="0"/>
                <a:effectLst>
                  <a:reflection blurRad="12700" stA="50000" endPos="50000" dist="5000" dir="5400000" sy="-100000" rotWithShape="0"/>
                </a:effectLst>
              </a:rPr>
              <a:t>عضوية</a:t>
            </a:r>
            <a:endParaRPr lang="en-US" sz="4800" dirty="0"/>
          </a:p>
        </p:txBody>
      </p:sp>
    </p:spTree>
    <p:extLst>
      <p:ext uri="{BB962C8B-B14F-4D97-AF65-F5344CB8AC3E}">
        <p14:creationId xmlns:p14="http://schemas.microsoft.com/office/powerpoint/2010/main" val="277590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ffodils during spring in Queenstown, New Zea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104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5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3860800"/>
            <a:ext cx="3255963" cy="49784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50" y="1016000"/>
            <a:ext cx="3257550" cy="4739875"/>
          </a:xfrm>
          <a:prstGeom prst="rect">
            <a:avLst/>
          </a:prstGeom>
        </p:spPr>
      </p:pic>
      <p:sp>
        <p:nvSpPr>
          <p:cNvPr id="4" name="Rectangle 3"/>
          <p:cNvSpPr/>
          <p:nvPr/>
        </p:nvSpPr>
        <p:spPr>
          <a:xfrm>
            <a:off x="-21677" y="814781"/>
            <a:ext cx="3507827"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effectLst>
                  <a:reflection blurRad="12700" stA="50000" endPos="50000" dist="5000" dir="5400000" sy="-100000" rotWithShape="0"/>
                </a:effectLst>
              </a:rPr>
              <a:t>The Chemistry of Antibiotics</a:t>
            </a:r>
            <a:endParaRPr lang="en-US" sz="4800" b="1" cap="all" dirty="0">
              <a:ln w="0"/>
              <a:effectLst>
                <a:reflection blurRad="12700" stA="50000" endPos="50000" dist="5000" dir="5400000" sy="-100000" rotWithShape="0"/>
              </a:effectLst>
            </a:endParaRPr>
          </a:p>
        </p:txBody>
      </p:sp>
    </p:spTree>
    <p:extLst>
      <p:ext uri="{BB962C8B-B14F-4D97-AF65-F5344CB8AC3E}">
        <p14:creationId xmlns:p14="http://schemas.microsoft.com/office/powerpoint/2010/main" val="3641868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4"/>
            <a:ext cx="5962650" cy="533401"/>
          </a:xfrm>
        </p:spPr>
        <p:txBody>
          <a:bodyPr>
            <a:normAutofit fontScale="90000"/>
          </a:bodyPr>
          <a:lstStyle/>
          <a:p>
            <a:pPr algn="l"/>
            <a:r>
              <a:rPr lang="en-US" sz="1200" b="1" dirty="0" smtClean="0"/>
              <a:t>Lecture Six </a:t>
            </a:r>
            <a:r>
              <a:rPr lang="ar-IQ" sz="1200" b="1" dirty="0" smtClean="0"/>
              <a:t>عضوية</a:t>
            </a:r>
            <a:r>
              <a:rPr lang="ar-IQ" sz="1800" b="1" dirty="0" smtClean="0"/>
              <a:t/>
            </a:r>
            <a:br>
              <a:rPr lang="ar-IQ" sz="1800" b="1" dirty="0" smtClean="0"/>
            </a:br>
            <a:endParaRPr lang="ar-IQ" sz="1800" b="1" dirty="0"/>
          </a:p>
        </p:txBody>
      </p:sp>
      <p:sp>
        <p:nvSpPr>
          <p:cNvPr id="6" name="Rectangle 5"/>
          <p:cNvSpPr/>
          <p:nvPr/>
        </p:nvSpPr>
        <p:spPr>
          <a:xfrm>
            <a:off x="171728" y="533400"/>
            <a:ext cx="6610071" cy="8063746"/>
          </a:xfrm>
          <a:prstGeom prst="rect">
            <a:avLst/>
          </a:prstGeom>
        </p:spPr>
        <p:txBody>
          <a:bodyPr wrap="square">
            <a:spAutoFit/>
          </a:bodyPr>
          <a:lstStyle/>
          <a:p>
            <a:r>
              <a:rPr lang="en-US" dirty="0" smtClean="0"/>
              <a:t>Antibiotics are a type of drugs used </a:t>
            </a:r>
            <a:r>
              <a:rPr lang="en-US" dirty="0"/>
              <a:t>to </a:t>
            </a:r>
            <a:r>
              <a:rPr lang="en-US" dirty="0" smtClean="0"/>
              <a:t>suppress</a:t>
            </a:r>
            <a:r>
              <a:rPr lang="en-US" dirty="0"/>
              <a:t> or inhibit</a:t>
            </a:r>
            <a:r>
              <a:rPr lang="en-US" dirty="0" smtClean="0"/>
              <a:t> </a:t>
            </a:r>
            <a:r>
              <a:rPr lang="en-US" dirty="0"/>
              <a:t>the growth of </a:t>
            </a:r>
            <a:r>
              <a:rPr lang="en-US" dirty="0" smtClean="0"/>
              <a:t>bacteria, or </a:t>
            </a:r>
            <a:r>
              <a:rPr lang="en-US" dirty="0"/>
              <a:t>kill </a:t>
            </a:r>
            <a:r>
              <a:rPr lang="en-US"/>
              <a:t>other </a:t>
            </a:r>
            <a:r>
              <a:rPr lang="en-US" smtClean="0"/>
              <a:t>microorganisms</a:t>
            </a:r>
            <a:r>
              <a:rPr lang="en-US" dirty="0" smtClean="0"/>
              <a:t>, at </a:t>
            </a:r>
            <a:r>
              <a:rPr lang="en-US" dirty="0"/>
              <a:t>very low </a:t>
            </a:r>
            <a:r>
              <a:rPr lang="en-US" dirty="0" smtClean="0"/>
              <a:t>concentrations. </a:t>
            </a:r>
            <a:endParaRPr lang="en-US" dirty="0"/>
          </a:p>
          <a:p>
            <a:r>
              <a:rPr lang="en-US" dirty="0"/>
              <a:t>So </a:t>
            </a:r>
            <a:r>
              <a:rPr lang="en-US" dirty="0" smtClean="0"/>
              <a:t>antibiotics are used in the treatment, and prevention of bacterial </a:t>
            </a:r>
            <a:r>
              <a:rPr lang="en-US" dirty="0"/>
              <a:t>infections</a:t>
            </a:r>
            <a:r>
              <a:rPr lang="en-US" dirty="0" smtClean="0"/>
              <a:t>.</a:t>
            </a:r>
          </a:p>
          <a:p>
            <a:r>
              <a:rPr lang="en-US" dirty="0" smtClean="0"/>
              <a:t>    </a:t>
            </a:r>
            <a:r>
              <a:rPr lang="en-US" dirty="0"/>
              <a:t>Human body have trillions of cells about 37.2 Trillion cells, </a:t>
            </a:r>
            <a:r>
              <a:rPr lang="en-US" dirty="0" smtClean="0"/>
              <a:t>our skin consist of 35 Billion cells, besides our </a:t>
            </a:r>
            <a:r>
              <a:rPr lang="en-US" dirty="0"/>
              <a:t>bodies are very astonishing to </a:t>
            </a:r>
            <a:r>
              <a:rPr lang="en-US" dirty="0" smtClean="0"/>
              <a:t>know </a:t>
            </a:r>
            <a:r>
              <a:rPr lang="en-US" dirty="0"/>
              <a:t>that each individual of skin cells have a potential to be use as stem cells beside </a:t>
            </a:r>
            <a:r>
              <a:rPr lang="en-US" dirty="0" smtClean="0"/>
              <a:t>antibiotics for curing infections, figure-1.</a:t>
            </a:r>
            <a:endParaRPr lang="en-US" dirty="0"/>
          </a:p>
          <a:p>
            <a:r>
              <a:rPr lang="en-US" dirty="0" smtClean="0"/>
              <a:t>We </a:t>
            </a:r>
            <a:r>
              <a:rPr lang="en-US" dirty="0"/>
              <a:t>have to be precise to distinguish the specific and effective curing </a:t>
            </a:r>
            <a:r>
              <a:rPr lang="en-US" dirty="0" smtClean="0"/>
              <a:t>antibiotics.</a:t>
            </a:r>
          </a:p>
          <a:p>
            <a:pPr rtl="1" fontAlgn="base">
              <a:spcBef>
                <a:spcPct val="0"/>
              </a:spcBef>
              <a:spcAft>
                <a:spcPct val="0"/>
              </a:spcAft>
            </a:pPr>
            <a:r>
              <a:rPr lang="en-US" b="1" u="sng" dirty="0" smtClean="0"/>
              <a:t>The </a:t>
            </a:r>
            <a:r>
              <a:rPr lang="en-US" b="1" u="sng" dirty="0"/>
              <a:t>effect of Antibiotics:</a:t>
            </a:r>
            <a:endParaRPr lang="en-US" dirty="0"/>
          </a:p>
          <a:p>
            <a:r>
              <a:rPr lang="en-US" dirty="0"/>
              <a:t>      Antibiotics are used to treat infections caused by germs (bacteria and certain parasites).  A parasite is a type of germ that needs to live on or in another living being (host). Antibiotics are sometimes called </a:t>
            </a:r>
            <a:r>
              <a:rPr lang="en-US" b="1" dirty="0"/>
              <a:t>antibacterial, or antimicrobials</a:t>
            </a:r>
            <a:r>
              <a:rPr lang="en-US" dirty="0"/>
              <a:t>. The effectiveness of individual antibiotics varies with the location of the infection and the ability of the antibiotic to reach this site, also depend on the concentration of antibiotics , the type of microorganism, and the way of interfering of  antibiotics with the bacterial nucleic acids </a:t>
            </a:r>
            <a:r>
              <a:rPr lang="en-US" dirty="0" smtClean="0"/>
              <a:t> &amp; protein </a:t>
            </a:r>
            <a:r>
              <a:rPr lang="en-US" dirty="0"/>
              <a:t>synthesis</a:t>
            </a:r>
            <a:r>
              <a:rPr lang="en-US" dirty="0" smtClean="0"/>
              <a:t>. </a:t>
            </a:r>
            <a:endParaRPr lang="en-US" dirty="0"/>
          </a:p>
          <a:p>
            <a:r>
              <a:rPr lang="en-US" dirty="0"/>
              <a:t>    Antibiotics are medicines that kill bacteria that cause infection. Antibiotics don't work against diseases caused by viruses.</a:t>
            </a:r>
          </a:p>
          <a:p>
            <a:r>
              <a:rPr lang="en-US" dirty="0"/>
              <a:t>Macrolide antibiotics are a particular  type of antibiotic used to treat, and sometimes prevent, a wide variety of bacterial infections. </a:t>
            </a:r>
          </a:p>
          <a:p>
            <a:r>
              <a:rPr lang="en-US" sz="1400" b="1" dirty="0" smtClean="0"/>
              <a:t>                                                                                                                   </a:t>
            </a:r>
            <a:endParaRPr lang="en-US" b="1" u="sng" dirty="0" smtClean="0">
              <a:cs typeface="Times New Roman" pitchFamily="18" charset="0"/>
            </a:endParaRPr>
          </a:p>
          <a:p>
            <a:pPr lvl="0" rtl="1" fontAlgn="base">
              <a:spcBef>
                <a:spcPct val="0"/>
              </a:spcBef>
              <a:spcAft>
                <a:spcPct val="0"/>
              </a:spcAft>
            </a:pPr>
            <a:r>
              <a:rPr lang="en-US" b="1" u="sng" dirty="0" smtClean="0">
                <a:cs typeface="Times New Roman" pitchFamily="18" charset="0"/>
              </a:rPr>
              <a:t>Types </a:t>
            </a:r>
            <a:r>
              <a:rPr lang="en-US" b="1" u="sng" dirty="0">
                <a:cs typeface="Times New Roman" pitchFamily="18" charset="0"/>
              </a:rPr>
              <a:t>of Antibiotics:-</a:t>
            </a:r>
          </a:p>
          <a:p>
            <a:pPr rtl="1" fontAlgn="base">
              <a:spcBef>
                <a:spcPct val="0"/>
              </a:spcBef>
              <a:spcAft>
                <a:spcPct val="0"/>
              </a:spcAft>
            </a:pPr>
            <a:r>
              <a:rPr lang="en-US" dirty="0"/>
              <a:t>There are two types of antibiotics:</a:t>
            </a:r>
            <a:endParaRPr lang="en-US" dirty="0">
              <a:ea typeface="Times New Roman" pitchFamily="18" charset="0"/>
              <a:cs typeface="Arial" pitchFamily="34" charset="0"/>
            </a:endParaRPr>
          </a:p>
          <a:p>
            <a:pPr rtl="1" fontAlgn="base">
              <a:spcBef>
                <a:spcPct val="0"/>
              </a:spcBef>
              <a:spcAft>
                <a:spcPct val="0"/>
              </a:spcAft>
            </a:pPr>
            <a:r>
              <a:rPr lang="en-US" dirty="0" smtClean="0">
                <a:ea typeface="Times New Roman" pitchFamily="18" charset="0"/>
                <a:cs typeface="Arial" pitchFamily="34" charset="0"/>
              </a:rPr>
              <a:t>1-</a:t>
            </a:r>
            <a:r>
              <a:rPr lang="en-US" dirty="0" smtClean="0"/>
              <a:t> </a:t>
            </a:r>
            <a:r>
              <a:rPr lang="en-US" dirty="0"/>
              <a:t>Antibacterial </a:t>
            </a:r>
            <a:r>
              <a:rPr lang="en-US" dirty="0" smtClean="0">
                <a:ea typeface="Times New Roman" pitchFamily="18" charset="0"/>
                <a:cs typeface="Arial" pitchFamily="34" charset="0"/>
              </a:rPr>
              <a:t>Antibiotics.</a:t>
            </a:r>
          </a:p>
          <a:p>
            <a:pPr rtl="1" fontAlgn="base">
              <a:spcBef>
                <a:spcPct val="0"/>
              </a:spcBef>
              <a:spcAft>
                <a:spcPct val="0"/>
              </a:spcAft>
            </a:pPr>
            <a:r>
              <a:rPr lang="en-US" dirty="0" smtClean="0"/>
              <a:t>2- </a:t>
            </a:r>
            <a:r>
              <a:rPr lang="en-US" dirty="0"/>
              <a:t>Antimicrobial </a:t>
            </a:r>
            <a:r>
              <a:rPr lang="en-US" dirty="0" smtClean="0">
                <a:ea typeface="Times New Roman" pitchFamily="18" charset="0"/>
                <a:cs typeface="Arial" pitchFamily="34" charset="0"/>
              </a:rPr>
              <a:t>Antibiotics. </a:t>
            </a:r>
          </a:p>
        </p:txBody>
      </p:sp>
      <p:sp>
        <p:nvSpPr>
          <p:cNvPr id="4" name="Rectangle 3"/>
          <p:cNvSpPr/>
          <p:nvPr/>
        </p:nvSpPr>
        <p:spPr>
          <a:xfrm>
            <a:off x="685800" y="71739"/>
            <a:ext cx="5410200" cy="523220"/>
          </a:xfrm>
          <a:prstGeom prst="rect">
            <a:avLst/>
          </a:prstGeom>
          <a:noFill/>
        </p:spPr>
        <p:txBody>
          <a:bodyPr wrap="square" lIns="91440" tIns="45720" rIns="91440" bIns="45720">
            <a:spAutoFit/>
          </a:bodyPr>
          <a:lstStyle/>
          <a:p>
            <a:pPr algn="ctr"/>
            <a:r>
              <a:rPr lang="en-US" sz="2800" b="1" dirty="0" smtClean="0"/>
              <a:t>The Chemistry of Antibiotics</a:t>
            </a:r>
            <a:endParaRPr lang="en-US" sz="2800" b="1" dirty="0"/>
          </a:p>
        </p:txBody>
      </p:sp>
      <p:sp>
        <p:nvSpPr>
          <p:cNvPr id="9" name="Slide Number Placeholder 8"/>
          <p:cNvSpPr>
            <a:spLocks noGrp="1"/>
          </p:cNvSpPr>
          <p:nvPr>
            <p:ph type="sldNum" sz="quarter" idx="12"/>
          </p:nvPr>
        </p:nvSpPr>
        <p:spPr/>
        <p:txBody>
          <a:bodyPr/>
          <a:lstStyle/>
          <a:p>
            <a:fld id="{2946B56E-BA5F-4E72-AE70-BD30EE04D565}" type="slidenum">
              <a:rPr lang="en-US" smtClean="0"/>
              <a:t>27</a:t>
            </a:fld>
            <a:endParaRPr lang="en-US" dirty="0"/>
          </a:p>
        </p:txBody>
      </p:sp>
      <p:pic>
        <p:nvPicPr>
          <p:cNvPr id="23" name="Picture 22"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r="6727" b="29192"/>
          <a:stretch/>
        </p:blipFill>
        <p:spPr>
          <a:xfrm>
            <a:off x="4038600" y="7010400"/>
            <a:ext cx="2667000" cy="1357292"/>
          </a:xfrm>
          <a:prstGeom prst="rect">
            <a:avLst/>
          </a:prstGeom>
        </p:spPr>
      </p:pic>
      <p:sp>
        <p:nvSpPr>
          <p:cNvPr id="3" name="Rectangle 2"/>
          <p:cNvSpPr/>
          <p:nvPr/>
        </p:nvSpPr>
        <p:spPr>
          <a:xfrm>
            <a:off x="4189182" y="8382000"/>
            <a:ext cx="2059218" cy="369332"/>
          </a:xfrm>
          <a:prstGeom prst="rect">
            <a:avLst/>
          </a:prstGeom>
        </p:spPr>
        <p:txBody>
          <a:bodyPr wrap="none">
            <a:spAutoFit/>
          </a:bodyPr>
          <a:lstStyle/>
          <a:p>
            <a:r>
              <a:rPr lang="en-US" b="1" dirty="0"/>
              <a:t>Figure-1: Skin cells. </a:t>
            </a:r>
          </a:p>
        </p:txBody>
      </p:sp>
      <p:pic>
        <p:nvPicPr>
          <p:cNvPr id="8" name="Picture 7"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b="50000"/>
          <a:stretch/>
        </p:blipFill>
        <p:spPr>
          <a:xfrm>
            <a:off x="4921472" y="3124200"/>
            <a:ext cx="1631728" cy="435271"/>
          </a:xfrm>
          <a:prstGeom prst="rect">
            <a:avLst/>
          </a:prstGeom>
        </p:spPr>
      </p:pic>
    </p:spTree>
    <p:extLst>
      <p:ext uri="{BB962C8B-B14F-4D97-AF65-F5344CB8AC3E}">
        <p14:creationId xmlns:p14="http://schemas.microsoft.com/office/powerpoint/2010/main" val="148716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728" y="76200"/>
            <a:ext cx="6610071" cy="9202519"/>
          </a:xfrm>
          <a:prstGeom prst="rect">
            <a:avLst/>
          </a:prstGeom>
        </p:spPr>
        <p:txBody>
          <a:bodyPr wrap="square">
            <a:spAutoFit/>
          </a:bodyPr>
          <a:lstStyle/>
          <a:p>
            <a:pPr lvl="0" algn="ctr" rtl="1" fontAlgn="base">
              <a:spcBef>
                <a:spcPct val="0"/>
              </a:spcBef>
              <a:spcAft>
                <a:spcPct val="0"/>
              </a:spcAft>
            </a:pPr>
            <a:r>
              <a:rPr lang="en-US" b="1" u="sng" dirty="0" smtClean="0">
                <a:cs typeface="Times New Roman" pitchFamily="18" charset="0"/>
              </a:rPr>
              <a:t>Types </a:t>
            </a:r>
            <a:r>
              <a:rPr lang="en-US" b="1" u="sng" dirty="0">
                <a:cs typeface="Times New Roman" pitchFamily="18" charset="0"/>
              </a:rPr>
              <a:t>of Antibiotics:-</a:t>
            </a:r>
          </a:p>
          <a:p>
            <a:pPr rtl="1" fontAlgn="base">
              <a:spcBef>
                <a:spcPct val="0"/>
              </a:spcBef>
              <a:spcAft>
                <a:spcPct val="0"/>
              </a:spcAft>
            </a:pPr>
            <a:r>
              <a:rPr lang="en-US" dirty="0"/>
              <a:t>There are two types of antibiotics:</a:t>
            </a:r>
            <a:endParaRPr lang="en-US" b="1" dirty="0">
              <a:ea typeface="Times New Roman" pitchFamily="18" charset="0"/>
              <a:cs typeface="Arial" pitchFamily="34" charset="0"/>
            </a:endParaRPr>
          </a:p>
          <a:p>
            <a:pPr algn="just" eaLnBrk="0" fontAlgn="base" hangingPunct="0">
              <a:spcBef>
                <a:spcPct val="0"/>
              </a:spcBef>
              <a:spcAft>
                <a:spcPct val="0"/>
              </a:spcAft>
            </a:pPr>
            <a:endParaRPr lang="en-US" u="sng" dirty="0" smtClean="0"/>
          </a:p>
          <a:p>
            <a:pPr algn="just" eaLnBrk="0" fontAlgn="base" hangingPunct="0">
              <a:spcBef>
                <a:spcPct val="0"/>
              </a:spcBef>
              <a:spcAft>
                <a:spcPct val="0"/>
              </a:spcAft>
            </a:pPr>
            <a:r>
              <a:rPr lang="en-US" u="sng" dirty="0" smtClean="0"/>
              <a:t>1- </a:t>
            </a:r>
            <a:r>
              <a:rPr lang="en-US" b="1" u="sng" dirty="0"/>
              <a:t>Synthetic  </a:t>
            </a:r>
            <a:r>
              <a:rPr lang="en-US" b="1" u="sng" dirty="0">
                <a:ea typeface="Times New Roman" pitchFamily="18" charset="0"/>
                <a:cs typeface="Arial" pitchFamily="34" charset="0"/>
              </a:rPr>
              <a:t>antibiotics (</a:t>
            </a:r>
            <a:r>
              <a:rPr lang="en-US" b="1" u="sng" dirty="0"/>
              <a:t>Antimicrobial agent</a:t>
            </a:r>
            <a:r>
              <a:rPr lang="en-US" b="1" u="sng" dirty="0">
                <a:ea typeface="Times New Roman" pitchFamily="18" charset="0"/>
                <a:cs typeface="Arial" pitchFamily="34" charset="0"/>
              </a:rPr>
              <a:t>) </a:t>
            </a:r>
            <a:r>
              <a:rPr lang="en-US" u="sng" dirty="0">
                <a:ea typeface="Times New Roman" pitchFamily="18" charset="0"/>
                <a:cs typeface="Arial" pitchFamily="34" charset="0"/>
              </a:rPr>
              <a:t>:</a:t>
            </a:r>
          </a:p>
          <a:p>
            <a:pPr algn="just" eaLnBrk="0" fontAlgn="base" hangingPunct="0">
              <a:spcBef>
                <a:spcPct val="0"/>
              </a:spcBef>
              <a:spcAft>
                <a:spcPct val="0"/>
              </a:spcAft>
            </a:pPr>
            <a:r>
              <a:rPr lang="en-US" dirty="0"/>
              <a:t>      Are a type of a</a:t>
            </a:r>
            <a:r>
              <a:rPr lang="en-US" dirty="0">
                <a:ea typeface="Times New Roman" pitchFamily="18" charset="0"/>
                <a:cs typeface="Arial" pitchFamily="34" charset="0"/>
              </a:rPr>
              <a:t>ntibiotics</a:t>
            </a:r>
            <a:r>
              <a:rPr lang="en-US" dirty="0"/>
              <a:t> synthesize as chemical substances in the laboratory to be use later against harmful microorganisms in our environment. </a:t>
            </a:r>
            <a:r>
              <a:rPr lang="en-US" dirty="0" smtClean="0"/>
              <a:t>Tetracyclines, </a:t>
            </a:r>
            <a:r>
              <a:rPr lang="en-US" dirty="0"/>
              <a:t>Polyene antibiotics, Nitro furan derivatives, and so on based on their chemical structure.</a:t>
            </a:r>
          </a:p>
          <a:p>
            <a:pPr rtl="1" fontAlgn="base">
              <a:spcBef>
                <a:spcPct val="0"/>
              </a:spcBef>
              <a:spcAft>
                <a:spcPct val="0"/>
              </a:spcAft>
            </a:pPr>
            <a:endParaRPr lang="en-US" b="1" dirty="0" smtClean="0">
              <a:ea typeface="Times New Roman" pitchFamily="18" charset="0"/>
              <a:cs typeface="Arial" pitchFamily="34" charset="0"/>
            </a:endParaRPr>
          </a:p>
          <a:p>
            <a:pPr rtl="1" fontAlgn="base">
              <a:spcBef>
                <a:spcPct val="0"/>
              </a:spcBef>
              <a:spcAft>
                <a:spcPct val="0"/>
              </a:spcAft>
            </a:pPr>
            <a:r>
              <a:rPr lang="en-US" b="1" dirty="0" smtClean="0">
                <a:ea typeface="Times New Roman" pitchFamily="18" charset="0"/>
                <a:cs typeface="Arial" pitchFamily="34" charset="0"/>
              </a:rPr>
              <a:t>2-</a:t>
            </a:r>
            <a:r>
              <a:rPr lang="en-US" dirty="0" smtClean="0"/>
              <a:t> </a:t>
            </a:r>
            <a:r>
              <a:rPr lang="en-US" b="1" u="sng" dirty="0"/>
              <a:t>Antibacterial </a:t>
            </a:r>
            <a:r>
              <a:rPr lang="en-US" b="1" u="sng" dirty="0">
                <a:ea typeface="Times New Roman" pitchFamily="18" charset="0"/>
                <a:cs typeface="Arial" pitchFamily="34" charset="0"/>
              </a:rPr>
              <a:t>Antibiotics:</a:t>
            </a:r>
            <a:r>
              <a:rPr lang="en-US" b="1" dirty="0">
                <a:ea typeface="Times New Roman" pitchFamily="18" charset="0"/>
                <a:cs typeface="Arial" pitchFamily="34" charset="0"/>
              </a:rPr>
              <a:t> </a:t>
            </a:r>
          </a:p>
          <a:p>
            <a:pPr rtl="1" fontAlgn="base">
              <a:spcBef>
                <a:spcPct val="0"/>
              </a:spcBef>
              <a:spcAft>
                <a:spcPct val="0"/>
              </a:spcAft>
            </a:pPr>
            <a:r>
              <a:rPr lang="en-US" dirty="0"/>
              <a:t>     Antimicrobial </a:t>
            </a:r>
            <a:r>
              <a:rPr lang="en-US" dirty="0" smtClean="0"/>
              <a:t>drugs </a:t>
            </a:r>
            <a:r>
              <a:rPr lang="en-US" dirty="0" smtClean="0">
                <a:ea typeface="Times New Roman" pitchFamily="18" charset="0"/>
                <a:cs typeface="Arial" pitchFamily="34" charset="0"/>
              </a:rPr>
              <a:t>are </a:t>
            </a:r>
            <a:r>
              <a:rPr lang="en-US" dirty="0">
                <a:ea typeface="Times New Roman" pitchFamily="18" charset="0"/>
                <a:cs typeface="Arial" pitchFamily="34" charset="0"/>
              </a:rPr>
              <a:t>naturally occurring antibiotics produced by a microorganism, i.e. bacteria or fungi, then send outside its cell to be  harmful or kill another microorganism. Their</a:t>
            </a:r>
            <a:r>
              <a:rPr lang="en-US" dirty="0"/>
              <a:t> activity consist of a </a:t>
            </a:r>
            <a:r>
              <a:rPr lang="en-US" dirty="0" smtClean="0"/>
              <a:t>heterocyclic  </a:t>
            </a:r>
            <a:r>
              <a:rPr lang="en-US" dirty="0"/>
              <a:t>ring, its a large heterocyclic lactone ring attached to one</a:t>
            </a:r>
          </a:p>
          <a:p>
            <a:pPr rtl="1" fontAlgn="base">
              <a:spcBef>
                <a:spcPct val="0"/>
              </a:spcBef>
              <a:spcAft>
                <a:spcPct val="0"/>
              </a:spcAft>
            </a:pPr>
            <a:r>
              <a:rPr lang="en-US" dirty="0"/>
              <a:t>or more sugar. The lactone rings are usually 14, 15, or 16-membered, figure-2 &amp; 3. </a:t>
            </a:r>
            <a:r>
              <a:rPr lang="en-US" dirty="0" smtClean="0"/>
              <a:t>For example the </a:t>
            </a:r>
            <a:r>
              <a:rPr lang="en-US" dirty="0"/>
              <a:t>antimicrobials of Penicillins are either bacteriostatic or </a:t>
            </a:r>
            <a:r>
              <a:rPr lang="en-US" dirty="0" smtClean="0"/>
              <a:t>bactericidal having a </a:t>
            </a:r>
            <a:r>
              <a:rPr lang="en-US" dirty="0"/>
              <a:t>lactone rings </a:t>
            </a:r>
            <a:r>
              <a:rPr lang="en-US" dirty="0" smtClean="0"/>
              <a:t>usually </a:t>
            </a:r>
            <a:r>
              <a:rPr lang="en-US" dirty="0"/>
              <a:t>14, 15, or </a:t>
            </a:r>
            <a:r>
              <a:rPr lang="en-US" dirty="0" smtClean="0"/>
              <a:t>16-membered in its structures. </a:t>
            </a:r>
            <a:endParaRPr lang="en-US" b="1" u="sng" dirty="0"/>
          </a:p>
          <a:p>
            <a:endParaRPr lang="en-US" b="1" u="sng" dirty="0" smtClean="0"/>
          </a:p>
          <a:p>
            <a:endParaRPr lang="en-US" b="1" u="sng" dirty="0"/>
          </a:p>
          <a:p>
            <a:endParaRPr lang="en-US" b="1" u="sng" dirty="0" smtClean="0"/>
          </a:p>
          <a:p>
            <a:endParaRPr lang="en-US" b="1" u="sng" dirty="0" smtClean="0"/>
          </a:p>
          <a:p>
            <a:endParaRPr lang="en-US" b="1" u="sng" dirty="0"/>
          </a:p>
          <a:p>
            <a:endParaRPr lang="en-US" b="1" u="sng" dirty="0" smtClean="0"/>
          </a:p>
          <a:p>
            <a:endParaRPr lang="en-US" b="1" u="sng" dirty="0" smtClean="0"/>
          </a:p>
          <a:p>
            <a:endParaRPr lang="en-US" b="1" u="sng" dirty="0" smtClean="0"/>
          </a:p>
          <a:p>
            <a:endParaRPr lang="en-US" b="1" u="sng" dirty="0"/>
          </a:p>
          <a:p>
            <a:endParaRPr lang="en-US" b="1" u="sng" dirty="0" smtClean="0"/>
          </a:p>
          <a:p>
            <a:endParaRPr lang="en-US" sz="1400" b="1" u="sng" dirty="0"/>
          </a:p>
          <a:p>
            <a:r>
              <a:rPr lang="en-US" sz="1400" b="1" dirty="0" smtClean="0"/>
              <a:t>      </a:t>
            </a:r>
          </a:p>
          <a:p>
            <a:r>
              <a:rPr lang="en-US" sz="1400" b="1" dirty="0" smtClean="0"/>
              <a:t> </a:t>
            </a:r>
          </a:p>
          <a:p>
            <a:r>
              <a:rPr lang="en-US" sz="1400" b="1" dirty="0" smtClean="0"/>
              <a:t>Figure -3: Color observed from culture filtrates from three  isolates of Pencillinum </a:t>
            </a:r>
          </a:p>
          <a:p>
            <a:r>
              <a:rPr lang="en-US" sz="1400" b="1" dirty="0"/>
              <a:t> </a:t>
            </a:r>
            <a:r>
              <a:rPr lang="en-US" sz="1400" b="1" dirty="0" smtClean="0"/>
              <a:t>                         viticola (A-C) ( seven-day cultures in potato dextrose broth). </a:t>
            </a:r>
          </a:p>
        </p:txBody>
      </p:sp>
      <p:sp>
        <p:nvSpPr>
          <p:cNvPr id="9" name="Slide Number Placeholder 8"/>
          <p:cNvSpPr>
            <a:spLocks noGrp="1"/>
          </p:cNvSpPr>
          <p:nvPr>
            <p:ph type="sldNum" sz="quarter" idx="12"/>
          </p:nvPr>
        </p:nvSpPr>
        <p:spPr/>
        <p:txBody>
          <a:bodyPr/>
          <a:lstStyle/>
          <a:p>
            <a:fld id="{2946B56E-BA5F-4E72-AE70-BD30EE04D565}" type="slidenum">
              <a:rPr lang="en-US" smtClean="0"/>
              <a:t>28</a:t>
            </a:fld>
            <a:endParaRPr lang="en-US"/>
          </a:p>
        </p:txBody>
      </p:sp>
      <p:sp>
        <p:nvSpPr>
          <p:cNvPr id="25" name="Rectangle 24"/>
          <p:cNvSpPr/>
          <p:nvPr/>
        </p:nvSpPr>
        <p:spPr>
          <a:xfrm>
            <a:off x="1066802" y="6604211"/>
            <a:ext cx="5257798" cy="406189"/>
          </a:xfrm>
          <a:prstGeom prst="rect">
            <a:avLst/>
          </a:prstGeom>
        </p:spPr>
        <p:txBody>
          <a:bodyPr wrap="square">
            <a:spAutoFit/>
          </a:bodyPr>
          <a:lstStyle/>
          <a:p>
            <a:r>
              <a:rPr lang="en-US" sz="1600" b="1" dirty="0"/>
              <a:t> </a:t>
            </a:r>
            <a:r>
              <a:rPr lang="en-US" sz="1600" b="1" dirty="0" smtClean="0"/>
              <a:t>Figure-2: </a:t>
            </a:r>
            <a:r>
              <a:rPr lang="en-US" sz="1600" b="1" dirty="0"/>
              <a:t>Beta-Lactam ring present in Penicillin structure. </a:t>
            </a:r>
            <a:endParaRPr lang="en-US" sz="1600" dirty="0"/>
          </a:p>
        </p:txBody>
      </p:sp>
      <p:pic>
        <p:nvPicPr>
          <p:cNvPr id="28" name="Picture 27" descr="Fungal_Pigments (version publiée).pdf - Google Chrome"/>
          <p:cNvPicPr>
            <a:picLocks noChangeAspect="1"/>
          </p:cNvPicPr>
          <p:nvPr/>
        </p:nvPicPr>
        <p:blipFill rotWithShape="1">
          <a:blip r:embed="rId3">
            <a:extLst>
              <a:ext uri="{28A0092B-C50C-407E-A947-70E740481C1C}">
                <a14:useLocalDpi xmlns:a14="http://schemas.microsoft.com/office/drawing/2010/main" val="0"/>
              </a:ext>
            </a:extLst>
          </a:blip>
          <a:srcRect l="15603" t="28658" r="17873" b="39763"/>
          <a:stretch/>
        </p:blipFill>
        <p:spPr>
          <a:xfrm>
            <a:off x="1167440" y="7034845"/>
            <a:ext cx="4547560" cy="1347155"/>
          </a:xfrm>
          <a:prstGeom prst="rect">
            <a:avLst/>
          </a:prstGeom>
        </p:spPr>
      </p:pic>
      <p:pic>
        <p:nvPicPr>
          <p:cNvPr id="30" name="Picture 2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2353" y="381000"/>
            <a:ext cx="902402" cy="762000"/>
          </a:xfrm>
          <a:prstGeom prst="rect">
            <a:avLst/>
          </a:prstGeom>
        </p:spPr>
      </p:pic>
      <p:pic>
        <p:nvPicPr>
          <p:cNvPr id="11" name="Picture 1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5866" y="5363841"/>
            <a:ext cx="2021793" cy="1295400"/>
          </a:xfrm>
          <a:prstGeom prst="rect">
            <a:avLst/>
          </a:prstGeom>
        </p:spPr>
      </p:pic>
    </p:spTree>
    <p:extLst>
      <p:ext uri="{BB962C8B-B14F-4D97-AF65-F5344CB8AC3E}">
        <p14:creationId xmlns:p14="http://schemas.microsoft.com/office/powerpoint/2010/main" val="249701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6705599" cy="8679299"/>
          </a:xfrm>
          <a:prstGeom prst="rect">
            <a:avLst/>
          </a:prstGeom>
        </p:spPr>
        <p:txBody>
          <a:bodyPr wrap="square">
            <a:spAutoFit/>
          </a:bodyPr>
          <a:lstStyle/>
          <a:p>
            <a:pPr rtl="1" fontAlgn="base">
              <a:spcBef>
                <a:spcPct val="0"/>
              </a:spcBef>
              <a:spcAft>
                <a:spcPct val="0"/>
              </a:spcAft>
            </a:pPr>
            <a:r>
              <a:rPr lang="en-US" b="1" dirty="0" smtClean="0"/>
              <a:t>How </a:t>
            </a:r>
            <a:r>
              <a:rPr lang="en-US" b="1" dirty="0"/>
              <a:t>Antibiotics they </a:t>
            </a:r>
            <a:r>
              <a:rPr lang="en-US" b="1" dirty="0" smtClean="0"/>
              <a:t>affect bacteria? </a:t>
            </a:r>
          </a:p>
          <a:p>
            <a:pPr rtl="1" fontAlgn="base">
              <a:spcBef>
                <a:spcPct val="0"/>
              </a:spcBef>
              <a:spcAft>
                <a:spcPct val="0"/>
              </a:spcAft>
            </a:pPr>
            <a:r>
              <a:rPr lang="en-US" dirty="0" smtClean="0"/>
              <a:t> Antibiotics  stop </a:t>
            </a:r>
            <a:r>
              <a:rPr lang="en-US" dirty="0"/>
              <a:t>bacteria multiplying by preventing them from being </a:t>
            </a:r>
            <a:r>
              <a:rPr lang="en-US" dirty="0" smtClean="0"/>
              <a:t>able </a:t>
            </a:r>
            <a:r>
              <a:rPr lang="en-US" dirty="0"/>
              <a:t>to produce proteins that are essential for their growth. The bacteria eventually die or are killed by your immune </a:t>
            </a:r>
            <a:r>
              <a:rPr lang="en-US" dirty="0" smtClean="0"/>
              <a:t>system, </a:t>
            </a:r>
            <a:r>
              <a:rPr lang="en-US" dirty="0"/>
              <a:t>Fig.-5</a:t>
            </a:r>
            <a:r>
              <a:rPr lang="en-US" dirty="0" smtClean="0"/>
              <a:t>.              </a:t>
            </a:r>
            <a:r>
              <a:rPr lang="en-US" sz="1400" b="1" dirty="0" smtClean="0"/>
              <a:t>Fig.-5: Immune system help for killing Bacteria.             </a:t>
            </a:r>
            <a:endParaRPr lang="en-US" b="1" dirty="0"/>
          </a:p>
          <a:p>
            <a:endParaRPr lang="en-US" b="1" dirty="0" smtClean="0"/>
          </a:p>
          <a:p>
            <a:r>
              <a:rPr lang="en-US" b="1" u="sng" dirty="0" smtClean="0"/>
              <a:t>Finishing </a:t>
            </a:r>
            <a:r>
              <a:rPr lang="en-US" b="1" u="sng" dirty="0"/>
              <a:t>the </a:t>
            </a:r>
            <a:r>
              <a:rPr lang="en-US" b="1" u="sng" dirty="0" smtClean="0"/>
              <a:t>course:</a:t>
            </a:r>
            <a:endParaRPr lang="en-US" b="1" u="sng" dirty="0"/>
          </a:p>
          <a:p>
            <a:r>
              <a:rPr lang="en-US" dirty="0"/>
              <a:t>It is essential that </a:t>
            </a:r>
            <a:r>
              <a:rPr lang="en-US" dirty="0" smtClean="0"/>
              <a:t>you finish </a:t>
            </a:r>
            <a:r>
              <a:rPr lang="en-US" dirty="0"/>
              <a:t>taking your course of antibiotics even if you feel better, unless your GP tells you otherwise.</a:t>
            </a:r>
          </a:p>
          <a:p>
            <a:r>
              <a:rPr lang="en-US" dirty="0"/>
              <a:t>If you stop taking an antibiotic part way through a course, the bacteria can become resistant to the antibiotic. The infection could then be harder to treat in </a:t>
            </a:r>
            <a:r>
              <a:rPr lang="en-US" dirty="0" smtClean="0"/>
              <a:t>future.</a:t>
            </a:r>
          </a:p>
          <a:p>
            <a:endParaRPr lang="en-US" dirty="0" smtClean="0"/>
          </a:p>
          <a:p>
            <a:r>
              <a:rPr lang="en-US" b="1" u="sng" dirty="0"/>
              <a:t>Missed </a:t>
            </a:r>
            <a:r>
              <a:rPr lang="en-US" b="1" u="sng" dirty="0" smtClean="0"/>
              <a:t>dose:</a:t>
            </a:r>
            <a:endParaRPr lang="en-US" b="1" u="sng" dirty="0"/>
          </a:p>
          <a:p>
            <a:r>
              <a:rPr lang="en-US" dirty="0" smtClean="0"/>
              <a:t>   If </a:t>
            </a:r>
            <a:r>
              <a:rPr lang="en-US" dirty="0"/>
              <a:t>you forget to </a:t>
            </a:r>
            <a:r>
              <a:rPr lang="en-US"/>
              <a:t>take </a:t>
            </a:r>
            <a:r>
              <a:rPr lang="en-US" smtClean="0"/>
              <a:t>dose </a:t>
            </a:r>
            <a:r>
              <a:rPr lang="en-US" dirty="0"/>
              <a:t>of macrolide antibiotic, take that dose as soon as you </a:t>
            </a:r>
            <a:r>
              <a:rPr lang="en-US" dirty="0" smtClean="0"/>
              <a:t>remember, </a:t>
            </a:r>
            <a:r>
              <a:rPr lang="en-US" dirty="0"/>
              <a:t>and then continue to take your course of antibiotics as </a:t>
            </a:r>
            <a:r>
              <a:rPr lang="en-US" dirty="0" smtClean="0"/>
              <a:t>normal, regarding that as a first dose.</a:t>
            </a:r>
            <a:endParaRPr lang="en-US" dirty="0"/>
          </a:p>
          <a:p>
            <a:r>
              <a:rPr lang="en-US" dirty="0"/>
              <a:t>However, if it is almost time for the next dose, skip the missed dose and continue your regular dosing </a:t>
            </a:r>
            <a:r>
              <a:rPr lang="en-US" dirty="0" smtClean="0"/>
              <a:t>. </a:t>
            </a:r>
            <a:r>
              <a:rPr lang="en-US" dirty="0"/>
              <a:t>Do not take a double dose to make up for a missed </a:t>
            </a:r>
            <a:r>
              <a:rPr lang="en-US" dirty="0" smtClean="0"/>
              <a:t>one. If </a:t>
            </a:r>
            <a:r>
              <a:rPr lang="en-US" dirty="0"/>
              <a:t>you have to take two doses closer together than normal, there is an increased risk of side effects</a:t>
            </a:r>
            <a:r>
              <a:rPr lang="en-US" dirty="0" smtClean="0"/>
              <a:t>.</a:t>
            </a:r>
          </a:p>
          <a:p>
            <a:endParaRPr lang="en-US" u="sng" dirty="0"/>
          </a:p>
          <a:p>
            <a:r>
              <a:rPr lang="en-US" b="1" u="sng" dirty="0"/>
              <a:t>Accidentally take one extra </a:t>
            </a:r>
            <a:r>
              <a:rPr lang="en-US" b="1" u="sng" dirty="0" smtClean="0"/>
              <a:t>dose:</a:t>
            </a:r>
            <a:endParaRPr lang="en-US" b="1" u="sng" dirty="0"/>
          </a:p>
          <a:p>
            <a:r>
              <a:rPr lang="en-US" dirty="0"/>
              <a:t>Accidentally taking one extra dose of your macrolide antibiotic is unlikely to cause you any serious harm. However, it will increase your chances of experiencing gastrointestinal side effects such as pain in your stomach, </a:t>
            </a:r>
            <a:r>
              <a:rPr lang="en-US" dirty="0" smtClean="0"/>
              <a:t>diarrhea, </a:t>
            </a:r>
            <a:r>
              <a:rPr lang="en-US" dirty="0"/>
              <a:t>nausea and vomiting</a:t>
            </a:r>
            <a:r>
              <a:rPr lang="en-US" dirty="0" smtClean="0"/>
              <a:t>.</a:t>
            </a:r>
          </a:p>
          <a:p>
            <a:endParaRPr lang="en-US" dirty="0"/>
          </a:p>
          <a:p>
            <a:r>
              <a:rPr lang="en-US" b="1" u="sng" dirty="0"/>
              <a:t>Accidentally take more than one extra </a:t>
            </a:r>
            <a:r>
              <a:rPr lang="en-US" b="1" u="sng" dirty="0" smtClean="0"/>
              <a:t>dose:</a:t>
            </a:r>
            <a:endParaRPr lang="en-US" b="1" u="sng" dirty="0"/>
          </a:p>
          <a:p>
            <a:r>
              <a:rPr lang="en-US" dirty="0"/>
              <a:t>If you accidentally take more than one extra dose of your </a:t>
            </a:r>
            <a:r>
              <a:rPr lang="en-US" dirty="0" smtClean="0"/>
              <a:t> </a:t>
            </a:r>
            <a:r>
              <a:rPr lang="en-US" dirty="0"/>
              <a:t>antibiotic, contact your </a:t>
            </a:r>
            <a:r>
              <a:rPr lang="en-US" dirty="0" smtClean="0"/>
              <a:t> doctor to decrease their effect immediately.</a:t>
            </a:r>
          </a:p>
        </p:txBody>
      </p:sp>
      <p:pic>
        <p:nvPicPr>
          <p:cNvPr id="7" name="Picture 6"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b="26252"/>
          <a:stretch/>
        </p:blipFill>
        <p:spPr>
          <a:xfrm>
            <a:off x="5803497" y="1219200"/>
            <a:ext cx="1006877" cy="547828"/>
          </a:xfrm>
          <a:prstGeom prst="rect">
            <a:avLst/>
          </a:prstGeom>
        </p:spPr>
      </p:pic>
    </p:spTree>
    <p:extLst>
      <p:ext uri="{BB962C8B-B14F-4D97-AF65-F5344CB8AC3E}">
        <p14:creationId xmlns:p14="http://schemas.microsoft.com/office/powerpoint/2010/main" val="80937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956"/>
            <a:ext cx="6629400" cy="8710077"/>
          </a:xfrm>
          <a:prstGeom prst="rect">
            <a:avLst/>
          </a:prstGeom>
        </p:spPr>
        <p:txBody>
          <a:bodyPr wrap="square">
            <a:spAutoFit/>
          </a:bodyPr>
          <a:lstStyle/>
          <a:p>
            <a:pPr algn="just"/>
            <a:r>
              <a:rPr lang="en-US" sz="1200" dirty="0"/>
              <a:t>Lecture </a:t>
            </a:r>
            <a:r>
              <a:rPr lang="en-US" sz="1200" dirty="0" smtClean="0"/>
              <a:t>Four:</a:t>
            </a:r>
            <a:r>
              <a:rPr lang="ar-IQ" sz="1200" dirty="0" smtClean="0"/>
              <a:t>عضوية </a:t>
            </a:r>
            <a:endParaRPr lang="en-US" sz="1200" dirty="0" smtClean="0"/>
          </a:p>
          <a:p>
            <a:pPr algn="ctr"/>
            <a:r>
              <a:rPr lang="en-US" sz="2800" b="1" u="sng" dirty="0" smtClean="0"/>
              <a:t>Alcohols</a:t>
            </a:r>
            <a:endParaRPr lang="en-US" sz="1600" dirty="0" smtClean="0"/>
          </a:p>
          <a:p>
            <a:pPr algn="just"/>
            <a:r>
              <a:rPr lang="en-US" sz="1600" dirty="0" smtClean="0"/>
              <a:t>         Alcohols are some of the most important molecules in organic chemistry. They contain the hydroxyl functional group (-OH), bonded to a carbon atom of an alkyl, or substituted alkyl group</a:t>
            </a:r>
            <a:r>
              <a:rPr lang="en-US" sz="1600" dirty="0"/>
              <a:t>(R</a:t>
            </a:r>
            <a:r>
              <a:rPr lang="en-US" sz="1600" dirty="0" smtClean="0"/>
              <a:t>), Table </a:t>
            </a:r>
            <a:r>
              <a:rPr lang="en-US" sz="1600" dirty="0"/>
              <a:t>(1</a:t>
            </a:r>
            <a:r>
              <a:rPr lang="en-US" sz="1600" dirty="0" smtClean="0"/>
              <a:t>).</a:t>
            </a:r>
          </a:p>
          <a:p>
            <a:pPr algn="just"/>
            <a:r>
              <a:rPr lang="en-US" sz="1600" dirty="0" smtClean="0"/>
              <a:t>        </a:t>
            </a:r>
          </a:p>
          <a:p>
            <a:pPr algn="just"/>
            <a:r>
              <a:rPr lang="en-US" sz="1600" dirty="0"/>
              <a:t> </a:t>
            </a:r>
            <a:r>
              <a:rPr lang="en-US" sz="1600" dirty="0" smtClean="0"/>
              <a:t>      </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b="1" dirty="0" smtClean="0"/>
          </a:p>
          <a:p>
            <a:pPr algn="ctr"/>
            <a:endParaRPr lang="en-US" sz="2000" b="1" u="sng" dirty="0" smtClean="0"/>
          </a:p>
          <a:p>
            <a:r>
              <a:rPr lang="en-US" sz="2000" b="1" u="sng" dirty="0"/>
              <a:t>Alcohols Uses : </a:t>
            </a:r>
            <a:endParaRPr lang="en-US" sz="2000" b="1" u="sng" dirty="0" smtClean="0"/>
          </a:p>
          <a:p>
            <a:r>
              <a:rPr lang="ar-IQ" sz="2000" b="1" dirty="0" smtClean="0"/>
              <a:t>  </a:t>
            </a:r>
            <a:r>
              <a:rPr lang="en-US" sz="2000" b="1" u="sng" dirty="0"/>
              <a:t>Ethanol</a:t>
            </a:r>
            <a:r>
              <a:rPr lang="en-US" sz="2000" b="1" u="sng" dirty="0" smtClean="0"/>
              <a:t>:</a:t>
            </a:r>
            <a:r>
              <a:rPr lang="en-US" sz="2000" dirty="0"/>
              <a:t> </a:t>
            </a:r>
            <a:endParaRPr lang="en-US" sz="2000" dirty="0" smtClean="0"/>
          </a:p>
          <a:p>
            <a:r>
              <a:rPr lang="en-US" sz="2000" dirty="0" smtClean="0"/>
              <a:t>-Ethanol CH</a:t>
            </a:r>
            <a:r>
              <a:rPr lang="en-US" sz="2000" dirty="0" smtClean="0">
                <a:latin typeface="Calibri" panose="020F0502020204030204" pitchFamily="34" charset="0"/>
              </a:rPr>
              <a:t>₃</a:t>
            </a:r>
            <a:r>
              <a:rPr lang="en-US" sz="2000" dirty="0" smtClean="0"/>
              <a:t>CH</a:t>
            </a:r>
            <a:r>
              <a:rPr lang="en-US" sz="2000" dirty="0" smtClean="0">
                <a:latin typeface="Calibri" panose="020F0502020204030204" pitchFamily="34" charset="0"/>
              </a:rPr>
              <a:t>₂</a:t>
            </a:r>
            <a:r>
              <a:rPr lang="en-US" sz="2000" dirty="0" smtClean="0"/>
              <a:t>OH is  an effective </a:t>
            </a:r>
            <a:r>
              <a:rPr lang="en-US" sz="2000" dirty="0"/>
              <a:t>in killing organisms like bacteria, fungi, and viruses, so it is </a:t>
            </a:r>
            <a:r>
              <a:rPr lang="en-US" sz="2000" dirty="0" smtClean="0"/>
              <a:t>commonly used as hand </a:t>
            </a:r>
            <a:r>
              <a:rPr lang="en-US" sz="2000" dirty="0"/>
              <a:t>sanitizer </a:t>
            </a:r>
            <a:r>
              <a:rPr lang="en-US" sz="2000" dirty="0" smtClean="0"/>
              <a:t>gels &amp; medical </a:t>
            </a:r>
            <a:r>
              <a:rPr lang="en-US" sz="2000" dirty="0"/>
              <a:t>wipes </a:t>
            </a:r>
            <a:r>
              <a:rPr lang="en-US" sz="2000" dirty="0" smtClean="0"/>
              <a:t>at </a:t>
            </a:r>
            <a:r>
              <a:rPr lang="en-US" sz="2000" dirty="0"/>
              <a:t>clinics and </a:t>
            </a:r>
            <a:r>
              <a:rPr lang="en-US" sz="2000" dirty="0" smtClean="0"/>
              <a:t>hospitals.</a:t>
            </a:r>
          </a:p>
          <a:p>
            <a:r>
              <a:rPr lang="en-US" sz="2000" dirty="0"/>
              <a:t>-</a:t>
            </a:r>
            <a:r>
              <a:rPr lang="en-US" sz="2000" dirty="0" smtClean="0"/>
              <a:t> Ethanol</a:t>
            </a:r>
            <a:r>
              <a:rPr lang="en-US" sz="2000" dirty="0"/>
              <a:t> </a:t>
            </a:r>
            <a:r>
              <a:rPr lang="en-US" sz="2000" dirty="0" smtClean="0"/>
              <a:t>spirits consist of a mixture of </a:t>
            </a:r>
            <a:r>
              <a:rPr lang="en-US" sz="2000" dirty="0"/>
              <a:t>Ethanol with a small quantity of </a:t>
            </a:r>
            <a:r>
              <a:rPr lang="en-US" sz="2000" dirty="0" smtClean="0"/>
              <a:t>methanol, </a:t>
            </a:r>
            <a:r>
              <a:rPr lang="en-US" sz="2000" dirty="0"/>
              <a:t>and possibly some color added. </a:t>
            </a:r>
            <a:r>
              <a:rPr lang="en-US" sz="2000" dirty="0" smtClean="0"/>
              <a:t>Because </a:t>
            </a:r>
            <a:r>
              <a:rPr lang="en-US" sz="2000" dirty="0"/>
              <a:t>methanol is poisonous, industrial Ethanol </a:t>
            </a:r>
            <a:r>
              <a:rPr lang="en-US" sz="2000" dirty="0" smtClean="0"/>
              <a:t>spirits </a:t>
            </a:r>
            <a:r>
              <a:rPr lang="en-US" sz="2000" dirty="0"/>
              <a:t>are unfit to drink.</a:t>
            </a:r>
          </a:p>
          <a:p>
            <a:pPr marL="285750" indent="-285750" algn="just">
              <a:buFontTx/>
              <a:buChar char="-"/>
            </a:pPr>
            <a:r>
              <a:rPr lang="en-US" sz="2000" dirty="0"/>
              <a:t>Ethanol </a:t>
            </a:r>
            <a:r>
              <a:rPr lang="en-US" sz="2000" dirty="0" smtClean="0"/>
              <a:t>use as a fuel: Ethanol burns to produce carbon dioxide and water, as shown in the equation below, so can be used as a fuel. </a:t>
            </a:r>
            <a:r>
              <a:rPr lang="en-US" sz="2000" b="1" dirty="0" smtClean="0"/>
              <a:t>                      </a:t>
            </a:r>
          </a:p>
          <a:p>
            <a:pPr algn="ctr"/>
            <a:r>
              <a:rPr lang="en-US" sz="2000" b="1" dirty="0" smtClean="0"/>
              <a:t>CH₃CH₂OH + 3 O₂ → 2 CO₂+ 3 H₂O.</a:t>
            </a:r>
          </a:p>
        </p:txBody>
      </p:sp>
      <p:sp>
        <p:nvSpPr>
          <p:cNvPr id="6" name="AutoShape 2" descr="https://cdn.britannica.com/57/132657-050-A42A94BC/plant-starch-corn-fermentation-production-South-Dakot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6" descr="نتيجة بحث الصور عن Alcoholic fermentation"/>
          <p:cNvSpPr>
            <a:spLocks noChangeAspect="1" noChangeArrowheads="1"/>
          </p:cNvSpPr>
          <p:nvPr/>
        </p:nvSpPr>
        <p:spPr bwMode="auto">
          <a:xfrm>
            <a:off x="254000" y="-5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graphicFrame>
        <p:nvGraphicFramePr>
          <p:cNvPr id="1033" name="جدول 1032"/>
          <p:cNvGraphicFramePr>
            <a:graphicFrameLocks noGrp="1"/>
          </p:cNvGraphicFramePr>
          <p:nvPr>
            <p:extLst>
              <p:ext uri="{D42A27DB-BD31-4B8C-83A1-F6EECF244321}">
                <p14:modId xmlns:p14="http://schemas.microsoft.com/office/powerpoint/2010/main" val="2480980277"/>
              </p:ext>
            </p:extLst>
          </p:nvPr>
        </p:nvGraphicFramePr>
        <p:xfrm>
          <a:off x="609600" y="1524000"/>
          <a:ext cx="5334000" cy="3048000"/>
        </p:xfrm>
        <a:graphic>
          <a:graphicData uri="http://schemas.openxmlformats.org/drawingml/2006/table">
            <a:tbl>
              <a:tblPr rtl="1" firstRow="1" bandRow="1">
                <a:tableStyleId>{5940675A-B579-460E-94D1-54222C63F5DA}</a:tableStyleId>
              </a:tblPr>
              <a:tblGrid>
                <a:gridCol w="2667000"/>
                <a:gridCol w="2667000"/>
              </a:tblGrid>
              <a:tr h="579120">
                <a:tc grid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smtClean="0"/>
                        <a:t>Table (1): Alcohol Classification.</a:t>
                      </a:r>
                    </a:p>
                    <a:p>
                      <a:pPr rtl="1"/>
                      <a:endParaRPr lang="ar-IQ" sz="1600" dirty="0"/>
                    </a:p>
                  </a:txBody>
                  <a:tcPr/>
                </a:tc>
                <a:tc hMerge="1">
                  <a:txBody>
                    <a:bodyPr/>
                    <a:lstStyle/>
                    <a:p>
                      <a:pPr rtl="1"/>
                      <a:endParaRPr lang="ar-IQ"/>
                    </a:p>
                  </a:txBody>
                  <a:tcPr/>
                </a:tc>
              </a:tr>
              <a:tr h="579120">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t>Types of Alcohol</a:t>
                      </a:r>
                      <a:endParaRPr lang="ar-IQ" sz="1600" b="1" dirty="0" smtClean="0"/>
                    </a:p>
                    <a:p>
                      <a:pPr rtl="1"/>
                      <a:endParaRPr lang="ar-IQ" sz="1600" dirty="0"/>
                    </a:p>
                  </a:txBody>
                  <a:tcPr/>
                </a:tc>
                <a:tc hMerge="1">
                  <a:txBody>
                    <a:bodyPr/>
                    <a:lstStyle/>
                    <a:p>
                      <a:pPr rtl="1"/>
                      <a:endParaRPr lang="ar-IQ" dirty="0"/>
                    </a:p>
                  </a:txBody>
                  <a:tcPr/>
                </a:tc>
              </a:tr>
              <a:tr h="451341">
                <a:tc>
                  <a:txBody>
                    <a:bodyPr/>
                    <a:lstStyle/>
                    <a:p>
                      <a:pPr rtl="1"/>
                      <a:r>
                        <a:rPr lang="en-US" sz="1600" dirty="0" smtClean="0"/>
                        <a:t> </a:t>
                      </a:r>
                      <a:endParaRPr lang="ar-IQ" sz="1600" dirty="0"/>
                    </a:p>
                  </a:txBody>
                  <a:tcPr/>
                </a:tc>
                <a:tc>
                  <a:txBody>
                    <a:bodyPr/>
                    <a:lstStyle/>
                    <a:p>
                      <a:pPr rtl="1"/>
                      <a:r>
                        <a:rPr lang="en-US" sz="1600" dirty="0" smtClean="0"/>
                        <a:t>Primary Alcohol</a:t>
                      </a:r>
                      <a:endParaRPr lang="ar-IQ" sz="1600" dirty="0"/>
                    </a:p>
                  </a:txBody>
                  <a:tcPr/>
                </a:tc>
              </a:tr>
              <a:tr h="737379">
                <a:tc>
                  <a:txBody>
                    <a:bodyPr/>
                    <a:lstStyle/>
                    <a:p>
                      <a:pPr rtl="1"/>
                      <a:endParaRPr lang="ar-IQ" sz="16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smtClean="0"/>
                        <a:t>Secondary Alcohol</a:t>
                      </a:r>
                      <a:endParaRPr lang="ar-IQ" sz="1600" dirty="0" smtClean="0"/>
                    </a:p>
                    <a:p>
                      <a:pPr rtl="1"/>
                      <a:endParaRPr lang="ar-IQ" sz="1600" dirty="0"/>
                    </a:p>
                  </a:txBody>
                  <a:tcPr/>
                </a:tc>
              </a:tr>
              <a:tr h="701040">
                <a:tc>
                  <a:txBody>
                    <a:bodyPr/>
                    <a:lstStyle/>
                    <a:p>
                      <a:pPr rtl="1"/>
                      <a:endParaRPr lang="ar-IQ" sz="16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smtClean="0"/>
                        <a:t>Tertiary Alcohol</a:t>
                      </a:r>
                      <a:endParaRPr lang="ar-IQ" sz="1600" dirty="0" smtClean="0"/>
                    </a:p>
                    <a:p>
                      <a:pPr rtl="1"/>
                      <a:endParaRPr lang="ar-IQ" sz="1600" dirty="0"/>
                    </a:p>
                  </a:txBody>
                  <a:tcPr/>
                </a:tc>
              </a:tr>
            </a:tbl>
          </a:graphicData>
        </a:graphic>
      </p:graphicFrame>
      <p:pic>
        <p:nvPicPr>
          <p:cNvPr id="1034" name="صورة 1033"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944" y="2819401"/>
            <a:ext cx="740294" cy="225852"/>
          </a:xfrm>
          <a:prstGeom prst="rect">
            <a:avLst/>
          </a:prstGeom>
        </p:spPr>
      </p:pic>
      <p:pic>
        <p:nvPicPr>
          <p:cNvPr id="1035" name="صورة 1034"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782" y="3265874"/>
            <a:ext cx="980618" cy="512521"/>
          </a:xfrm>
          <a:prstGeom prst="rect">
            <a:avLst/>
          </a:prstGeom>
        </p:spPr>
      </p:pic>
      <p:pic>
        <p:nvPicPr>
          <p:cNvPr id="1036" name="صورة 1035" descr="لقطة الشاشة"/>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5480" y="4052223"/>
            <a:ext cx="819222" cy="503123"/>
          </a:xfrm>
          <a:prstGeom prst="rect">
            <a:avLst/>
          </a:prstGeom>
        </p:spPr>
      </p:pic>
    </p:spTree>
    <p:extLst>
      <p:ext uri="{BB962C8B-B14F-4D97-AF65-F5344CB8AC3E}">
        <p14:creationId xmlns:p14="http://schemas.microsoft.com/office/powerpoint/2010/main" val="1516083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8" y="76200"/>
            <a:ext cx="6610071" cy="7848302"/>
          </a:xfrm>
          <a:prstGeom prst="rect">
            <a:avLst/>
          </a:prstGeom>
        </p:spPr>
        <p:txBody>
          <a:bodyPr wrap="square">
            <a:spAutoFit/>
          </a:bodyPr>
          <a:lstStyle/>
          <a:p>
            <a:r>
              <a:rPr lang="en-US" b="1" u="sng" dirty="0"/>
              <a:t>Antibacterial </a:t>
            </a:r>
            <a:r>
              <a:rPr lang="en-US" b="1" u="sng" dirty="0">
                <a:ea typeface="Times New Roman" pitchFamily="18" charset="0"/>
                <a:cs typeface="Arial" pitchFamily="34" charset="0"/>
              </a:rPr>
              <a:t>Antibiotics Does Effect:</a:t>
            </a:r>
            <a:r>
              <a:rPr lang="en-US" dirty="0"/>
              <a:t>  </a:t>
            </a:r>
          </a:p>
          <a:p>
            <a:r>
              <a:rPr lang="en-US" dirty="0"/>
              <a:t>    </a:t>
            </a:r>
            <a:r>
              <a:rPr lang="en-US" dirty="0" smtClean="0"/>
              <a:t>Antibiotics </a:t>
            </a:r>
            <a:r>
              <a:rPr lang="en-US" dirty="0"/>
              <a:t>produced by Streptomyces species, are used primarily against gram- positive bacteria. But the use of macrolide antibiotics involves a range of problems such as:</a:t>
            </a:r>
          </a:p>
          <a:p>
            <a:r>
              <a:rPr lang="en-US" dirty="0"/>
              <a:t>- Increase the resistance of gram-positive and gram negative strains.</a:t>
            </a:r>
          </a:p>
          <a:p>
            <a:r>
              <a:rPr lang="en-US" dirty="0"/>
              <a:t>- Slow bactericidal action, associated gastrointestinal disturbance.</a:t>
            </a:r>
          </a:p>
          <a:p>
            <a:pPr marL="285750" indent="-285750">
              <a:buFontTx/>
              <a:buChar char="-"/>
            </a:pPr>
            <a:r>
              <a:rPr lang="en-US" dirty="0" smtClean="0"/>
              <a:t>Allergic </a:t>
            </a:r>
            <a:r>
              <a:rPr lang="en-US" dirty="0"/>
              <a:t>reactions. </a:t>
            </a:r>
            <a:r>
              <a:rPr lang="en-US" dirty="0" smtClean="0"/>
              <a:t>Fig.4. </a:t>
            </a:r>
          </a:p>
          <a:p>
            <a:pPr marL="285750" indent="-285750">
              <a:buFontTx/>
              <a:buChar char="-"/>
            </a:pPr>
            <a:r>
              <a:rPr lang="en-US" dirty="0" smtClean="0"/>
              <a:t>Hepatotoxic </a:t>
            </a:r>
            <a:r>
              <a:rPr lang="en-US" dirty="0"/>
              <a:t>effects. Therefore, the number of novel 14-, 15-, and 16-membered </a:t>
            </a:r>
            <a:r>
              <a:rPr lang="en-US" dirty="0" smtClean="0"/>
              <a:t>antibiotics </a:t>
            </a:r>
            <a:r>
              <a:rPr lang="en-US" dirty="0"/>
              <a:t>has been increasing over the years. </a:t>
            </a:r>
          </a:p>
          <a:p>
            <a:r>
              <a:rPr lang="en-US" b="1" dirty="0"/>
              <a:t>How does antibiotic resistance occur?</a:t>
            </a:r>
          </a:p>
          <a:p>
            <a:r>
              <a:rPr lang="en-US" dirty="0" smtClean="0"/>
              <a:t>Bacteria </a:t>
            </a:r>
            <a:r>
              <a:rPr lang="en-US" dirty="0"/>
              <a:t>can adapt and find ways to survive the </a:t>
            </a:r>
            <a:endParaRPr lang="en-US" dirty="0" smtClean="0"/>
          </a:p>
          <a:p>
            <a:r>
              <a:rPr lang="en-US" dirty="0" smtClean="0"/>
              <a:t>effects </a:t>
            </a:r>
            <a:r>
              <a:rPr lang="en-US" dirty="0"/>
              <a:t>of an antibiotic. They become </a:t>
            </a:r>
            <a:r>
              <a:rPr lang="en-US" dirty="0" smtClean="0"/>
              <a:t>'antibiotic</a:t>
            </a:r>
          </a:p>
          <a:p>
            <a:r>
              <a:rPr lang="en-US" dirty="0" smtClean="0"/>
              <a:t>resistant</a:t>
            </a:r>
            <a:r>
              <a:rPr lang="en-US" dirty="0"/>
              <a:t>' so that the antibiotic no longer works</a:t>
            </a:r>
            <a:r>
              <a:rPr lang="en-US" dirty="0" smtClean="0"/>
              <a:t>.</a:t>
            </a:r>
          </a:p>
          <a:p>
            <a:r>
              <a:rPr lang="en-US" dirty="0" smtClean="0"/>
              <a:t>The </a:t>
            </a:r>
            <a:r>
              <a:rPr lang="en-US" dirty="0"/>
              <a:t>more we use an antibiotic, the more </a:t>
            </a:r>
            <a:r>
              <a:rPr lang="en-US" dirty="0" smtClean="0"/>
              <a:t>likely</a:t>
            </a:r>
          </a:p>
          <a:p>
            <a:r>
              <a:rPr lang="en-US" dirty="0" smtClean="0"/>
              <a:t>it </a:t>
            </a:r>
            <a:r>
              <a:rPr lang="en-US" dirty="0"/>
              <a:t>is that bacteria will become resistant to it</a:t>
            </a:r>
            <a:r>
              <a:rPr lang="en-US" dirty="0" smtClean="0"/>
              <a:t>.</a:t>
            </a:r>
          </a:p>
          <a:p>
            <a:r>
              <a:rPr lang="en-US" dirty="0" smtClean="0"/>
              <a:t>Some </a:t>
            </a:r>
            <a:r>
              <a:rPr lang="en-US" dirty="0"/>
              <a:t>bacteria that cause infections in hospitals</a:t>
            </a:r>
            <a:r>
              <a:rPr lang="en-US" dirty="0" smtClean="0"/>
              <a:t>,</a:t>
            </a:r>
          </a:p>
          <a:p>
            <a:r>
              <a:rPr lang="en-US" dirty="0" smtClean="0"/>
              <a:t>such </a:t>
            </a:r>
            <a:r>
              <a:rPr lang="en-US" dirty="0"/>
              <a:t>as </a:t>
            </a:r>
            <a:r>
              <a:rPr lang="en-US" dirty="0" smtClean="0"/>
              <a:t>MRSA (</a:t>
            </a:r>
            <a:r>
              <a:rPr lang="en-US" dirty="0"/>
              <a:t>Methicillin-resistant Staphylococcus </a:t>
            </a:r>
            <a:r>
              <a:rPr lang="en-US" dirty="0" smtClean="0"/>
              <a:t> aureus), </a:t>
            </a:r>
            <a:r>
              <a:rPr lang="en-US" dirty="0"/>
              <a:t>are resistant to several antibiotics</a:t>
            </a:r>
            <a:r>
              <a:rPr lang="en-US" dirty="0" smtClean="0"/>
              <a:t>.</a:t>
            </a:r>
            <a:r>
              <a:rPr lang="en-US" dirty="0"/>
              <a:t> When antibiotics are prescribed, the complete course should be taken to get rid of the bacteria completely. If the course is not completed, some bacteria may be left to develop resistance.</a:t>
            </a:r>
          </a:p>
          <a:p>
            <a:r>
              <a:rPr lang="en-US" b="1" dirty="0" smtClean="0"/>
              <a:t>Can </a:t>
            </a:r>
            <a:r>
              <a:rPr lang="en-US" b="1" dirty="0"/>
              <a:t>other antibiotics be used instead?</a:t>
            </a:r>
          </a:p>
          <a:p>
            <a:r>
              <a:rPr lang="en-US" dirty="0" smtClean="0"/>
              <a:t>It may </a:t>
            </a:r>
            <a:r>
              <a:rPr lang="en-US" dirty="0"/>
              <a:t>not be as </a:t>
            </a:r>
            <a:r>
              <a:rPr lang="en-US" dirty="0" smtClean="0"/>
              <a:t>effective, </a:t>
            </a:r>
            <a:r>
              <a:rPr lang="en-US" dirty="0"/>
              <a:t>and </a:t>
            </a:r>
            <a:r>
              <a:rPr lang="en-US" dirty="0" smtClean="0"/>
              <a:t>may </a:t>
            </a:r>
            <a:r>
              <a:rPr lang="en-US" dirty="0"/>
              <a:t>have more side effects. And eventually, the bacteria will become resistant to them too. We cannot be sure we will always be able to find new antibiotics to replace the old ones. In recent years, fewer and fewer new antibiotics have been discovered</a:t>
            </a:r>
            <a:r>
              <a:rPr lang="en-US" dirty="0" smtClean="0"/>
              <a:t>.</a:t>
            </a:r>
            <a:r>
              <a:rPr lang="en-US" b="1" dirty="0"/>
              <a:t> figure-5</a:t>
            </a:r>
            <a:endParaRPr lang="en-US" dirty="0" smtClean="0"/>
          </a:p>
        </p:txBody>
      </p:sp>
      <p:sp>
        <p:nvSpPr>
          <p:cNvPr id="3" name="Rectangle 2"/>
          <p:cNvSpPr/>
          <p:nvPr/>
        </p:nvSpPr>
        <p:spPr>
          <a:xfrm>
            <a:off x="4989475" y="4045148"/>
            <a:ext cx="1868525" cy="307777"/>
          </a:xfrm>
          <a:prstGeom prst="rect">
            <a:avLst/>
          </a:prstGeom>
        </p:spPr>
        <p:txBody>
          <a:bodyPr wrap="none">
            <a:spAutoFit/>
          </a:bodyPr>
          <a:lstStyle/>
          <a:p>
            <a:r>
              <a:rPr lang="en-US" sz="1400" b="1" dirty="0" smtClean="0"/>
              <a:t>Fig.4:Allergic </a:t>
            </a:r>
            <a:r>
              <a:rPr lang="en-US" sz="1400" b="1" dirty="0"/>
              <a:t>reactions</a:t>
            </a:r>
            <a:endParaRPr lang="en-US" sz="14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643844"/>
            <a:ext cx="1904999" cy="1438106"/>
          </a:xfrm>
          <a:prstGeom prst="rect">
            <a:avLst/>
          </a:prstGeom>
        </p:spPr>
      </p:pic>
      <p:pic>
        <p:nvPicPr>
          <p:cNvPr id="6" name="Content Placeholder 7"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85800" y="7543800"/>
            <a:ext cx="5600700" cy="1066800"/>
          </a:xfrm>
          <a:prstGeom prst="rect">
            <a:avLst/>
          </a:prstGeom>
        </p:spPr>
      </p:pic>
      <p:sp>
        <p:nvSpPr>
          <p:cNvPr id="7" name="Text Placeholder 4"/>
          <p:cNvSpPr txBox="1">
            <a:spLocks/>
          </p:cNvSpPr>
          <p:nvPr/>
        </p:nvSpPr>
        <p:spPr>
          <a:xfrm>
            <a:off x="1066800" y="8610600"/>
            <a:ext cx="4800600" cy="3048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t>figure-5: Increased resistance of many bacterial strains. </a:t>
            </a:r>
            <a:endParaRPr lang="en-US" sz="1600" b="1" dirty="0"/>
          </a:p>
        </p:txBody>
      </p:sp>
    </p:spTree>
    <p:extLst>
      <p:ext uri="{BB962C8B-B14F-4D97-AF65-F5344CB8AC3E}">
        <p14:creationId xmlns:p14="http://schemas.microsoft.com/office/powerpoint/2010/main" val="3131067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728" y="76200"/>
            <a:ext cx="6610071" cy="8402300"/>
          </a:xfrm>
          <a:prstGeom prst="rect">
            <a:avLst/>
          </a:prstGeom>
        </p:spPr>
        <p:txBody>
          <a:bodyPr wrap="square">
            <a:spAutoFit/>
          </a:bodyPr>
          <a:lstStyle/>
          <a:p>
            <a:r>
              <a:rPr lang="en-US" b="1" u="sng" dirty="0" smtClean="0"/>
              <a:t>The </a:t>
            </a:r>
            <a:r>
              <a:rPr lang="en-US" b="1" u="sng" dirty="0"/>
              <a:t>effect of Antibiotics on fungal, viral &amp; mild bacterial infection:</a:t>
            </a:r>
          </a:p>
          <a:p>
            <a:r>
              <a:rPr lang="en-US" dirty="0"/>
              <a:t> Antibiotics are not effective against viruses (for example, the common cold, bronchitis or flu, or fungi (for example, thrush in the mouth), or fungal infections of the skin, figure- </a:t>
            </a:r>
            <a:r>
              <a:rPr lang="en-US" dirty="0" smtClean="0"/>
              <a:t>6. </a:t>
            </a:r>
            <a:r>
              <a:rPr lang="en-US" dirty="0"/>
              <a:t>Most common infections are caused by viruses. If you have a mild bacterial infection, the immune system can clear most of the bacterial infections. For example, antibiotics usually do little to speed up recovery from bronchitis, or most ear, nose, and throat infections that are caused by bacteria. So, do not be surprised if a doctor does not recommend an antibiotic for conditions caused by viruses or non-bacterial infections, or even for a mild bacterial infection</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How </a:t>
            </a:r>
            <a:r>
              <a:rPr lang="en-US" b="1" dirty="0"/>
              <a:t>should I treat my cold?</a:t>
            </a:r>
          </a:p>
          <a:p>
            <a:r>
              <a:rPr lang="en-US" dirty="0"/>
              <a:t>The best way to treat most colds, coughs </a:t>
            </a:r>
            <a:r>
              <a:rPr lang="en-US" dirty="0" smtClean="0"/>
              <a:t>is </a:t>
            </a:r>
            <a:r>
              <a:rPr lang="en-US" dirty="0"/>
              <a:t>to drink plenty of fluids and rest. Colds can last about two weeks and may end with a </a:t>
            </a:r>
            <a:r>
              <a:rPr lang="en-US" dirty="0" smtClean="0"/>
              <a:t>cough, </a:t>
            </a:r>
            <a:r>
              <a:rPr lang="en-US" dirty="0"/>
              <a:t>and bringing up phlegm. There are many over-the-counter remedies to ease the symptoms - </a:t>
            </a:r>
            <a:r>
              <a:rPr lang="en-US" dirty="0" smtClean="0"/>
              <a:t>Paracetamol, </a:t>
            </a:r>
            <a:r>
              <a:rPr lang="en-US" dirty="0"/>
              <a:t>for example</a:t>
            </a:r>
            <a:r>
              <a:rPr lang="en-US" dirty="0" smtClean="0"/>
              <a:t>. If you </a:t>
            </a:r>
            <a:r>
              <a:rPr lang="en-US" dirty="0"/>
              <a:t>already have a chest complaint, see your doctor. </a:t>
            </a:r>
            <a:endParaRPr lang="en-US" dirty="0" smtClean="0"/>
          </a:p>
          <a:p>
            <a:r>
              <a:rPr lang="en-US" b="1" dirty="0" smtClean="0"/>
              <a:t>But </a:t>
            </a:r>
            <a:r>
              <a:rPr lang="en-US" b="1" dirty="0"/>
              <a:t>what about </a:t>
            </a:r>
            <a:r>
              <a:rPr lang="en-US" b="1" dirty="0" smtClean="0"/>
              <a:t>children</a:t>
            </a:r>
            <a:r>
              <a:rPr lang="en-US" b="1" dirty="0"/>
              <a:t>? They're always getting coughs and colds.</a:t>
            </a:r>
          </a:p>
          <a:p>
            <a:r>
              <a:rPr lang="en-US" dirty="0"/>
              <a:t>It is common for children to get coughs and colds, especially when they go to school and mix with other children. Ask your </a:t>
            </a:r>
            <a:r>
              <a:rPr lang="en-US" dirty="0" smtClean="0"/>
              <a:t>doctor </a:t>
            </a:r>
            <a:r>
              <a:rPr lang="en-US" dirty="0"/>
              <a:t>- but you should not expect to be prescribed antibiotics</a:t>
            </a:r>
            <a:r>
              <a:rPr lang="en-US" dirty="0" smtClean="0"/>
              <a:t>.</a:t>
            </a:r>
            <a:endParaRPr lang="en-US" dirty="0"/>
          </a:p>
        </p:txBody>
      </p:sp>
      <p:sp>
        <p:nvSpPr>
          <p:cNvPr id="9" name="Slide Number Placeholder 8"/>
          <p:cNvSpPr>
            <a:spLocks noGrp="1"/>
          </p:cNvSpPr>
          <p:nvPr>
            <p:ph type="sldNum" sz="quarter" idx="12"/>
          </p:nvPr>
        </p:nvSpPr>
        <p:spPr>
          <a:xfrm>
            <a:off x="5448300" y="4969934"/>
            <a:ext cx="1600200" cy="486833"/>
          </a:xfrm>
        </p:spPr>
        <p:txBody>
          <a:bodyPr/>
          <a:lstStyle/>
          <a:p>
            <a:fld id="{2946B56E-BA5F-4E72-AE70-BD30EE04D565}" type="slidenum">
              <a:rPr lang="en-US" smtClean="0"/>
              <a:t>31</a:t>
            </a:fld>
            <a:endParaRPr lang="en-US"/>
          </a:p>
        </p:txBody>
      </p:sp>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067" y="3303211"/>
            <a:ext cx="1227343" cy="1672021"/>
          </a:xfrm>
          <a:prstGeom prst="rect">
            <a:avLst/>
          </a:prstGeom>
        </p:spPr>
      </p:pic>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b="23735"/>
          <a:stretch/>
        </p:blipFill>
        <p:spPr>
          <a:xfrm>
            <a:off x="5149211" y="3276600"/>
            <a:ext cx="1632589" cy="1693755"/>
          </a:xfrm>
          <a:prstGeom prst="rect">
            <a:avLst/>
          </a:prstGeom>
        </p:spPr>
      </p:pic>
      <p:pic>
        <p:nvPicPr>
          <p:cNvPr id="12" name="Picture 11" descr="Screen Clipping"/>
          <p:cNvPicPr>
            <a:picLocks noChangeAspect="1"/>
          </p:cNvPicPr>
          <p:nvPr/>
        </p:nvPicPr>
        <p:blipFill rotWithShape="1">
          <a:blip r:embed="rId5">
            <a:extLst>
              <a:ext uri="{28A0092B-C50C-407E-A947-70E740481C1C}">
                <a14:useLocalDpi xmlns:a14="http://schemas.microsoft.com/office/drawing/2010/main" val="0"/>
              </a:ext>
            </a:extLst>
          </a:blip>
          <a:srcRect l="6121" t="6749" r="4544" b="30794"/>
          <a:stretch/>
        </p:blipFill>
        <p:spPr>
          <a:xfrm>
            <a:off x="1219200" y="3303211"/>
            <a:ext cx="2626468" cy="1672022"/>
          </a:xfrm>
          <a:prstGeom prst="rect">
            <a:avLst/>
          </a:prstGeom>
        </p:spPr>
      </p:pic>
      <p:sp>
        <p:nvSpPr>
          <p:cNvPr id="13" name="Slide Number Placeholder 3"/>
          <p:cNvSpPr txBox="1">
            <a:spLocks/>
          </p:cNvSpPr>
          <p:nvPr/>
        </p:nvSpPr>
        <p:spPr>
          <a:xfrm>
            <a:off x="5151120" y="9114367"/>
            <a:ext cx="1600200" cy="48683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6B56E-BA5F-4E72-AE70-BD30EE04D565}" type="slidenum">
              <a:rPr lang="en-US" smtClean="0"/>
              <a:pPr/>
              <a:t>31</a:t>
            </a:fld>
            <a:endParaRPr lang="en-US"/>
          </a:p>
        </p:txBody>
      </p:sp>
      <p:sp>
        <p:nvSpPr>
          <p:cNvPr id="14" name="Rectangle 13"/>
          <p:cNvSpPr/>
          <p:nvPr/>
        </p:nvSpPr>
        <p:spPr>
          <a:xfrm>
            <a:off x="76200" y="5026223"/>
            <a:ext cx="6858000" cy="523220"/>
          </a:xfrm>
          <a:prstGeom prst="rect">
            <a:avLst/>
          </a:prstGeom>
        </p:spPr>
        <p:txBody>
          <a:bodyPr wrap="square">
            <a:spAutoFit/>
          </a:bodyPr>
          <a:lstStyle/>
          <a:p>
            <a:r>
              <a:rPr lang="en-US" sz="1400" b="1" dirty="0" smtClean="0">
                <a:latin typeface="+mj-lt"/>
              </a:rPr>
              <a:t>Figure- 6:</a:t>
            </a:r>
            <a:r>
              <a:rPr lang="en-US" sz="1400" b="1" dirty="0" smtClean="0"/>
              <a:t> </a:t>
            </a:r>
            <a:r>
              <a:rPr lang="en-US" sz="1400" b="1" dirty="0"/>
              <a:t>Virus </a:t>
            </a:r>
            <a:r>
              <a:rPr lang="en-US" sz="1400" b="1" dirty="0" smtClean="0"/>
              <a:t>shape </a:t>
            </a:r>
            <a:r>
              <a:rPr lang="en-US" sz="1400" b="1" dirty="0"/>
              <a:t>&amp;</a:t>
            </a:r>
            <a:r>
              <a:rPr lang="en-US" sz="1400" b="1" dirty="0" smtClean="0"/>
              <a:t> </a:t>
            </a:r>
            <a:r>
              <a:rPr lang="en-US" sz="1400" b="1" dirty="0" smtClean="0">
                <a:latin typeface="+mj-lt"/>
              </a:rPr>
              <a:t>Viral infections:- Bronchitis , Thrush </a:t>
            </a:r>
            <a:r>
              <a:rPr lang="en-US" sz="1400" b="1" dirty="0">
                <a:latin typeface="+mj-lt"/>
              </a:rPr>
              <a:t>in the </a:t>
            </a:r>
            <a:r>
              <a:rPr lang="en-US" sz="1400" b="1" dirty="0" smtClean="0">
                <a:latin typeface="+mj-lt"/>
              </a:rPr>
              <a:t>mouth, and</a:t>
            </a:r>
            <a:r>
              <a:rPr lang="en-US" sz="1400" b="1" dirty="0"/>
              <a:t> the skin</a:t>
            </a:r>
            <a:r>
              <a:rPr lang="en-US" sz="1400" b="1" dirty="0" smtClean="0">
                <a:latin typeface="+mj-lt"/>
              </a:rPr>
              <a:t> </a:t>
            </a:r>
            <a:r>
              <a:rPr lang="en-US" sz="1400" b="1" dirty="0">
                <a:latin typeface="+mj-lt"/>
              </a:rPr>
              <a:t>fungal </a:t>
            </a:r>
            <a:r>
              <a:rPr lang="en-US" sz="1400" b="1" dirty="0" smtClean="0">
                <a:latin typeface="+mj-lt"/>
              </a:rPr>
              <a:t> infections.</a:t>
            </a:r>
            <a:endParaRPr lang="en-US" sz="1400" b="1" dirty="0">
              <a:latin typeface="+mj-lt"/>
            </a:endParaRPr>
          </a:p>
        </p:txBody>
      </p:sp>
      <p:pic>
        <p:nvPicPr>
          <p:cNvPr id="16" name="Picture 15"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b="22556"/>
          <a:stretch/>
        </p:blipFill>
        <p:spPr>
          <a:xfrm>
            <a:off x="200025" y="3326630"/>
            <a:ext cx="990600" cy="1634200"/>
          </a:xfrm>
          <a:prstGeom prst="rect">
            <a:avLst/>
          </a:prstGeom>
        </p:spPr>
      </p:pic>
    </p:spTree>
    <p:extLst>
      <p:ext uri="{BB962C8B-B14F-4D97-AF65-F5344CB8AC3E}">
        <p14:creationId xmlns:p14="http://schemas.microsoft.com/office/powerpoint/2010/main" val="2911161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6705600" cy="8156079"/>
          </a:xfrm>
          <a:prstGeom prst="rect">
            <a:avLst/>
          </a:prstGeom>
        </p:spPr>
        <p:txBody>
          <a:bodyPr wrap="square">
            <a:spAutoFit/>
          </a:bodyPr>
          <a:lstStyle/>
          <a:p>
            <a:r>
              <a:rPr lang="en-US" b="1" dirty="0" smtClean="0"/>
              <a:t>So </a:t>
            </a:r>
            <a:r>
              <a:rPr lang="en-US" b="1" dirty="0"/>
              <a:t>when will I be prescribed antibiotics?</a:t>
            </a:r>
          </a:p>
          <a:p>
            <a:r>
              <a:rPr lang="en-US" dirty="0"/>
              <a:t>The doctor will only prescribe antibiotics when you need them; for example, for a kidney infection or pneumonia. Antibiotics may be life-saving for infections such as meningitis. By only using them when necessary, they are more likely to work when we need them in future</a:t>
            </a:r>
            <a:r>
              <a:rPr lang="en-US" dirty="0" smtClean="0"/>
              <a:t>.</a:t>
            </a:r>
          </a:p>
          <a:p>
            <a:pPr algn="ctr"/>
            <a:r>
              <a:rPr lang="en-US" sz="2000" b="1" u="sng" dirty="0" smtClean="0"/>
              <a:t>Treatment:</a:t>
            </a:r>
            <a:endParaRPr lang="en-US" sz="2000" b="1" u="sng" dirty="0"/>
          </a:p>
          <a:p>
            <a:r>
              <a:rPr lang="en-US" dirty="0" smtClean="0"/>
              <a:t>Antibiotics </a:t>
            </a:r>
            <a:r>
              <a:rPr lang="en-US" dirty="0"/>
              <a:t>are only effective in treating bacterial infections associated with the following conditions</a:t>
            </a:r>
            <a:r>
              <a:rPr lang="en-US" dirty="0" smtClean="0"/>
              <a:t>:</a:t>
            </a:r>
          </a:p>
          <a:p>
            <a:r>
              <a:rPr lang="en-US" b="1" dirty="0" smtClean="0"/>
              <a:t>Ear</a:t>
            </a:r>
            <a:r>
              <a:rPr lang="en-US" b="1" dirty="0"/>
              <a:t>, nose and throat </a:t>
            </a:r>
            <a:r>
              <a:rPr lang="en-US" b="1" dirty="0" smtClean="0"/>
              <a:t>infections:</a:t>
            </a:r>
          </a:p>
          <a:p>
            <a:r>
              <a:rPr lang="en-US" dirty="0" smtClean="0"/>
              <a:t>Otitis </a:t>
            </a:r>
            <a:r>
              <a:rPr lang="en-US" dirty="0"/>
              <a:t>media (infection of the middle ear</a:t>
            </a:r>
            <a:r>
              <a:rPr lang="en-US" dirty="0" smtClean="0"/>
              <a:t>).</a:t>
            </a:r>
          </a:p>
          <a:p>
            <a:r>
              <a:rPr lang="en-US" dirty="0"/>
              <a:t>S</a:t>
            </a:r>
            <a:r>
              <a:rPr lang="en-US" dirty="0" smtClean="0"/>
              <a:t>inusitis </a:t>
            </a:r>
            <a:r>
              <a:rPr lang="en-US" dirty="0"/>
              <a:t>(infection of the sinuses</a:t>
            </a:r>
            <a:r>
              <a:rPr lang="en-US" dirty="0" smtClean="0"/>
              <a:t>).</a:t>
            </a:r>
          </a:p>
          <a:p>
            <a:r>
              <a:rPr lang="en-US" dirty="0" smtClean="0"/>
              <a:t>Tonsillitis </a:t>
            </a:r>
            <a:r>
              <a:rPr lang="en-US" dirty="0"/>
              <a:t>(infection of the </a:t>
            </a:r>
            <a:r>
              <a:rPr lang="en-US" dirty="0" smtClean="0"/>
              <a:t>tonsils)</a:t>
            </a:r>
          </a:p>
          <a:p>
            <a:r>
              <a:rPr lang="en-US" dirty="0"/>
              <a:t>L</a:t>
            </a:r>
            <a:r>
              <a:rPr lang="en-US" dirty="0" smtClean="0"/>
              <a:t>aryngitis </a:t>
            </a:r>
            <a:r>
              <a:rPr lang="en-US" dirty="0"/>
              <a:t>(infection of the voice box).</a:t>
            </a:r>
          </a:p>
          <a:p>
            <a:endParaRPr lang="en-US" b="1" dirty="0" smtClean="0"/>
          </a:p>
          <a:p>
            <a:r>
              <a:rPr lang="en-US" b="1" dirty="0" smtClean="0"/>
              <a:t>Chest infections: </a:t>
            </a:r>
          </a:p>
          <a:p>
            <a:r>
              <a:rPr lang="en-US" dirty="0" smtClean="0"/>
              <a:t>Pneumonia </a:t>
            </a:r>
            <a:r>
              <a:rPr lang="en-US" dirty="0"/>
              <a:t>(infection of the lining of the lung</a:t>
            </a:r>
            <a:r>
              <a:rPr lang="en-US" dirty="0" smtClean="0"/>
              <a:t>).</a:t>
            </a:r>
          </a:p>
          <a:p>
            <a:r>
              <a:rPr lang="en-US" dirty="0" smtClean="0"/>
              <a:t> Bronchitis </a:t>
            </a:r>
            <a:r>
              <a:rPr lang="en-US" dirty="0"/>
              <a:t>(infection of the airways of the lung</a:t>
            </a:r>
            <a:r>
              <a:rPr lang="en-US" dirty="0" smtClean="0"/>
              <a:t>).</a:t>
            </a:r>
          </a:p>
          <a:p>
            <a:r>
              <a:rPr lang="en-US" dirty="0" smtClean="0"/>
              <a:t>Whooping </a:t>
            </a:r>
            <a:r>
              <a:rPr lang="en-US" dirty="0"/>
              <a:t>cough.</a:t>
            </a:r>
          </a:p>
          <a:p>
            <a:endParaRPr lang="en-US" b="1" dirty="0" smtClean="0"/>
          </a:p>
          <a:p>
            <a:r>
              <a:rPr lang="en-US" b="1" dirty="0" smtClean="0"/>
              <a:t>Skin </a:t>
            </a:r>
            <a:r>
              <a:rPr lang="en-US" b="1" dirty="0"/>
              <a:t>infections</a:t>
            </a:r>
            <a:r>
              <a:rPr lang="en-US" dirty="0"/>
              <a:t> - such as </a:t>
            </a:r>
            <a:r>
              <a:rPr lang="en-US" dirty="0" smtClean="0"/>
              <a:t>eczema, Psoriasis, Acne </a:t>
            </a:r>
            <a:r>
              <a:rPr lang="en-US" dirty="0"/>
              <a:t>that has become infected.</a:t>
            </a:r>
          </a:p>
          <a:p>
            <a:endParaRPr lang="en-US" b="1" dirty="0" smtClean="0"/>
          </a:p>
          <a:p>
            <a:r>
              <a:rPr lang="en-US" b="1" dirty="0" smtClean="0"/>
              <a:t>When </a:t>
            </a:r>
            <a:r>
              <a:rPr lang="en-US" b="1" dirty="0"/>
              <a:t>to avoid them or Using them with caution</a:t>
            </a:r>
          </a:p>
          <a:p>
            <a:r>
              <a:rPr lang="en-US" b="1" dirty="0" smtClean="0"/>
              <a:t>Pregnancy </a:t>
            </a:r>
            <a:r>
              <a:rPr lang="en-US" b="1" dirty="0"/>
              <a:t>and breastfeeding</a:t>
            </a:r>
          </a:p>
          <a:p>
            <a:r>
              <a:rPr lang="en-US" dirty="0"/>
              <a:t>If </a:t>
            </a:r>
            <a:r>
              <a:rPr lang="en-US" dirty="0" smtClean="0"/>
              <a:t>pregnant </a:t>
            </a:r>
            <a:r>
              <a:rPr lang="en-US" dirty="0"/>
              <a:t>or are breastfeeding, the only type of macrolide antibiotic you can take is erythromycin. Erythromycin can be used at the usual doses throughout your pregnancy, or </a:t>
            </a:r>
            <a:r>
              <a:rPr lang="en-US"/>
              <a:t>while </a:t>
            </a:r>
            <a:r>
              <a:rPr lang="en-US" smtClean="0"/>
              <a:t>are </a:t>
            </a:r>
            <a:r>
              <a:rPr lang="en-US" dirty="0"/>
              <a:t>breastfeeding.</a:t>
            </a:r>
          </a:p>
          <a:p>
            <a:endParaRPr lang="en-US" dirty="0"/>
          </a:p>
        </p:txBody>
      </p:sp>
      <p:pic>
        <p:nvPicPr>
          <p:cNvPr id="4" name="Picture 3" descr="PowerPoint Presentation - Adobe Acrobat Pro"/>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13611" t="18525" r="10556" b="3819"/>
          <a:stretch/>
        </p:blipFill>
        <p:spPr>
          <a:xfrm>
            <a:off x="4572000" y="2590800"/>
            <a:ext cx="1961698" cy="790810"/>
          </a:xfrm>
          <a:prstGeom prst="rect">
            <a:avLst/>
          </a:prstGeom>
        </p:spPr>
      </p:pic>
    </p:spTree>
    <p:extLst>
      <p:ext uri="{BB962C8B-B14F-4D97-AF65-F5344CB8AC3E}">
        <p14:creationId xmlns:p14="http://schemas.microsoft.com/office/powerpoint/2010/main" val="3589402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6705600" cy="8402300"/>
          </a:xfrm>
          <a:prstGeom prst="rect">
            <a:avLst/>
          </a:prstGeom>
        </p:spPr>
        <p:txBody>
          <a:bodyPr wrap="square">
            <a:spAutoFit/>
          </a:bodyPr>
          <a:lstStyle/>
          <a:p>
            <a:r>
              <a:rPr lang="en-US" b="1" dirty="0"/>
              <a:t>Combined oral contraceptive pill</a:t>
            </a:r>
          </a:p>
          <a:p>
            <a:r>
              <a:rPr lang="en-US" dirty="0"/>
              <a:t>There is a small risk that macrolide antibiotics can reduce the effectiveness of the combined oral contraceptive pill.</a:t>
            </a:r>
          </a:p>
          <a:p>
            <a:endParaRPr lang="en-US" b="1" dirty="0" smtClean="0"/>
          </a:p>
          <a:p>
            <a:r>
              <a:rPr lang="en-US" b="1" dirty="0" smtClean="0"/>
              <a:t>Common </a:t>
            </a:r>
            <a:r>
              <a:rPr lang="en-US" b="1" dirty="0"/>
              <a:t>side effects</a:t>
            </a:r>
          </a:p>
          <a:p>
            <a:r>
              <a:rPr lang="en-US" dirty="0"/>
              <a:t>Up to one in 10 people may experience the following:</a:t>
            </a:r>
          </a:p>
          <a:p>
            <a:r>
              <a:rPr lang="en-US" dirty="0"/>
              <a:t>pain in the stomach or intestines,</a:t>
            </a:r>
          </a:p>
          <a:p>
            <a:r>
              <a:rPr lang="en-US" dirty="0" err="1"/>
              <a:t>diarrhoea</a:t>
            </a:r>
            <a:r>
              <a:rPr lang="en-US" dirty="0"/>
              <a:t>,</a:t>
            </a:r>
          </a:p>
          <a:p>
            <a:r>
              <a:rPr lang="en-US" dirty="0"/>
              <a:t>nausea, and</a:t>
            </a:r>
          </a:p>
          <a:p>
            <a:r>
              <a:rPr lang="en-US" dirty="0"/>
              <a:t>vomiting.</a:t>
            </a:r>
          </a:p>
          <a:p>
            <a:r>
              <a:rPr lang="en-US" dirty="0" smtClean="0"/>
              <a:t>These </a:t>
            </a:r>
            <a:r>
              <a:rPr lang="en-US" dirty="0"/>
              <a:t>side effects are less severe if you are taking azithromycin (Zithromax) or clarithromycin (</a:t>
            </a:r>
            <a:r>
              <a:rPr lang="en-US" dirty="0" err="1" smtClean="0"/>
              <a:t>Klacid</a:t>
            </a:r>
            <a:r>
              <a:rPr lang="en-US" dirty="0" smtClean="0"/>
              <a:t>).</a:t>
            </a:r>
            <a:r>
              <a:rPr lang="en-US" dirty="0"/>
              <a:t> Erythromycin is available in enteric-coated tablets, slow-release capsules, oral suspensions, ophthalmic solutions, ointments, gels, and injections.</a:t>
            </a:r>
          </a:p>
          <a:p>
            <a:endParaRPr lang="en-US" dirty="0" smtClean="0"/>
          </a:p>
          <a:p>
            <a:r>
              <a:rPr lang="en-US" b="1" dirty="0" smtClean="0"/>
              <a:t>Less </a:t>
            </a:r>
            <a:r>
              <a:rPr lang="en-US" b="1" dirty="0"/>
              <a:t>common side effects</a:t>
            </a:r>
          </a:p>
          <a:p>
            <a:r>
              <a:rPr lang="en-US" dirty="0"/>
              <a:t>Up to one in 100 people may experience the following:</a:t>
            </a:r>
          </a:p>
          <a:p>
            <a:r>
              <a:rPr lang="en-US" dirty="0"/>
              <a:t>dizziness,</a:t>
            </a:r>
          </a:p>
          <a:p>
            <a:r>
              <a:rPr lang="en-US" dirty="0"/>
              <a:t>stomach irritation,</a:t>
            </a:r>
          </a:p>
          <a:p>
            <a:r>
              <a:rPr lang="en-US" dirty="0"/>
              <a:t>indigestion (dyspepsia), and</a:t>
            </a:r>
          </a:p>
          <a:p>
            <a:r>
              <a:rPr lang="en-US" dirty="0"/>
              <a:t>skin rash.</a:t>
            </a:r>
          </a:p>
          <a:p>
            <a:endParaRPr lang="en-US" b="1" dirty="0" smtClean="0"/>
          </a:p>
          <a:p>
            <a:r>
              <a:rPr lang="en-US" b="1" dirty="0" smtClean="0"/>
              <a:t>Rare </a:t>
            </a:r>
            <a:r>
              <a:rPr lang="en-US" b="1" dirty="0"/>
              <a:t>and very rare side effects</a:t>
            </a:r>
          </a:p>
          <a:p>
            <a:r>
              <a:rPr lang="en-US" dirty="0"/>
              <a:t>Between one in 1,000 and one </a:t>
            </a:r>
            <a:r>
              <a:rPr lang="en-US" dirty="0" smtClean="0"/>
              <a:t>in10,000</a:t>
            </a:r>
            <a:r>
              <a:rPr lang="en-US" dirty="0"/>
              <a:t> people may experience the following:</a:t>
            </a:r>
          </a:p>
          <a:p>
            <a:r>
              <a:rPr lang="en-US" dirty="0"/>
              <a:t>jaundice,</a:t>
            </a:r>
          </a:p>
          <a:p>
            <a:r>
              <a:rPr lang="en-US" dirty="0"/>
              <a:t>heart arrhythmias (disorders that affect the way the heart beats),</a:t>
            </a:r>
          </a:p>
          <a:p>
            <a:r>
              <a:rPr lang="en-US" dirty="0"/>
              <a:t>Stevens-Johnson syndrome (a very severe allergic reaction), and</a:t>
            </a:r>
          </a:p>
          <a:p>
            <a:r>
              <a:rPr lang="en-US" dirty="0"/>
              <a:t>tinnitus - this usually disappears once you stop taking the macrolide antibiotics</a:t>
            </a:r>
            <a:r>
              <a:rPr lang="en-US" dirty="0" smtClean="0"/>
              <a:t>.</a:t>
            </a:r>
            <a:endParaRPr lang="en-US" dirty="0"/>
          </a:p>
        </p:txBody>
      </p:sp>
    </p:spTree>
    <p:extLst>
      <p:ext uri="{BB962C8B-B14F-4D97-AF65-F5344CB8AC3E}">
        <p14:creationId xmlns:p14="http://schemas.microsoft.com/office/powerpoint/2010/main" val="3029712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7200" y="2590800"/>
            <a:ext cx="1728787" cy="171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0"/>
            <a:ext cx="6757986" cy="9510296"/>
          </a:xfrm>
          <a:prstGeom prst="rect">
            <a:avLst/>
          </a:prstGeom>
        </p:spPr>
        <p:txBody>
          <a:bodyPr wrap="square">
            <a:spAutoFit/>
          </a:bodyPr>
          <a:lstStyle/>
          <a:p>
            <a:pPr algn="ctr"/>
            <a:r>
              <a:rPr lang="en-US" sz="2000" b="1" u="sng" dirty="0" smtClean="0"/>
              <a:t>Application of Antibodies Treatments:</a:t>
            </a:r>
          </a:p>
          <a:p>
            <a:pPr algn="ctr"/>
            <a:r>
              <a:rPr lang="en-US" b="1" dirty="0" smtClean="0"/>
              <a:t>Helicobacter </a:t>
            </a:r>
            <a:r>
              <a:rPr lang="en-US" b="1" dirty="0"/>
              <a:t>pylori</a:t>
            </a:r>
            <a:r>
              <a:rPr lang="en-US" dirty="0"/>
              <a:t> (</a:t>
            </a:r>
            <a:r>
              <a:rPr lang="en-US" b="1" dirty="0"/>
              <a:t>H</a:t>
            </a:r>
            <a:r>
              <a:rPr lang="en-US" dirty="0"/>
              <a:t>. </a:t>
            </a:r>
            <a:r>
              <a:rPr lang="en-US" b="1" dirty="0"/>
              <a:t>pylori</a:t>
            </a:r>
            <a:r>
              <a:rPr lang="en-US" dirty="0" smtClean="0"/>
              <a:t>)</a:t>
            </a:r>
          </a:p>
          <a:p>
            <a:r>
              <a:rPr lang="en-US" dirty="0"/>
              <a:t>Helicobacter pylori is the most common chronic bacterial infection in the world. More than 50% of the world's population are infected with H- Pylori. </a:t>
            </a:r>
          </a:p>
          <a:p>
            <a:r>
              <a:rPr lang="en-US" dirty="0"/>
              <a:t>It is a type of bacteria can enter body,&amp; live in digestive tract. </a:t>
            </a:r>
            <a:endParaRPr lang="en-US" b="1" dirty="0"/>
          </a:p>
          <a:p>
            <a:r>
              <a:rPr lang="en-US" dirty="0" smtClean="0"/>
              <a:t>After </a:t>
            </a:r>
            <a:r>
              <a:rPr lang="en-US" dirty="0"/>
              <a:t>many years, they can cause sores, called ulcers, in the lining of </a:t>
            </a:r>
            <a:r>
              <a:rPr lang="en-US" dirty="0" smtClean="0"/>
              <a:t>stomach </a:t>
            </a:r>
            <a:r>
              <a:rPr lang="en-US" dirty="0"/>
              <a:t>or the upper part of </a:t>
            </a:r>
            <a:r>
              <a:rPr lang="en-US" dirty="0" smtClean="0"/>
              <a:t> small </a:t>
            </a:r>
            <a:r>
              <a:rPr lang="en-US" dirty="0"/>
              <a:t>intestine. For some people, an infection can lead to stomach </a:t>
            </a:r>
            <a:r>
              <a:rPr lang="en-US" dirty="0" smtClean="0"/>
              <a:t>cancer.</a:t>
            </a:r>
            <a:r>
              <a:rPr lang="en-US" b="1" dirty="0"/>
              <a:t> Figure-7</a:t>
            </a:r>
            <a:endParaRPr lang="en-US" dirty="0" smtClean="0"/>
          </a:p>
          <a:p>
            <a:endParaRPr lang="en-US" dirty="0" smtClean="0"/>
          </a:p>
          <a:p>
            <a:endParaRPr lang="en-US" dirty="0"/>
          </a:p>
          <a:p>
            <a:r>
              <a:rPr lang="en-US" sz="1400" b="1" dirty="0" smtClean="0"/>
              <a:t>                                  </a:t>
            </a:r>
          </a:p>
          <a:p>
            <a:endParaRPr lang="en-US" sz="1400" b="1" dirty="0"/>
          </a:p>
          <a:p>
            <a:endParaRPr lang="en-US" sz="1400" b="1" dirty="0" smtClean="0"/>
          </a:p>
          <a:p>
            <a:endParaRPr lang="en-US" sz="1400" b="1" dirty="0"/>
          </a:p>
          <a:p>
            <a:endParaRPr lang="en-US" sz="1400" b="1" dirty="0" smtClean="0"/>
          </a:p>
          <a:p>
            <a:endParaRPr lang="ar-IQ" sz="1600" b="1" dirty="0" smtClean="0"/>
          </a:p>
          <a:p>
            <a:r>
              <a:rPr lang="en-US" sz="1600" b="1" dirty="0" smtClean="0"/>
              <a:t>                Figure-7-: </a:t>
            </a:r>
            <a:r>
              <a:rPr lang="en-US" sz="1600" b="1" dirty="0"/>
              <a:t>Helicobacter </a:t>
            </a:r>
            <a:r>
              <a:rPr lang="en-US" sz="1600" b="1" dirty="0" smtClean="0"/>
              <a:t>pylori Bacteria and its effect on stomach.</a:t>
            </a:r>
          </a:p>
          <a:p>
            <a:r>
              <a:rPr lang="en-US" dirty="0" smtClean="0"/>
              <a:t>Peptic ulcer  is  </a:t>
            </a:r>
            <a:r>
              <a:rPr lang="en-US" dirty="0"/>
              <a:t>a break in the inner lining of </a:t>
            </a:r>
            <a:r>
              <a:rPr lang="en-US" dirty="0" smtClean="0"/>
              <a:t>the stomach, </a:t>
            </a:r>
            <a:r>
              <a:rPr lang="en-US" dirty="0"/>
              <a:t>the first part of </a:t>
            </a:r>
            <a:r>
              <a:rPr lang="en-US" dirty="0" smtClean="0"/>
              <a:t>the small intestine.</a:t>
            </a:r>
            <a:r>
              <a:rPr lang="ar-IQ" dirty="0" smtClean="0"/>
              <a:t> </a:t>
            </a:r>
            <a:r>
              <a:rPr lang="en-US" dirty="0" smtClean="0"/>
              <a:t>Causes </a:t>
            </a:r>
            <a:r>
              <a:rPr lang="en-US" dirty="0"/>
              <a:t>of peptic </a:t>
            </a:r>
            <a:r>
              <a:rPr lang="en-US" dirty="0" smtClean="0"/>
              <a:t>ulcers</a:t>
            </a:r>
            <a:r>
              <a:rPr lang="ar-IQ" dirty="0" smtClean="0"/>
              <a:t>:</a:t>
            </a:r>
            <a:r>
              <a:rPr lang="en-US" dirty="0" smtClean="0"/>
              <a:t> Stress, Spicy food, hyperacidity.</a:t>
            </a:r>
            <a:r>
              <a:rPr lang="ar-IQ" dirty="0" smtClean="0"/>
              <a:t> </a:t>
            </a:r>
            <a:r>
              <a:rPr lang="en-US" dirty="0" smtClean="0"/>
              <a:t>Signs  are abdominal  pain &amp; swelling, black teeth, redness skin black stool.</a:t>
            </a:r>
            <a:r>
              <a:rPr lang="ar-IQ" dirty="0" smtClean="0"/>
              <a:t> </a:t>
            </a:r>
          </a:p>
          <a:p>
            <a:r>
              <a:rPr lang="en-US" sz="2400" b="1" u="sng" dirty="0" smtClean="0"/>
              <a:t>Treatment</a:t>
            </a:r>
            <a:r>
              <a:rPr lang="ar-IQ" sz="2400" b="1" u="sng" dirty="0" smtClean="0"/>
              <a:t>:</a:t>
            </a:r>
            <a:r>
              <a:rPr lang="en-US" dirty="0" smtClean="0"/>
              <a:t>Treatment based on using Triple components  set or use one </a:t>
            </a:r>
            <a:r>
              <a:rPr lang="en-US" dirty="0"/>
              <a:t>capsule</a:t>
            </a:r>
            <a:r>
              <a:rPr lang="en-US" dirty="0" smtClean="0"/>
              <a:t> containing two Antibiotic and other compound (Three in one </a:t>
            </a:r>
            <a:r>
              <a:rPr lang="en-US" dirty="0"/>
              <a:t>capsule</a:t>
            </a:r>
            <a:r>
              <a:rPr lang="en-US" dirty="0" smtClean="0"/>
              <a:t>), as shown bellow, inner capsule contain Tetracycline, while the outer capsule coated with Metronidazole  Antibiotic.</a:t>
            </a:r>
            <a:r>
              <a:rPr lang="en-US" dirty="0"/>
              <a:t> The  modern  treatment  of  peptic  ulcers  places emphasis  on  diet  and  rest. The  patient  is  fed  a  bland  diet, and  small meals  are  given  at frequent  intervals. </a:t>
            </a:r>
            <a:r>
              <a:rPr lang="en-US" dirty="0" smtClean="0"/>
              <a:t>Milk</a:t>
            </a:r>
            <a:r>
              <a:rPr lang="en-US" dirty="0"/>
              <a:t>,  cream  and  protein </a:t>
            </a:r>
            <a:endParaRPr lang="ar-IQ" dirty="0" smtClean="0"/>
          </a:p>
          <a:p>
            <a:r>
              <a:rPr lang="en-US" dirty="0" smtClean="0"/>
              <a:t>hydro </a:t>
            </a:r>
            <a:r>
              <a:rPr lang="en-US" dirty="0"/>
              <a:t>lysates  are  often prescribed  </a:t>
            </a:r>
            <a:r>
              <a:rPr lang="en-US" dirty="0" smtClean="0"/>
              <a:t>between</a:t>
            </a:r>
            <a:endParaRPr lang="ar-IQ" dirty="0" smtClean="0"/>
          </a:p>
          <a:p>
            <a:r>
              <a:rPr lang="en-US" dirty="0" smtClean="0"/>
              <a:t>meals</a:t>
            </a:r>
            <a:r>
              <a:rPr lang="en-US" dirty="0"/>
              <a:t>.</a:t>
            </a:r>
            <a:r>
              <a:rPr lang="ar-IQ" dirty="0"/>
              <a:t> </a:t>
            </a:r>
            <a:r>
              <a:rPr lang="en-US" dirty="0"/>
              <a:t>Rest  is  essential. </a:t>
            </a:r>
            <a:r>
              <a:rPr lang="en-US" sz="1400" b="1" dirty="0" smtClean="0"/>
              <a:t>Figure-9</a:t>
            </a:r>
            <a:r>
              <a:rPr lang="ar-IQ" sz="1400" b="1" dirty="0" smtClean="0"/>
              <a:t>.</a:t>
            </a:r>
            <a:endParaRPr lang="en-US" sz="1400" dirty="0" smtClean="0"/>
          </a:p>
          <a:p>
            <a:endParaRPr lang="en-US" sz="1400" dirty="0"/>
          </a:p>
          <a:p>
            <a:r>
              <a:rPr lang="en-US" sz="1400" b="1" dirty="0" smtClean="0"/>
              <a:t>                                             </a:t>
            </a:r>
            <a:r>
              <a:rPr lang="en-US" sz="1400" b="1" dirty="0"/>
              <a:t>Figure-9: Three in one capsule</a:t>
            </a:r>
          </a:p>
          <a:p>
            <a:endParaRPr lang="ar-IQ" sz="1400" b="1" dirty="0" smtClean="0"/>
          </a:p>
          <a:p>
            <a:r>
              <a:rPr lang="ar-IQ" sz="1400" b="1" dirty="0" smtClean="0"/>
              <a:t>                                                                   </a:t>
            </a:r>
          </a:p>
          <a:p>
            <a:r>
              <a:rPr lang="ar-IQ" sz="1400" b="1" dirty="0"/>
              <a:t> </a:t>
            </a:r>
            <a:r>
              <a:rPr lang="en-US" sz="1400" b="1" dirty="0" smtClean="0"/>
              <a:t>                                                                                               </a:t>
            </a:r>
            <a:endParaRPr lang="en-US" b="1" dirty="0"/>
          </a:p>
        </p:txBody>
      </p:sp>
      <p:pic>
        <p:nvPicPr>
          <p:cNvPr id="6" name="Picture 5" descr="PowerPoint Presentation - Adobe Acrobat Pro"/>
          <p:cNvPicPr>
            <a:picLocks noChangeAspect="1"/>
          </p:cNvPicPr>
          <p:nvPr/>
        </p:nvPicPr>
        <p:blipFill rotWithShape="1">
          <a:blip r:embed="rId3">
            <a:extLst>
              <a:ext uri="{28A0092B-C50C-407E-A947-70E740481C1C}">
                <a14:useLocalDpi xmlns:a14="http://schemas.microsoft.com/office/drawing/2010/main" val="0"/>
              </a:ext>
            </a:extLst>
          </a:blip>
          <a:srcRect l="67368" t="30013" r="11609" b="21105"/>
          <a:stretch/>
        </p:blipFill>
        <p:spPr>
          <a:xfrm>
            <a:off x="5486401" y="2667000"/>
            <a:ext cx="1219200" cy="1637361"/>
          </a:xfrm>
          <a:prstGeom prst="rect">
            <a:avLst/>
          </a:prstGeom>
        </p:spPr>
      </p:pic>
      <p:pic>
        <p:nvPicPr>
          <p:cNvPr id="10" name="Picture 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667000"/>
            <a:ext cx="3172540" cy="1598130"/>
          </a:xfrm>
          <a:prstGeom prst="rect">
            <a:avLst/>
          </a:prstGeom>
        </p:spPr>
      </p:pic>
      <p:pic>
        <p:nvPicPr>
          <p:cNvPr id="11" name="Picture 1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8038427"/>
            <a:ext cx="834331" cy="495973"/>
          </a:xfrm>
          <a:prstGeom prst="rect">
            <a:avLst/>
          </a:prstGeom>
        </p:spPr>
      </p:pic>
      <p:pic>
        <p:nvPicPr>
          <p:cNvPr id="12" name="Picture 11"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7844894"/>
            <a:ext cx="1166164" cy="841906"/>
          </a:xfrm>
          <a:prstGeom prst="rect">
            <a:avLst/>
          </a:prstGeom>
        </p:spPr>
      </p:pic>
      <p:pic>
        <p:nvPicPr>
          <p:cNvPr id="13" name="Picture 12" descr="PowerPoint Presentation - Adobe Acrobat Pro"/>
          <p:cNvPicPr>
            <a:picLocks noChangeAspect="1"/>
          </p:cNvPicPr>
          <p:nvPr/>
        </p:nvPicPr>
        <p:blipFill rotWithShape="1">
          <a:blip r:embed="rId7" cstate="print">
            <a:extLst>
              <a:ext uri="{28A0092B-C50C-407E-A947-70E740481C1C}">
                <a14:useLocalDpi xmlns:a14="http://schemas.microsoft.com/office/drawing/2010/main" val="0"/>
              </a:ext>
            </a:extLst>
          </a:blip>
          <a:srcRect l="35505" t="19946" r="37978" b="23006"/>
          <a:stretch/>
        </p:blipFill>
        <p:spPr>
          <a:xfrm>
            <a:off x="5715000" y="7719878"/>
            <a:ext cx="834855" cy="966922"/>
          </a:xfrm>
          <a:prstGeom prst="rect">
            <a:avLst/>
          </a:prstGeom>
        </p:spPr>
      </p:pic>
    </p:spTree>
    <p:extLst>
      <p:ext uri="{BB962C8B-B14F-4D97-AF65-F5344CB8AC3E}">
        <p14:creationId xmlns:p14="http://schemas.microsoft.com/office/powerpoint/2010/main" val="533319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6086"/>
            <a:ext cx="6629400" cy="1200329"/>
          </a:xfrm>
          <a:prstGeom prst="rect">
            <a:avLst/>
          </a:prstGeom>
        </p:spPr>
        <p:txBody>
          <a:bodyPr wrap="square">
            <a:spAutoFit/>
          </a:bodyPr>
          <a:lstStyle/>
          <a:p>
            <a:endParaRPr lang="en-US" dirty="0"/>
          </a:p>
          <a:p>
            <a:endParaRPr lang="en-US" dirty="0"/>
          </a:p>
          <a:p>
            <a:endParaRPr lang="en-US" dirty="0"/>
          </a:p>
          <a:p>
            <a:pPr marL="285750" indent="-285750">
              <a:buFontTx/>
              <a:buChar char="-"/>
            </a:pPr>
            <a:endParaRPr lang="en-US" dirty="0" smtClean="0"/>
          </a:p>
        </p:txBody>
      </p:sp>
      <p:sp>
        <p:nvSpPr>
          <p:cNvPr id="14" name="Slide Number Placeholder 3"/>
          <p:cNvSpPr>
            <a:spLocks noGrp="1"/>
          </p:cNvSpPr>
          <p:nvPr>
            <p:ph type="sldNum" sz="quarter" idx="12"/>
          </p:nvPr>
        </p:nvSpPr>
        <p:spPr>
          <a:xfrm>
            <a:off x="5151120" y="9114367"/>
            <a:ext cx="1600200" cy="486833"/>
          </a:xfrm>
        </p:spPr>
        <p:txBody>
          <a:bodyPr/>
          <a:lstStyle/>
          <a:p>
            <a:fld id="{2946B56E-BA5F-4E72-AE70-BD30EE04D565}" type="slidenum">
              <a:rPr lang="en-US" smtClean="0"/>
              <a:t>35</a:t>
            </a:fld>
            <a:endParaRPr lang="en-US"/>
          </a:p>
        </p:txBody>
      </p:sp>
      <p:sp>
        <p:nvSpPr>
          <p:cNvPr id="16" name="Rectangle 15"/>
          <p:cNvSpPr/>
          <p:nvPr/>
        </p:nvSpPr>
        <p:spPr>
          <a:xfrm>
            <a:off x="76200" y="76200"/>
            <a:ext cx="6705600" cy="2369880"/>
          </a:xfrm>
          <a:prstGeom prst="rect">
            <a:avLst/>
          </a:prstGeom>
        </p:spPr>
        <p:txBody>
          <a:bodyPr wrap="square">
            <a:spAutoFit/>
          </a:bodyPr>
          <a:lstStyle/>
          <a:p>
            <a:r>
              <a:rPr lang="en-US" sz="800" dirty="0"/>
              <a:t>REFERENCE</a:t>
            </a:r>
          </a:p>
          <a:p>
            <a:r>
              <a:rPr lang="en-US" sz="1000" b="1" dirty="0"/>
              <a:t>Application of Different Analytical Techniques and Microbiological Assays for the Analysis of Macrolide Antibiotics from Pharmaceutical Dosage Forms and Biological Matrices </a:t>
            </a:r>
            <a:r>
              <a:rPr lang="en-US" sz="1000" b="1" dirty="0" err="1"/>
              <a:t>Lantider</a:t>
            </a:r>
            <a:r>
              <a:rPr lang="en-US" sz="1000" b="1" dirty="0"/>
              <a:t> </a:t>
            </a:r>
            <a:r>
              <a:rPr lang="en-US" sz="1000" b="1" dirty="0" err="1"/>
              <a:t>Kassaye</a:t>
            </a:r>
            <a:r>
              <a:rPr lang="en-US" sz="1000" b="1" dirty="0"/>
              <a:t> Bekele</a:t>
            </a:r>
            <a:r>
              <a:rPr lang="en-US" sz="1000" baseline="30000" dirty="0"/>
              <a:t>1</a:t>
            </a:r>
            <a:r>
              <a:rPr lang="en-US" sz="1000" dirty="0"/>
              <a:t> and </a:t>
            </a:r>
            <a:r>
              <a:rPr lang="en-US" sz="1000" dirty="0" err="1"/>
              <a:t>Getachew</a:t>
            </a:r>
            <a:r>
              <a:rPr lang="en-US" sz="1000" dirty="0"/>
              <a:t> </a:t>
            </a:r>
            <a:r>
              <a:rPr lang="en-US" sz="1000" dirty="0" err="1"/>
              <a:t>Genete</a:t>
            </a:r>
            <a:r>
              <a:rPr lang="en-US" sz="1000" dirty="0"/>
              <a:t> </a:t>
            </a:r>
            <a:r>
              <a:rPr lang="en-US" sz="1000" dirty="0" err="1" smtClean="0"/>
              <a:t>Gebeyehu</a:t>
            </a:r>
            <a:endParaRPr lang="en-US" sz="1000" dirty="0" smtClean="0"/>
          </a:p>
          <a:p>
            <a:endParaRPr lang="en-US" sz="1000" baseline="30000" dirty="0"/>
          </a:p>
          <a:p>
            <a:endParaRPr lang="en-US" sz="1000" baseline="30000" dirty="0" smtClean="0"/>
          </a:p>
          <a:p>
            <a:endParaRPr lang="en-US" sz="1000" baseline="30000" dirty="0"/>
          </a:p>
          <a:p>
            <a:endParaRPr lang="en-US" sz="1000" dirty="0"/>
          </a:p>
          <a:p>
            <a:r>
              <a:rPr lang="en-US" sz="1000" dirty="0" smtClean="0"/>
              <a:t>Content </a:t>
            </a:r>
            <a:r>
              <a:rPr lang="en-US" sz="1000" dirty="0"/>
              <a:t>provided by NHS Choices </a:t>
            </a:r>
            <a:r>
              <a:rPr lang="en-US" sz="1000" u="sng" dirty="0">
                <a:hlinkClick r:id="rId2"/>
              </a:rPr>
              <a:t>www.nhs.uk</a:t>
            </a:r>
            <a:r>
              <a:rPr lang="en-US" sz="1000" dirty="0"/>
              <a:t> and adapted for Ireland by the </a:t>
            </a:r>
            <a:r>
              <a:rPr lang="en-US" sz="1000" u="sng" dirty="0">
                <a:hlinkClick r:id="rId3"/>
              </a:rPr>
              <a:t>Health A-Z</a:t>
            </a:r>
            <a:r>
              <a:rPr lang="en-US" sz="1000" u="sng" dirty="0" smtClean="0">
                <a:hlinkClick r:id="rId3"/>
              </a:rPr>
              <a:t>.</a:t>
            </a:r>
            <a:endParaRPr lang="en-US" sz="1000" u="sng" dirty="0" smtClean="0"/>
          </a:p>
          <a:p>
            <a:endParaRPr lang="en-US" sz="1000" u="sng" dirty="0"/>
          </a:p>
          <a:p>
            <a:endParaRPr lang="en-US" sz="1000" b="1" dirty="0"/>
          </a:p>
          <a:p>
            <a:r>
              <a:rPr lang="en-US" sz="1000" u="sng" dirty="0">
                <a:hlinkClick r:id="rId4"/>
              </a:rPr>
              <a:t>Health A-Z: </a:t>
            </a:r>
            <a:r>
              <a:rPr lang="en-US" sz="1000" u="sng" dirty="0" smtClean="0">
                <a:hlinkClick r:id="rId4"/>
              </a:rPr>
              <a:t>sinusitis</a:t>
            </a:r>
            <a:r>
              <a:rPr lang="en-US" sz="1000" u="sng" dirty="0" smtClean="0"/>
              <a:t>  ,  </a:t>
            </a:r>
            <a:r>
              <a:rPr lang="en-US" sz="1000" u="sng" dirty="0" smtClean="0">
                <a:hlinkClick r:id="rId5"/>
              </a:rPr>
              <a:t>Health </a:t>
            </a:r>
            <a:r>
              <a:rPr lang="en-US" sz="1000" u="sng" dirty="0">
                <a:hlinkClick r:id="rId5"/>
              </a:rPr>
              <a:t>A-Z: </a:t>
            </a:r>
            <a:r>
              <a:rPr lang="en-US" sz="1000" u="sng" dirty="0" smtClean="0">
                <a:hlinkClick r:id="rId5"/>
              </a:rPr>
              <a:t>laryngitis</a:t>
            </a:r>
            <a:r>
              <a:rPr lang="en-US" sz="1000" u="sng" dirty="0" smtClean="0"/>
              <a:t>,  </a:t>
            </a:r>
            <a:r>
              <a:rPr lang="en-US" sz="1000" u="sng" dirty="0" smtClean="0">
                <a:hlinkClick r:id="rId6"/>
              </a:rPr>
              <a:t>Health </a:t>
            </a:r>
            <a:r>
              <a:rPr lang="en-US" sz="1000" u="sng" dirty="0">
                <a:hlinkClick r:id="rId6"/>
              </a:rPr>
              <a:t>A-Z: </a:t>
            </a:r>
            <a:r>
              <a:rPr lang="en-US" sz="1000" u="sng" dirty="0" smtClean="0">
                <a:hlinkClick r:id="rId6"/>
              </a:rPr>
              <a:t>bronchitis</a:t>
            </a:r>
            <a:r>
              <a:rPr lang="en-US" sz="1000" u="sng" dirty="0" smtClean="0"/>
              <a:t>,  </a:t>
            </a:r>
            <a:r>
              <a:rPr lang="en-US" sz="1000" u="sng" dirty="0" smtClean="0">
                <a:hlinkClick r:id="rId7" tooltip="http://www.medicines.ie/"/>
              </a:rPr>
              <a:t>www.medicines.ie</a:t>
            </a:r>
            <a:endParaRPr lang="en-US" sz="1000" dirty="0"/>
          </a:p>
          <a:p>
            <a:r>
              <a:rPr lang="en-US" sz="1000" dirty="0"/>
              <a:t/>
            </a:r>
            <a:br>
              <a:rPr lang="en-US" sz="1000" dirty="0"/>
            </a:br>
            <a:r>
              <a:rPr lang="en-US" sz="1000" dirty="0">
                <a:hlinkClick r:id=""/>
              </a:rPr>
              <a:t>H. pylori Bacteria Infection: Symptoms, Diagnosis, ...</a:t>
            </a:r>
          </a:p>
          <a:p>
            <a:r>
              <a:rPr lang="en-US" sz="1000" dirty="0">
                <a:hlinkClick r:id=""/>
              </a:rPr>
              <a:t>www.webmd.com › digestive-disorders › h-pylori-helicobacter-pylori</a:t>
            </a:r>
          </a:p>
          <a:p>
            <a:endParaRPr lang="en-US" sz="1000" dirty="0"/>
          </a:p>
          <a:p>
            <a:endParaRPr lang="en-US" sz="1000" dirty="0"/>
          </a:p>
        </p:txBody>
      </p:sp>
      <p:sp>
        <p:nvSpPr>
          <p:cNvPr id="7" name="Rectangle 6"/>
          <p:cNvSpPr/>
          <p:nvPr/>
        </p:nvSpPr>
        <p:spPr>
          <a:xfrm>
            <a:off x="228600" y="2286000"/>
            <a:ext cx="6400800" cy="1169551"/>
          </a:xfrm>
          <a:prstGeom prst="rect">
            <a:avLst/>
          </a:prstGeom>
        </p:spPr>
        <p:txBody>
          <a:bodyPr wrap="square">
            <a:spAutoFit/>
          </a:bodyPr>
          <a:lstStyle/>
          <a:p>
            <a:r>
              <a:rPr lang="en-US" sz="1400" dirty="0">
                <a:hlinkClick r:id="rId8"/>
              </a:rPr>
              <a:t>International Scholarly Research Notices</a:t>
            </a:r>
            <a:r>
              <a:rPr lang="en-US" sz="1400" dirty="0"/>
              <a:t> / </a:t>
            </a:r>
            <a:r>
              <a:rPr lang="en-US" sz="1400" dirty="0">
                <a:hlinkClick r:id="rId9"/>
              </a:rPr>
              <a:t>2012</a:t>
            </a:r>
            <a:r>
              <a:rPr lang="en-US" sz="1400" dirty="0"/>
              <a:t> / </a:t>
            </a:r>
            <a:r>
              <a:rPr lang="en-US" sz="1400" dirty="0">
                <a:hlinkClick r:id="rId10"/>
              </a:rPr>
              <a:t>Article</a:t>
            </a:r>
            <a:r>
              <a:rPr lang="en-US" sz="1400" dirty="0"/>
              <a:t> / </a:t>
            </a:r>
            <a:r>
              <a:rPr lang="en-US" sz="1400" b="1" dirty="0"/>
              <a:t>Fig 1</a:t>
            </a:r>
            <a:endParaRPr lang="en-US" sz="1400" dirty="0"/>
          </a:p>
          <a:p>
            <a:r>
              <a:rPr lang="en-US" sz="1400" b="1" dirty="0"/>
              <a:t>Review Article</a:t>
            </a:r>
          </a:p>
          <a:p>
            <a:r>
              <a:rPr lang="en-US" sz="1400" b="1" dirty="0"/>
              <a:t>Application of Different Analytical Techniques and Microbiological Assays for the Analysis of Macrolide Antibiotics from Pharmaceutical Dosage Forms and Biological Matrices</a:t>
            </a:r>
          </a:p>
        </p:txBody>
      </p:sp>
    </p:spTree>
    <p:extLst>
      <p:ext uri="{BB962C8B-B14F-4D97-AF65-F5344CB8AC3E}">
        <p14:creationId xmlns:p14="http://schemas.microsoft.com/office/powerpoint/2010/main" val="3051633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81"/>
            <a:ext cx="6858000" cy="9097820"/>
          </a:xfrm>
          <a:prstGeom prst="rect">
            <a:avLst/>
          </a:prstGeom>
        </p:spPr>
      </p:pic>
    </p:spTree>
    <p:extLst>
      <p:ext uri="{BB962C8B-B14F-4D97-AF65-F5344CB8AC3E}">
        <p14:creationId xmlns:p14="http://schemas.microsoft.com/office/powerpoint/2010/main" val="161224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957"/>
            <a:ext cx="6629400" cy="9294852"/>
          </a:xfrm>
          <a:prstGeom prst="rect">
            <a:avLst/>
          </a:prstGeom>
        </p:spPr>
        <p:txBody>
          <a:bodyPr wrap="square">
            <a:spAutoFit/>
          </a:bodyPr>
          <a:lstStyle/>
          <a:p>
            <a:r>
              <a:rPr lang="en-US" b="1" u="sng" dirty="0" smtClean="0">
                <a:cs typeface="+mj-cs"/>
              </a:rPr>
              <a:t>Alcohols </a:t>
            </a:r>
            <a:r>
              <a:rPr lang="en-US" b="1" u="sng" dirty="0">
                <a:cs typeface="+mj-cs"/>
              </a:rPr>
              <a:t>Uses : </a:t>
            </a:r>
            <a:endParaRPr lang="en-US" b="1" u="sng" dirty="0" smtClean="0">
              <a:cs typeface="+mj-cs"/>
            </a:endParaRPr>
          </a:p>
          <a:p>
            <a:r>
              <a:rPr lang="en-US" dirty="0" smtClean="0">
                <a:cs typeface="+mj-cs"/>
              </a:rPr>
              <a:t>-Ethanol is a solvent: it’s a widely safe solvent, so </a:t>
            </a:r>
            <a:r>
              <a:rPr lang="en-US" dirty="0">
                <a:cs typeface="+mj-cs"/>
              </a:rPr>
              <a:t>used </a:t>
            </a:r>
            <a:r>
              <a:rPr lang="en-US" dirty="0" smtClean="0">
                <a:cs typeface="+mj-cs"/>
              </a:rPr>
              <a:t>to </a:t>
            </a:r>
            <a:r>
              <a:rPr lang="en-US" dirty="0">
                <a:cs typeface="+mj-cs"/>
              </a:rPr>
              <a:t>dissolve many organic compounds that are insoluble in </a:t>
            </a:r>
            <a:r>
              <a:rPr lang="en-US" dirty="0" smtClean="0">
                <a:cs typeface="+mj-cs"/>
              </a:rPr>
              <a:t>water especially for medicine, </a:t>
            </a:r>
            <a:r>
              <a:rPr lang="en-US" dirty="0">
                <a:cs typeface="+mj-cs"/>
              </a:rPr>
              <a:t>to extract active constituents from inert parts of crude drugs</a:t>
            </a:r>
            <a:r>
              <a:rPr lang="en-US" dirty="0" smtClean="0">
                <a:cs typeface="+mj-cs"/>
              </a:rPr>
              <a:t>. </a:t>
            </a:r>
            <a:endParaRPr lang="en-US" dirty="0">
              <a:cs typeface="+mj-cs"/>
            </a:endParaRPr>
          </a:p>
          <a:p>
            <a:pPr algn="ctr"/>
            <a:endParaRPr lang="en-US" b="1" u="sng" dirty="0" smtClean="0">
              <a:cs typeface="+mj-cs"/>
            </a:endParaRPr>
          </a:p>
          <a:p>
            <a:pPr algn="ctr"/>
            <a:r>
              <a:rPr lang="en-US" b="1" u="sng" dirty="0" smtClean="0">
                <a:cs typeface="+mj-cs"/>
              </a:rPr>
              <a:t>Type of Cell Reactions</a:t>
            </a:r>
          </a:p>
          <a:p>
            <a:pPr rtl="1"/>
            <a:r>
              <a:rPr lang="en-US" dirty="0" smtClean="0">
                <a:solidFill>
                  <a:srgbClr val="222222"/>
                </a:solidFill>
                <a:latin typeface="Arial" panose="020B0604020202020204" pitchFamily="34" charset="0"/>
                <a:cs typeface="+mj-cs"/>
              </a:rPr>
              <a:t>1- </a:t>
            </a:r>
            <a:r>
              <a:rPr lang="en-US" b="1" u="sng" dirty="0">
                <a:solidFill>
                  <a:srgbClr val="222222"/>
                </a:solidFill>
                <a:latin typeface="Arial" panose="020B0604020202020204" pitchFamily="34" charset="0"/>
                <a:cs typeface="+mj-cs"/>
              </a:rPr>
              <a:t>Aerobic respiration </a:t>
            </a:r>
            <a:r>
              <a:rPr lang="en-US" b="1" dirty="0" smtClean="0">
                <a:solidFill>
                  <a:srgbClr val="222222"/>
                </a:solidFill>
                <a:latin typeface="Arial" panose="020B0604020202020204" pitchFamily="34" charset="0"/>
                <a:cs typeface="+mj-cs"/>
              </a:rPr>
              <a:t>: </a:t>
            </a:r>
            <a:r>
              <a:rPr lang="en-US" dirty="0" smtClean="0">
                <a:solidFill>
                  <a:srgbClr val="222222"/>
                </a:solidFill>
                <a:latin typeface="Arial" panose="020B0604020202020204" pitchFamily="34" charset="0"/>
                <a:cs typeface="+mj-cs"/>
              </a:rPr>
              <a:t>is done in presence of </a:t>
            </a:r>
            <a:r>
              <a:rPr lang="en-US" dirty="0">
                <a:solidFill>
                  <a:srgbClr val="222222"/>
                </a:solidFill>
                <a:latin typeface="Arial" panose="020B0604020202020204" pitchFamily="34" charset="0"/>
                <a:cs typeface="+mj-cs"/>
              </a:rPr>
              <a:t>oxygen </a:t>
            </a:r>
            <a:r>
              <a:rPr lang="en-US" dirty="0" smtClean="0">
                <a:solidFill>
                  <a:srgbClr val="222222"/>
                </a:solidFill>
                <a:latin typeface="Arial" panose="020B0604020202020204" pitchFamily="34" charset="0"/>
                <a:cs typeface="+mj-cs"/>
              </a:rPr>
              <a:t>beside the </a:t>
            </a:r>
            <a:r>
              <a:rPr lang="en-US" dirty="0">
                <a:solidFill>
                  <a:srgbClr val="222222"/>
                </a:solidFill>
                <a:latin typeface="Arial" panose="020B0604020202020204" pitchFamily="34" charset="0"/>
                <a:cs typeface="+mj-cs"/>
              </a:rPr>
              <a:t>formation </a:t>
            </a:r>
            <a:r>
              <a:rPr lang="en-US" dirty="0" smtClean="0">
                <a:solidFill>
                  <a:srgbClr val="222222"/>
                </a:solidFill>
                <a:latin typeface="Arial" panose="020B0604020202020204" pitchFamily="34" charset="0"/>
                <a:cs typeface="+mj-cs"/>
              </a:rPr>
              <a:t>of Adenosine Tri Phosphate ATP as energy from cell:</a:t>
            </a:r>
            <a:endParaRPr lang="en-US" dirty="0">
              <a:solidFill>
                <a:srgbClr val="222222"/>
              </a:solidFill>
              <a:latin typeface="Arial" panose="020B0604020202020204" pitchFamily="34" charset="0"/>
              <a:cs typeface="+mj-cs"/>
            </a:endParaRPr>
          </a:p>
          <a:p>
            <a:pPr rtl="1"/>
            <a:r>
              <a:rPr lang="en-US" dirty="0">
                <a:solidFill>
                  <a:srgbClr val="222222"/>
                </a:solidFill>
                <a:latin typeface="Arial" panose="020B0604020202020204" pitchFamily="34" charset="0"/>
                <a:cs typeface="+mj-cs"/>
              </a:rPr>
              <a:t>1- Glycolysis in cytoplasm</a:t>
            </a:r>
            <a:r>
              <a:rPr lang="en-US" sz="1400" b="1" dirty="0" smtClean="0">
                <a:solidFill>
                  <a:srgbClr val="222222"/>
                </a:solidFill>
                <a:latin typeface="Arial" panose="020B0604020202020204" pitchFamily="34" charset="0"/>
                <a:cs typeface="+mj-cs"/>
              </a:rPr>
              <a:t>.                </a:t>
            </a:r>
            <a:r>
              <a:rPr lang="en-US" sz="1400" b="1" dirty="0" smtClean="0"/>
              <a:t>Figure(1):</a:t>
            </a:r>
            <a:r>
              <a:rPr lang="en-US" sz="1400" b="1" dirty="0" smtClean="0">
                <a:solidFill>
                  <a:srgbClr val="222222"/>
                </a:solidFill>
                <a:latin typeface="Arial" panose="020B0604020202020204" pitchFamily="34" charset="0"/>
              </a:rPr>
              <a:t> Mitochondria</a:t>
            </a:r>
            <a:r>
              <a:rPr lang="en-US" sz="1400" b="1" dirty="0">
                <a:solidFill>
                  <a:srgbClr val="222222"/>
                </a:solidFill>
                <a:latin typeface="Arial" panose="020B0604020202020204" pitchFamily="34" charset="0"/>
              </a:rPr>
              <a:t>.</a:t>
            </a:r>
            <a:r>
              <a:rPr lang="ar-IQ" sz="1400" b="1" dirty="0" smtClean="0">
                <a:solidFill>
                  <a:srgbClr val="222222"/>
                </a:solidFill>
                <a:latin typeface="Arial" panose="020B0604020202020204" pitchFamily="34" charset="0"/>
                <a:cs typeface="+mj-cs"/>
              </a:rPr>
              <a:t>  </a:t>
            </a:r>
            <a:endParaRPr lang="en-US" b="1" dirty="0">
              <a:solidFill>
                <a:srgbClr val="222222"/>
              </a:solidFill>
              <a:latin typeface="Arial" panose="020B0604020202020204" pitchFamily="34" charset="0"/>
              <a:cs typeface="+mj-cs"/>
            </a:endParaRPr>
          </a:p>
          <a:p>
            <a:pPr rtl="1"/>
            <a:r>
              <a:rPr lang="en-US" dirty="0">
                <a:solidFill>
                  <a:srgbClr val="222222"/>
                </a:solidFill>
                <a:latin typeface="Arial" panose="020B0604020202020204" pitchFamily="34" charset="0"/>
                <a:cs typeface="+mj-cs"/>
              </a:rPr>
              <a:t>2- Citric acid cycle, &amp; Crips cycle in mitochondria. </a:t>
            </a:r>
          </a:p>
          <a:p>
            <a:pPr rtl="1"/>
            <a:r>
              <a:rPr lang="en-US" dirty="0">
                <a:solidFill>
                  <a:srgbClr val="222222"/>
                </a:solidFill>
                <a:latin typeface="Arial" panose="020B0604020202020204" pitchFamily="34" charset="0"/>
                <a:cs typeface="+mj-cs"/>
              </a:rPr>
              <a:t>  </a:t>
            </a:r>
            <a:endParaRPr lang="en-US" dirty="0" smtClean="0">
              <a:solidFill>
                <a:srgbClr val="222222"/>
              </a:solidFill>
              <a:latin typeface="Arial" panose="020B0604020202020204" pitchFamily="34" charset="0"/>
              <a:cs typeface="+mj-cs"/>
            </a:endParaRPr>
          </a:p>
          <a:p>
            <a:pPr rtl="1"/>
            <a:r>
              <a:rPr lang="en-US" dirty="0" smtClean="0">
                <a:solidFill>
                  <a:srgbClr val="222222"/>
                </a:solidFill>
                <a:latin typeface="Arial" panose="020B0604020202020204" pitchFamily="34" charset="0"/>
                <a:cs typeface="+mj-cs"/>
              </a:rPr>
              <a:t>Regarding that mitochondria </a:t>
            </a:r>
            <a:r>
              <a:rPr lang="en-US" dirty="0" smtClean="0"/>
              <a:t>Figure(1), </a:t>
            </a:r>
            <a:r>
              <a:rPr lang="en-US" dirty="0" smtClean="0">
                <a:solidFill>
                  <a:srgbClr val="222222"/>
                </a:solidFill>
                <a:latin typeface="Arial" panose="020B0604020202020204" pitchFamily="34" charset="0"/>
                <a:cs typeface="+mj-cs"/>
              </a:rPr>
              <a:t>as </a:t>
            </a:r>
            <a:r>
              <a:rPr lang="en-US" dirty="0">
                <a:solidFill>
                  <a:srgbClr val="222222"/>
                </a:solidFill>
                <a:latin typeface="Arial" panose="020B0604020202020204" pitchFamily="34" charset="0"/>
                <a:cs typeface="+mj-cs"/>
              </a:rPr>
              <a:t>the cells energy factory, where electrons produced and used for pumping the protons </a:t>
            </a:r>
            <a:r>
              <a:rPr lang="en-US" sz="2000" dirty="0">
                <a:cs typeface="+mj-cs"/>
              </a:rPr>
              <a:t>H</a:t>
            </a:r>
            <a:r>
              <a:rPr lang="en-US" sz="2000" baseline="30000" dirty="0">
                <a:cs typeface="+mj-cs"/>
              </a:rPr>
              <a:t>+</a:t>
            </a:r>
            <a:r>
              <a:rPr lang="en-US" sz="2000" dirty="0">
                <a:cs typeface="+mj-cs"/>
              </a:rPr>
              <a:t>¹</a:t>
            </a:r>
            <a:r>
              <a:rPr lang="en-US" dirty="0">
                <a:solidFill>
                  <a:srgbClr val="222222"/>
                </a:solidFill>
                <a:latin typeface="Arial" panose="020B0604020202020204" pitchFamily="34" charset="0"/>
                <a:cs typeface="+mj-cs"/>
              </a:rPr>
              <a:t> to the inner membrane </a:t>
            </a:r>
            <a:r>
              <a:rPr lang="en-US" dirty="0" smtClean="0">
                <a:solidFill>
                  <a:srgbClr val="222222"/>
                </a:solidFill>
                <a:latin typeface="Arial" panose="020B0604020202020204" pitchFamily="34" charset="0"/>
                <a:cs typeface="+mj-cs"/>
              </a:rPr>
              <a:t>space of mitochondria, </a:t>
            </a:r>
            <a:r>
              <a:rPr lang="en-US" dirty="0">
                <a:solidFill>
                  <a:srgbClr val="222222"/>
                </a:solidFill>
                <a:latin typeface="Arial" panose="020B0604020202020204" pitchFamily="34" charset="0"/>
                <a:cs typeface="+mj-cs"/>
              </a:rPr>
              <a:t>by the specific enzyme </a:t>
            </a:r>
            <a:r>
              <a:rPr lang="en-US" dirty="0" smtClean="0">
                <a:solidFill>
                  <a:srgbClr val="222222"/>
                </a:solidFill>
                <a:latin typeface="Arial" panose="020B0604020202020204" pitchFamily="34" charset="0"/>
                <a:cs typeface="+mj-cs"/>
              </a:rPr>
              <a:t>named ATP </a:t>
            </a:r>
            <a:r>
              <a:rPr lang="en-US" dirty="0">
                <a:solidFill>
                  <a:srgbClr val="222222"/>
                </a:solidFill>
                <a:latin typeface="Arial" panose="020B0604020202020204" pitchFamily="34" charset="0"/>
                <a:cs typeface="+mj-cs"/>
              </a:rPr>
              <a:t>synthase. The electrons flow to oxygen in presence of proton </a:t>
            </a:r>
            <a:r>
              <a:rPr lang="en-US" sz="2000" dirty="0">
                <a:cs typeface="+mj-cs"/>
              </a:rPr>
              <a:t>H</a:t>
            </a:r>
            <a:r>
              <a:rPr lang="en-US" sz="2000" baseline="30000" dirty="0">
                <a:cs typeface="+mj-cs"/>
              </a:rPr>
              <a:t>+</a:t>
            </a:r>
            <a:r>
              <a:rPr lang="en-US" sz="2000" dirty="0">
                <a:cs typeface="+mj-cs"/>
              </a:rPr>
              <a:t>¹</a:t>
            </a:r>
            <a:r>
              <a:rPr lang="en-US" dirty="0">
                <a:cs typeface="+mj-cs"/>
              </a:rPr>
              <a:t> and</a:t>
            </a:r>
            <a:r>
              <a:rPr lang="en-US" dirty="0">
                <a:solidFill>
                  <a:srgbClr val="222222"/>
                </a:solidFill>
                <a:latin typeface="Arial" panose="020B0604020202020204" pitchFamily="34" charset="0"/>
                <a:cs typeface="+mj-cs"/>
              </a:rPr>
              <a:t> ATP synthase</a:t>
            </a:r>
            <a:r>
              <a:rPr lang="en-US" dirty="0">
                <a:cs typeface="+mj-cs"/>
              </a:rPr>
              <a:t> , </a:t>
            </a:r>
            <a:r>
              <a:rPr lang="en-US" dirty="0">
                <a:solidFill>
                  <a:srgbClr val="222222"/>
                </a:solidFill>
                <a:latin typeface="Arial" panose="020B0604020202020204" pitchFamily="34" charset="0"/>
                <a:cs typeface="+mj-cs"/>
              </a:rPr>
              <a:t>then forming H</a:t>
            </a:r>
            <a:r>
              <a:rPr lang="en-US" dirty="0">
                <a:solidFill>
                  <a:srgbClr val="222222"/>
                </a:solidFill>
                <a:latin typeface="Calibri" panose="020F0502020204030204" pitchFamily="34" charset="0"/>
                <a:cs typeface="+mj-cs"/>
              </a:rPr>
              <a:t>₂</a:t>
            </a:r>
            <a:r>
              <a:rPr lang="en-US" dirty="0">
                <a:solidFill>
                  <a:srgbClr val="222222"/>
                </a:solidFill>
                <a:latin typeface="Arial" panose="020B0604020202020204" pitchFamily="34" charset="0"/>
                <a:cs typeface="+mj-cs"/>
              </a:rPr>
              <a:t>O, and forming ATP , also decreasing the effect of acidity.</a:t>
            </a:r>
          </a:p>
          <a:p>
            <a:endParaRPr lang="en-US" dirty="0" smtClean="0">
              <a:solidFill>
                <a:srgbClr val="222222"/>
              </a:solidFill>
              <a:latin typeface="Arial" panose="020B0604020202020204" pitchFamily="34" charset="0"/>
              <a:cs typeface="+mj-cs"/>
            </a:endParaRPr>
          </a:p>
          <a:p>
            <a:r>
              <a:rPr lang="en-US" dirty="0" smtClean="0">
                <a:solidFill>
                  <a:srgbClr val="222222"/>
                </a:solidFill>
                <a:latin typeface="Arial" panose="020B0604020202020204" pitchFamily="34" charset="0"/>
                <a:cs typeface="+mj-cs"/>
              </a:rPr>
              <a:t>2- </a:t>
            </a:r>
            <a:r>
              <a:rPr lang="en-US" b="1" u="sng" dirty="0">
                <a:solidFill>
                  <a:srgbClr val="222222"/>
                </a:solidFill>
                <a:latin typeface="Arial" panose="020B0604020202020204" pitchFamily="34" charset="0"/>
                <a:cs typeface="+mj-cs"/>
              </a:rPr>
              <a:t>Anaerobic respiration</a:t>
            </a:r>
            <a:r>
              <a:rPr lang="en-US" b="1" u="sng" dirty="0" smtClean="0">
                <a:solidFill>
                  <a:srgbClr val="222222"/>
                </a:solidFill>
                <a:latin typeface="Arial" panose="020B0604020202020204" pitchFamily="34" charset="0"/>
                <a:cs typeface="+mj-cs"/>
              </a:rPr>
              <a:t>:</a:t>
            </a:r>
            <a:endParaRPr lang="en-US" b="1" u="sng" dirty="0">
              <a:solidFill>
                <a:srgbClr val="222222"/>
              </a:solidFill>
              <a:latin typeface="Arial" panose="020B0604020202020204" pitchFamily="34" charset="0"/>
              <a:cs typeface="+mj-cs"/>
            </a:endParaRPr>
          </a:p>
          <a:p>
            <a:pPr algn="just"/>
            <a:r>
              <a:rPr lang="en-US" dirty="0">
                <a:solidFill>
                  <a:srgbClr val="222222"/>
                </a:solidFill>
                <a:latin typeface="Arial" panose="020B0604020202020204" pitchFamily="34" charset="0"/>
                <a:cs typeface="+mj-cs"/>
              </a:rPr>
              <a:t>   This type of reactions are done in most prokaryotes that live under environmental </a:t>
            </a:r>
            <a:r>
              <a:rPr lang="en-US" dirty="0" smtClean="0">
                <a:solidFill>
                  <a:srgbClr val="222222"/>
                </a:solidFill>
                <a:latin typeface="Arial" panose="020B0604020202020204" pitchFamily="34" charset="0"/>
                <a:cs typeface="+mj-cs"/>
              </a:rPr>
              <a:t>conditions </a:t>
            </a:r>
            <a:r>
              <a:rPr lang="en-US" dirty="0" smtClean="0">
                <a:cs typeface="+mj-cs"/>
              </a:rPr>
              <a:t>in </a:t>
            </a:r>
            <a:r>
              <a:rPr lang="en-US" dirty="0">
                <a:cs typeface="+mj-cs"/>
              </a:rPr>
              <a:t>absence of </a:t>
            </a:r>
            <a:r>
              <a:rPr lang="en-US" dirty="0" smtClean="0">
                <a:cs typeface="+mj-cs"/>
              </a:rPr>
              <a:t>oxygen (not happen in mitochondria).</a:t>
            </a:r>
            <a:r>
              <a:rPr lang="en-US" dirty="0" smtClean="0">
                <a:solidFill>
                  <a:srgbClr val="222222"/>
                </a:solidFill>
                <a:latin typeface="Arial" panose="020B0604020202020204" pitchFamily="34" charset="0"/>
                <a:cs typeface="+mj-cs"/>
              </a:rPr>
              <a:t>The </a:t>
            </a:r>
            <a:r>
              <a:rPr lang="en-US" dirty="0">
                <a:solidFill>
                  <a:srgbClr val="222222"/>
                </a:solidFill>
                <a:latin typeface="Arial" panose="020B0604020202020204" pitchFamily="34" charset="0"/>
                <a:cs typeface="+mj-cs"/>
              </a:rPr>
              <a:t>environmental conditions which lack oxygen uses </a:t>
            </a:r>
            <a:r>
              <a:rPr lang="en-US" dirty="0" smtClean="0">
                <a:solidFill>
                  <a:srgbClr val="222222"/>
                </a:solidFill>
                <a:latin typeface="Arial" panose="020B0604020202020204" pitchFamily="34" charset="0"/>
                <a:cs typeface="+mj-cs"/>
              </a:rPr>
              <a:t>anaerobic </a:t>
            </a:r>
            <a:r>
              <a:rPr lang="en-US" dirty="0">
                <a:solidFill>
                  <a:srgbClr val="222222"/>
                </a:solidFill>
                <a:latin typeface="Arial" panose="020B0604020202020204" pitchFamily="34" charset="0"/>
                <a:cs typeface="+mj-cs"/>
              </a:rPr>
              <a:t>respiration, by use the electron transport chain without the presence of oxygen as electron acceptor to form  Adenosine Tri Phosphate (ATP). But less oxidizing molecules such as sulfate (</a:t>
            </a:r>
            <a:r>
              <a:rPr lang="en-US" dirty="0" err="1">
                <a:solidFill>
                  <a:srgbClr val="222222"/>
                </a:solidFill>
                <a:latin typeface="Arial" panose="020B0604020202020204" pitchFamily="34" charset="0"/>
                <a:cs typeface="+mj-cs"/>
              </a:rPr>
              <a:t>SO4</a:t>
            </a:r>
            <a:r>
              <a:rPr lang="en-US" dirty="0">
                <a:solidFill>
                  <a:srgbClr val="222222"/>
                </a:solidFill>
                <a:latin typeface="Arial" panose="020B0604020202020204" pitchFamily="34" charset="0"/>
                <a:cs typeface="+mj-cs"/>
              </a:rPr>
              <a:t> -), nitrate (NO</a:t>
            </a:r>
            <a:r>
              <a:rPr lang="en-US" dirty="0">
                <a:solidFill>
                  <a:srgbClr val="222222"/>
                </a:solidFill>
                <a:latin typeface="Calibri" panose="020F0502020204030204" pitchFamily="34" charset="0"/>
                <a:cs typeface="+mj-cs"/>
              </a:rPr>
              <a:t>₃</a:t>
            </a:r>
            <a:r>
              <a:rPr lang="en-US" dirty="0">
                <a:solidFill>
                  <a:srgbClr val="222222"/>
                </a:solidFill>
                <a:latin typeface="Arial" panose="020B0604020202020204" pitchFamily="34" charset="0"/>
                <a:cs typeface="+mj-cs"/>
              </a:rPr>
              <a:t>-), or sulfur (S) are used as electron acceptors instead of highly oxidizing of oxygen. Consequently, less energy is formed per molecule of glucose during anaerobic respiration. </a:t>
            </a:r>
          </a:p>
        </p:txBody>
      </p:sp>
      <p:sp>
        <p:nvSpPr>
          <p:cNvPr id="6" name="AutoShape 2" descr="https://cdn.britannica.com/57/132657-050-A42A94BC/plant-starch-corn-fermentation-production-South-Dakot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6" descr="نتيجة بحث الصور عن Alcoholic fermentation"/>
          <p:cNvSpPr>
            <a:spLocks noChangeAspect="1" noChangeArrowheads="1"/>
          </p:cNvSpPr>
          <p:nvPr/>
        </p:nvSpPr>
        <p:spPr bwMode="auto">
          <a:xfrm>
            <a:off x="254000" y="-5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7" name="صورة 6" descr="لقطة الشاشة"/>
          <p:cNvPicPr>
            <a:picLocks noChangeAspect="1"/>
          </p:cNvPicPr>
          <p:nvPr/>
        </p:nvPicPr>
        <p:blipFill rotWithShape="1">
          <a:blip r:embed="rId3" cstate="print">
            <a:extLst>
              <a:ext uri="{28A0092B-C50C-407E-A947-70E740481C1C}">
                <a14:useLocalDpi xmlns:a14="http://schemas.microsoft.com/office/drawing/2010/main" val="0"/>
              </a:ext>
            </a:extLst>
          </a:blip>
          <a:srcRect l="55714" t="2634" b="18348"/>
          <a:stretch/>
        </p:blipFill>
        <p:spPr>
          <a:xfrm>
            <a:off x="5715000" y="2539180"/>
            <a:ext cx="762000" cy="737420"/>
          </a:xfrm>
          <a:prstGeom prst="rect">
            <a:avLst/>
          </a:prstGeom>
        </p:spPr>
      </p:pic>
      <p:pic>
        <p:nvPicPr>
          <p:cNvPr id="8" name="صورة 7" descr="لقطة الشاشة"/>
          <p:cNvPicPr>
            <a:picLocks noChangeAspect="1"/>
          </p:cNvPicPr>
          <p:nvPr/>
        </p:nvPicPr>
        <p:blipFill rotWithShape="1">
          <a:blip r:embed="rId4">
            <a:extLst>
              <a:ext uri="{28A0092B-C50C-407E-A947-70E740481C1C}">
                <a14:useLocalDpi xmlns:a14="http://schemas.microsoft.com/office/drawing/2010/main" val="0"/>
              </a:ext>
            </a:extLst>
          </a:blip>
          <a:srcRect t="84286" r="35714"/>
          <a:stretch/>
        </p:blipFill>
        <p:spPr>
          <a:xfrm>
            <a:off x="3581399" y="3429000"/>
            <a:ext cx="3213847" cy="212577"/>
          </a:xfrm>
          <a:prstGeom prst="rect">
            <a:avLst/>
          </a:prstGeom>
        </p:spPr>
      </p:pic>
    </p:spTree>
    <p:extLst>
      <p:ext uri="{BB962C8B-B14F-4D97-AF65-F5344CB8AC3E}">
        <p14:creationId xmlns:p14="http://schemas.microsoft.com/office/powerpoint/2010/main" val="2400987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956"/>
            <a:ext cx="6629400" cy="7663636"/>
          </a:xfrm>
          <a:prstGeom prst="rect">
            <a:avLst/>
          </a:prstGeom>
        </p:spPr>
        <p:txBody>
          <a:bodyPr wrap="square">
            <a:spAutoFit/>
          </a:bodyPr>
          <a:lstStyle/>
          <a:p>
            <a:pPr algn="just"/>
            <a:endParaRPr lang="en-US" sz="2400" b="1" u="sng" dirty="0" smtClean="0">
              <a:cs typeface="+mj-cs"/>
            </a:endParaRPr>
          </a:p>
          <a:p>
            <a:pPr algn="just"/>
            <a:r>
              <a:rPr lang="en-US" sz="2400" b="1" u="sng" dirty="0" smtClean="0">
                <a:cs typeface="+mj-cs"/>
              </a:rPr>
              <a:t>Alcoholic </a:t>
            </a:r>
            <a:r>
              <a:rPr lang="en-US" sz="2400" b="1" u="sng" dirty="0">
                <a:cs typeface="+mj-cs"/>
              </a:rPr>
              <a:t>fermentation </a:t>
            </a:r>
            <a:r>
              <a:rPr lang="en-US" dirty="0">
                <a:cs typeface="+mj-cs"/>
              </a:rPr>
              <a:t>: It’s a type of reactions similar to anaerobic </a:t>
            </a:r>
            <a:r>
              <a:rPr lang="en-US" dirty="0" smtClean="0">
                <a:cs typeface="+mj-cs"/>
              </a:rPr>
              <a:t>respiration. This method uses the electron transport chain in absence of oxygen as</a:t>
            </a:r>
            <a:r>
              <a:rPr lang="en-US" dirty="0"/>
              <a:t> the </a:t>
            </a:r>
            <a:r>
              <a:rPr lang="en-US" dirty="0" smtClean="0"/>
              <a:t>electron acceptor.</a:t>
            </a:r>
            <a:r>
              <a:rPr lang="en-US" dirty="0" smtClean="0">
                <a:cs typeface="+mj-cs"/>
              </a:rPr>
              <a:t> This </a:t>
            </a:r>
            <a:r>
              <a:rPr lang="en-US" dirty="0">
                <a:cs typeface="+mj-cs"/>
              </a:rPr>
              <a:t>is very common in yeast (unicellular fungus). Yeast cells release zymase enzymes for hydrolysis of complex carbohydrates into Glucose then Ethanol the main end product to achieve the fermentation. there are a slight smell of alcohol (from ethanol) and gas coming off the mixture (from CO</a:t>
            </a:r>
            <a:r>
              <a:rPr lang="en-US" baseline="-25000" dirty="0">
                <a:cs typeface="+mj-cs"/>
              </a:rPr>
              <a:t>2</a:t>
            </a:r>
            <a:r>
              <a:rPr lang="en-US" dirty="0" smtClean="0">
                <a:cs typeface="+mj-cs"/>
              </a:rPr>
              <a:t>),</a:t>
            </a:r>
            <a:r>
              <a:rPr lang="en-US" dirty="0" smtClean="0"/>
              <a:t> </a:t>
            </a:r>
            <a:r>
              <a:rPr lang="en-US" dirty="0"/>
              <a:t>Figure (2</a:t>
            </a:r>
            <a:r>
              <a:rPr lang="en-US" dirty="0" smtClean="0"/>
              <a:t>).</a:t>
            </a:r>
            <a:endParaRPr lang="en-US" dirty="0">
              <a:cs typeface="+mj-cs"/>
            </a:endParaRPr>
          </a:p>
          <a:p>
            <a:pPr algn="just"/>
            <a:r>
              <a:rPr lang="en-US" dirty="0">
                <a:cs typeface="+mj-cs"/>
              </a:rPr>
              <a:t> </a:t>
            </a:r>
          </a:p>
          <a:p>
            <a:pPr algn="just"/>
            <a:r>
              <a:rPr lang="en-US" b="1" dirty="0" smtClean="0">
                <a:cs typeface="+mj-cs"/>
              </a:rPr>
              <a:t>Alcoholic </a:t>
            </a:r>
            <a:r>
              <a:rPr lang="en-US" b="1" dirty="0">
                <a:cs typeface="+mj-cs"/>
              </a:rPr>
              <a:t>fermentation </a:t>
            </a:r>
            <a:r>
              <a:rPr lang="en-US" b="1" dirty="0" smtClean="0">
                <a:cs typeface="+mj-cs"/>
              </a:rPr>
              <a:t>Reaction</a:t>
            </a:r>
            <a:r>
              <a:rPr lang="en-US" dirty="0" smtClean="0">
                <a:cs typeface="+mj-cs"/>
              </a:rPr>
              <a:t>:</a:t>
            </a:r>
            <a:endParaRPr lang="en-US" dirty="0">
              <a:cs typeface="+mj-cs"/>
            </a:endParaRPr>
          </a:p>
          <a:p>
            <a:pPr algn="just"/>
            <a:r>
              <a:rPr lang="en-US" dirty="0">
                <a:cs typeface="+mj-cs"/>
              </a:rPr>
              <a:t>                                                    </a:t>
            </a:r>
            <a:r>
              <a:rPr lang="en-US" dirty="0" smtClean="0">
                <a:cs typeface="+mj-cs"/>
              </a:rPr>
              <a:t> </a:t>
            </a:r>
            <a:r>
              <a:rPr lang="en-US" b="1" dirty="0" smtClean="0">
                <a:cs typeface="+mj-cs"/>
              </a:rPr>
              <a:t>Zymase </a:t>
            </a:r>
            <a:r>
              <a:rPr lang="en-US" b="1" dirty="0">
                <a:cs typeface="+mj-cs"/>
              </a:rPr>
              <a:t>Enzyme</a:t>
            </a:r>
            <a:r>
              <a:rPr lang="en-US" dirty="0">
                <a:cs typeface="+mj-cs"/>
              </a:rPr>
              <a:t>      </a:t>
            </a:r>
          </a:p>
          <a:p>
            <a:pPr algn="just"/>
            <a:r>
              <a:rPr lang="en-US" dirty="0">
                <a:cs typeface="+mj-cs"/>
              </a:rPr>
              <a:t>    </a:t>
            </a:r>
            <a:r>
              <a:rPr lang="en-US" dirty="0" smtClean="0">
                <a:cs typeface="+mj-cs"/>
              </a:rPr>
              <a:t> </a:t>
            </a:r>
            <a:r>
              <a:rPr lang="en-US" b="1" dirty="0">
                <a:cs typeface="+mj-cs"/>
              </a:rPr>
              <a:t>C₆H₁₂O₆ +                           </a:t>
            </a:r>
            <a:r>
              <a:rPr lang="en-US" b="1" dirty="0" smtClean="0">
                <a:cs typeface="+mj-cs"/>
              </a:rPr>
              <a:t>                                   </a:t>
            </a:r>
            <a:r>
              <a:rPr lang="en-US" b="1" dirty="0">
                <a:cs typeface="+mj-cs"/>
              </a:rPr>
              <a:t>CH₃CH₂OH   +   CO₂.</a:t>
            </a:r>
          </a:p>
          <a:p>
            <a:pPr algn="just"/>
            <a:endParaRPr lang="en-US" dirty="0">
              <a:cs typeface="+mj-cs"/>
            </a:endParaRPr>
          </a:p>
          <a:p>
            <a:pPr algn="just"/>
            <a:r>
              <a:rPr lang="en-US" sz="1600" b="1" dirty="0">
                <a:cs typeface="+mj-cs"/>
              </a:rPr>
              <a:t>  </a:t>
            </a:r>
            <a:r>
              <a:rPr lang="en-US" sz="1600" b="1" dirty="0" smtClean="0">
                <a:cs typeface="+mj-cs"/>
              </a:rPr>
              <a:t>   </a:t>
            </a:r>
            <a:r>
              <a:rPr lang="en-US" sz="1600" b="1" dirty="0">
                <a:cs typeface="+mj-cs"/>
              </a:rPr>
              <a:t>Glucose      </a:t>
            </a:r>
            <a:r>
              <a:rPr lang="en-US" sz="1600" b="1" dirty="0" smtClean="0">
                <a:cs typeface="+mj-cs"/>
              </a:rPr>
              <a:t>        Yeast </a:t>
            </a:r>
            <a:r>
              <a:rPr lang="en-US" sz="1600" b="1" dirty="0">
                <a:cs typeface="+mj-cs"/>
              </a:rPr>
              <a:t>Cell  </a:t>
            </a:r>
            <a:r>
              <a:rPr lang="en-US" sz="1600" b="1" dirty="0" smtClean="0">
                <a:cs typeface="+mj-cs"/>
              </a:rPr>
              <a:t>                                               </a:t>
            </a:r>
            <a:r>
              <a:rPr lang="en-US" sz="1600" b="1" dirty="0">
                <a:cs typeface="+mj-cs"/>
              </a:rPr>
              <a:t>Ethanol        </a:t>
            </a:r>
          </a:p>
          <a:p>
            <a:pPr algn="just"/>
            <a:endParaRPr lang="en-US" sz="1600" b="1" dirty="0">
              <a:cs typeface="+mj-cs"/>
            </a:endParaRPr>
          </a:p>
          <a:p>
            <a:pPr algn="just"/>
            <a:r>
              <a:rPr lang="en-US" b="1" dirty="0">
                <a:cs typeface="+mj-cs"/>
              </a:rPr>
              <a:t>Figure (2): The </a:t>
            </a:r>
            <a:r>
              <a:rPr lang="en-US" b="1" dirty="0" smtClean="0">
                <a:cs typeface="+mj-cs"/>
              </a:rPr>
              <a:t>Fermentation of Alcohol  </a:t>
            </a:r>
            <a:r>
              <a:rPr lang="en-US" b="1" dirty="0">
                <a:cs typeface="+mj-cs"/>
              </a:rPr>
              <a:t>process </a:t>
            </a:r>
            <a:r>
              <a:rPr lang="en-US" b="1" dirty="0" smtClean="0">
                <a:cs typeface="+mj-cs"/>
              </a:rPr>
              <a:t>to form ATP,</a:t>
            </a:r>
          </a:p>
          <a:p>
            <a:pPr algn="just"/>
            <a:r>
              <a:rPr lang="en-US" b="1" dirty="0">
                <a:cs typeface="+mj-cs"/>
              </a:rPr>
              <a:t> </a:t>
            </a:r>
            <a:r>
              <a:rPr lang="en-US" b="1" dirty="0" smtClean="0">
                <a:cs typeface="+mj-cs"/>
              </a:rPr>
              <a:t>                  in absence of  oxygen</a:t>
            </a:r>
            <a:r>
              <a:rPr lang="en-US" b="1" dirty="0">
                <a:cs typeface="+mj-cs"/>
              </a:rPr>
              <a:t>.</a:t>
            </a:r>
          </a:p>
          <a:p>
            <a:pPr algn="just"/>
            <a:endParaRPr lang="en-US" sz="1600" dirty="0"/>
          </a:p>
          <a:p>
            <a:endParaRPr lang="en-US" sz="1600" dirty="0" smtClean="0">
              <a:solidFill>
                <a:srgbClr val="222222"/>
              </a:solidFill>
              <a:latin typeface="Arial" panose="020B0604020202020204" pitchFamily="34" charset="0"/>
            </a:endParaRPr>
          </a:p>
          <a:p>
            <a:r>
              <a:rPr lang="en-US" sz="1600" dirty="0" smtClean="0">
                <a:solidFill>
                  <a:srgbClr val="222222"/>
                </a:solidFill>
                <a:latin typeface="Arial" panose="020B0604020202020204" pitchFamily="34" charset="0"/>
              </a:rPr>
              <a:t>The </a:t>
            </a:r>
            <a:r>
              <a:rPr lang="en-US" sz="1600" dirty="0">
                <a:solidFill>
                  <a:srgbClr val="222222"/>
                </a:solidFill>
                <a:latin typeface="Arial" panose="020B0604020202020204" pitchFamily="34" charset="0"/>
              </a:rPr>
              <a:t>absence of </a:t>
            </a:r>
            <a:r>
              <a:rPr lang="en-US" sz="1600" dirty="0" smtClean="0">
                <a:solidFill>
                  <a:srgbClr val="222222"/>
                </a:solidFill>
                <a:latin typeface="Arial" panose="020B0604020202020204" pitchFamily="34" charset="0"/>
              </a:rPr>
              <a:t>oxygen </a:t>
            </a:r>
            <a:r>
              <a:rPr lang="en-US" sz="1600" dirty="0">
                <a:solidFill>
                  <a:srgbClr val="222222"/>
                </a:solidFill>
                <a:latin typeface="Arial" panose="020B0604020202020204" pitchFamily="34" charset="0"/>
              </a:rPr>
              <a:t>during respiration process, organisms have evolved with mechanisms to recycle </a:t>
            </a:r>
            <a:r>
              <a:rPr lang="en-US" sz="1600" dirty="0" err="1">
                <a:solidFill>
                  <a:srgbClr val="222222"/>
                </a:solidFill>
                <a:latin typeface="Arial" panose="020B0604020202020204" pitchFamily="34" charset="0"/>
              </a:rPr>
              <a:t>Nicotin</a:t>
            </a:r>
            <a:r>
              <a:rPr lang="en-US" sz="1600" dirty="0">
                <a:solidFill>
                  <a:srgbClr val="222222"/>
                </a:solidFill>
                <a:latin typeface="Arial" panose="020B0604020202020204" pitchFamily="34" charset="0"/>
              </a:rPr>
              <a:t> amide Adenine Dinucleotide (</a:t>
            </a:r>
            <a:r>
              <a:rPr lang="en-US" sz="1600" dirty="0" smtClean="0">
                <a:solidFill>
                  <a:srgbClr val="222222"/>
                </a:solidFill>
                <a:latin typeface="Arial" panose="020B0604020202020204" pitchFamily="34" charset="0"/>
              </a:rPr>
              <a:t>NAD</a:t>
            </a:r>
            <a:r>
              <a:rPr lang="en-US" sz="2400" baseline="30000" dirty="0"/>
              <a:t>+</a:t>
            </a:r>
            <a:r>
              <a:rPr lang="en-US" sz="1600" dirty="0" smtClean="0">
                <a:solidFill>
                  <a:srgbClr val="222222"/>
                </a:solidFill>
                <a:latin typeface="Arial" panose="020B0604020202020204" pitchFamily="34" charset="0"/>
              </a:rPr>
              <a:t>) </a:t>
            </a:r>
            <a:r>
              <a:rPr lang="en-US" sz="1600" dirty="0">
                <a:solidFill>
                  <a:srgbClr val="222222"/>
                </a:solidFill>
                <a:latin typeface="Arial" panose="020B0604020202020204" pitchFamily="34" charset="0"/>
              </a:rPr>
              <a:t>for glycolysis to continue in order to synthesize Adenosine Triphosphate (ATP) molecules, known as "energy currency" of cells. This process evolves into two different mechanisms, although both share the name of "fermentation":</a:t>
            </a:r>
          </a:p>
          <a:p>
            <a:pPr>
              <a:buFont typeface="+mj-lt"/>
              <a:buAutoNum type="arabicPeriod"/>
            </a:pPr>
            <a:r>
              <a:rPr lang="en-US" sz="1600" dirty="0">
                <a:solidFill>
                  <a:srgbClr val="222222"/>
                </a:solidFill>
                <a:latin typeface="Arial" panose="020B0604020202020204" pitchFamily="34" charset="0"/>
              </a:rPr>
              <a:t>Ethanol Fermentation occurs in bacteria, yeast,...</a:t>
            </a:r>
          </a:p>
          <a:p>
            <a:pPr>
              <a:buFont typeface="+mj-lt"/>
              <a:buAutoNum type="arabicPeriod"/>
            </a:pPr>
            <a:r>
              <a:rPr lang="en-US" sz="1600" dirty="0">
                <a:solidFill>
                  <a:srgbClr val="222222"/>
                </a:solidFill>
                <a:latin typeface="Arial" panose="020B0604020202020204" pitchFamily="34" charset="0"/>
              </a:rPr>
              <a:t>Lactic Acid (or Lactate) Fermentation occurs in </a:t>
            </a:r>
            <a:r>
              <a:rPr lang="en-US" sz="1600" dirty="0" smtClean="0">
                <a:solidFill>
                  <a:srgbClr val="222222"/>
                </a:solidFill>
                <a:latin typeface="Arial" panose="020B0604020202020204" pitchFamily="34" charset="0"/>
              </a:rPr>
              <a:t>animals (humans).</a:t>
            </a:r>
          </a:p>
        </p:txBody>
      </p:sp>
      <p:sp>
        <p:nvSpPr>
          <p:cNvPr id="6" name="AutoShape 2" descr="https://cdn.britannica.com/57/132657-050-A42A94BC/plant-starch-corn-fermentation-production-South-Dakot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6" descr="نتيجة بحث الصور عن Alcoholic fermentation"/>
          <p:cNvSpPr>
            <a:spLocks noChangeAspect="1" noChangeArrowheads="1"/>
          </p:cNvSpPr>
          <p:nvPr/>
        </p:nvSpPr>
        <p:spPr bwMode="auto">
          <a:xfrm>
            <a:off x="254000" y="-5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انفجار 2 6"/>
          <p:cNvSpPr/>
          <p:nvPr/>
        </p:nvSpPr>
        <p:spPr>
          <a:xfrm>
            <a:off x="1600200" y="3257101"/>
            <a:ext cx="1308100" cy="62909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400" dirty="0" smtClean="0">
                <a:solidFill>
                  <a:srgbClr val="FFFF00"/>
                </a:solidFill>
                <a:latin typeface="Bernard MT Condensed" panose="02050806060905020404" pitchFamily="18" charset="0"/>
                <a:cs typeface="Aharoni" panose="02010803020104030203" pitchFamily="2" charset="-79"/>
              </a:rPr>
              <a:t>Yeast</a:t>
            </a:r>
            <a:endParaRPr lang="ar-IQ" sz="1400" dirty="0">
              <a:solidFill>
                <a:srgbClr val="FFFF00"/>
              </a:solidFill>
              <a:latin typeface="Bernard MT Condensed" panose="02050806060905020404" pitchFamily="18" charset="0"/>
            </a:endParaRPr>
          </a:p>
        </p:txBody>
      </p:sp>
      <p:pic>
        <p:nvPicPr>
          <p:cNvPr id="8" name="Picture 35" descr="https://upload.wikimedia.org/wikipedia/commons/1/15/Grignard-Reaction_Mechanis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12" t="48581" r="67750" b="43333"/>
          <a:stretch/>
        </p:blipFill>
        <p:spPr bwMode="auto">
          <a:xfrm>
            <a:off x="3200401" y="3544049"/>
            <a:ext cx="1130300" cy="18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1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956"/>
            <a:ext cx="6629400" cy="8987076"/>
          </a:xfrm>
          <a:prstGeom prst="rect">
            <a:avLst/>
          </a:prstGeom>
        </p:spPr>
        <p:txBody>
          <a:bodyPr wrap="square">
            <a:spAutoFit/>
          </a:bodyPr>
          <a:lstStyle/>
          <a:p>
            <a:pPr algn="just"/>
            <a:endParaRPr lang="en-US" dirty="0">
              <a:cs typeface="+mj-cs"/>
            </a:endParaRPr>
          </a:p>
          <a:p>
            <a:pPr fontAlgn="base"/>
            <a:r>
              <a:rPr lang="en-US" dirty="0" smtClean="0"/>
              <a:t>In </a:t>
            </a:r>
            <a:r>
              <a:rPr lang="en-US" dirty="0"/>
              <a:t>mammalian red blood </a:t>
            </a:r>
            <a:r>
              <a:rPr lang="en-US" dirty="0" smtClean="0"/>
              <a:t>cells (without mitochondria) </a:t>
            </a:r>
            <a:r>
              <a:rPr lang="en-US" dirty="0"/>
              <a:t>and in skeletal </a:t>
            </a:r>
            <a:r>
              <a:rPr lang="en-US" dirty="0" smtClean="0"/>
              <a:t>muscle ( Absence of oxygen or </a:t>
            </a:r>
            <a:r>
              <a:rPr lang="en-US" dirty="0"/>
              <a:t>has an insufficient oxygen supply to allow aerobic </a:t>
            </a:r>
            <a:r>
              <a:rPr lang="en-US" dirty="0" smtClean="0"/>
              <a:t>respiration). In </a:t>
            </a:r>
            <a:r>
              <a:rPr lang="en-US" dirty="0"/>
              <a:t>muscles, lactic acid accumulation must be removed by the blood circulation and the lactate brought to the liver for further metabolism. The chemical reactions of lactic acid fermentation are the following</a:t>
            </a:r>
            <a:r>
              <a:rPr lang="en-US" dirty="0" smtClean="0"/>
              <a:t>:</a:t>
            </a:r>
          </a:p>
          <a:p>
            <a:pPr fontAlgn="base"/>
            <a:endParaRPr lang="en-US" dirty="0" smtClean="0"/>
          </a:p>
          <a:p>
            <a:pPr fontAlgn="base"/>
            <a:r>
              <a:rPr lang="en-US" dirty="0" smtClean="0"/>
              <a:t>                                            LDH   </a:t>
            </a:r>
            <a:endParaRPr lang="en-US" dirty="0"/>
          </a:p>
          <a:p>
            <a:pPr fontAlgn="base"/>
            <a:r>
              <a:rPr lang="en-US" b="1" dirty="0" smtClean="0"/>
              <a:t>Pyruvic</a:t>
            </a:r>
            <a:r>
              <a:rPr lang="en-US" b="1" dirty="0"/>
              <a:t> </a:t>
            </a:r>
            <a:r>
              <a:rPr lang="en-US" b="1" dirty="0" smtClean="0"/>
              <a:t>acid +   NADH      ⟷        Lactic</a:t>
            </a:r>
            <a:r>
              <a:rPr lang="en-US" b="1" dirty="0"/>
              <a:t> </a:t>
            </a:r>
            <a:r>
              <a:rPr lang="en-US" b="1" dirty="0" smtClean="0"/>
              <a:t>acid     +     NAD​</a:t>
            </a:r>
            <a:r>
              <a:rPr lang="en-US" baseline="30000" dirty="0"/>
              <a:t>+</a:t>
            </a:r>
            <a:r>
              <a:rPr lang="en-US" b="1" dirty="0" smtClean="0"/>
              <a:t>​​</a:t>
            </a:r>
            <a:endParaRPr lang="en-US" b="1" dirty="0"/>
          </a:p>
          <a:p>
            <a:pPr fontAlgn="base"/>
            <a:endParaRPr lang="en-US" dirty="0" smtClean="0"/>
          </a:p>
          <a:p>
            <a:pPr fontAlgn="base"/>
            <a:r>
              <a:rPr lang="en-US" dirty="0" smtClean="0"/>
              <a:t>The </a:t>
            </a:r>
            <a:r>
              <a:rPr lang="en-US" dirty="0"/>
              <a:t>enzyme used in this reaction is lactate dehydrogenase (LDH). The reaction can proceed in either direction, but the reaction from left to right is inhibited by acidic conditions. Such lactic acid accumulation was once believed to cause muscle stiffness, fatigue, and </a:t>
            </a:r>
            <a:r>
              <a:rPr lang="en-US" dirty="0" smtClean="0"/>
              <a:t>soreness.   </a:t>
            </a:r>
            <a:r>
              <a:rPr lang="en-US" dirty="0"/>
              <a:t>Once the lactic acid has been removed from the muscle and circulated to the liver, it can be reconverted into pyruvic acid and further catabolized for energy</a:t>
            </a:r>
            <a:r>
              <a:rPr lang="en-US" dirty="0" smtClean="0"/>
              <a:t>.</a:t>
            </a:r>
          </a:p>
          <a:p>
            <a:pPr fontAlgn="base"/>
            <a:endParaRPr lang="en-US" dirty="0"/>
          </a:p>
          <a:p>
            <a:pPr fontAlgn="base"/>
            <a:r>
              <a:rPr lang="en-US" sz="2000" b="1" u="sng" dirty="0" smtClean="0"/>
              <a:t>The Effect of Alcohol on Antibiotics:</a:t>
            </a:r>
            <a:endParaRPr lang="en-US" sz="2000" u="sng" dirty="0" smtClean="0"/>
          </a:p>
          <a:p>
            <a:pPr fontAlgn="base"/>
            <a:r>
              <a:rPr lang="en-US" dirty="0" smtClean="0"/>
              <a:t>Consuming </a:t>
            </a:r>
            <a:r>
              <a:rPr lang="en-US" dirty="0"/>
              <a:t>of Alcohol </a:t>
            </a:r>
            <a:r>
              <a:rPr lang="en-US" dirty="0" smtClean="0"/>
              <a:t>while taking</a:t>
            </a:r>
            <a:r>
              <a:rPr lang="en-US" dirty="0"/>
              <a:t> </a:t>
            </a:r>
            <a:r>
              <a:rPr lang="en-US" dirty="0" smtClean="0"/>
              <a:t>Antibiotics can cause dangerous</a:t>
            </a:r>
          </a:p>
          <a:p>
            <a:pPr fontAlgn="base"/>
            <a:r>
              <a:rPr lang="en-US" dirty="0" smtClean="0"/>
              <a:t>reaction. </a:t>
            </a:r>
            <a:r>
              <a:rPr lang="en-US" dirty="0"/>
              <a:t>Alcohol</a:t>
            </a:r>
            <a:r>
              <a:rPr lang="en-US" dirty="0" smtClean="0"/>
              <a:t> Consumption cause:</a:t>
            </a:r>
          </a:p>
          <a:p>
            <a:pPr fontAlgn="base"/>
            <a:r>
              <a:rPr lang="en-US" dirty="0" smtClean="0"/>
              <a:t>1- An upset of stomach and </a:t>
            </a:r>
            <a:r>
              <a:rPr lang="en-US" dirty="0"/>
              <a:t>stomach </a:t>
            </a:r>
            <a:r>
              <a:rPr lang="en-US" dirty="0" smtClean="0"/>
              <a:t>pain.</a:t>
            </a:r>
          </a:p>
          <a:p>
            <a:pPr fontAlgn="base"/>
            <a:r>
              <a:rPr lang="en-US" dirty="0" smtClean="0"/>
              <a:t>2- diarrhea.</a:t>
            </a:r>
          </a:p>
          <a:p>
            <a:pPr fontAlgn="base"/>
            <a:r>
              <a:rPr lang="en-US" dirty="0" smtClean="0"/>
              <a:t>3- Ulcers.</a:t>
            </a:r>
          </a:p>
          <a:p>
            <a:pPr fontAlgn="base"/>
            <a:r>
              <a:rPr lang="en-US" dirty="0" smtClean="0"/>
              <a:t>4- Digestive problems.</a:t>
            </a:r>
          </a:p>
          <a:p>
            <a:pPr fontAlgn="base"/>
            <a:r>
              <a:rPr lang="en-US" dirty="0" smtClean="0"/>
              <a:t> But the signs of </a:t>
            </a:r>
            <a:r>
              <a:rPr lang="en-US" dirty="0"/>
              <a:t>Alcohol </a:t>
            </a:r>
            <a:r>
              <a:rPr lang="en-US" dirty="0" smtClean="0"/>
              <a:t>with Antibiotics</a:t>
            </a:r>
            <a:r>
              <a:rPr lang="en-US" dirty="0"/>
              <a:t> </a:t>
            </a:r>
            <a:r>
              <a:rPr lang="en-US" dirty="0" smtClean="0"/>
              <a:t>reaction cause following side effects:</a:t>
            </a:r>
          </a:p>
          <a:p>
            <a:pPr fontAlgn="base"/>
            <a:r>
              <a:rPr lang="en-US" dirty="0" smtClean="0"/>
              <a:t>1-Racing heart rate.</a:t>
            </a:r>
          </a:p>
          <a:p>
            <a:pPr fontAlgn="base"/>
            <a:r>
              <a:rPr lang="en-US" dirty="0" smtClean="0"/>
              <a:t>2-Sever headache.</a:t>
            </a:r>
          </a:p>
          <a:p>
            <a:pPr fontAlgn="base"/>
            <a:r>
              <a:rPr lang="en-US" dirty="0" smtClean="0"/>
              <a:t>3-Reddening and warming of skin (Flushing).</a:t>
            </a:r>
          </a:p>
          <a:p>
            <a:pPr fontAlgn="base"/>
            <a:endParaRPr lang="en-US" dirty="0" smtClean="0"/>
          </a:p>
        </p:txBody>
      </p:sp>
      <p:sp>
        <p:nvSpPr>
          <p:cNvPr id="6" name="AutoShape 2" descr="https://cdn.britannica.com/57/132657-050-A42A94BC/plant-starch-corn-fermentation-production-South-Dakot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6" descr="نتيجة بحث الصور عن Alcoholic fermentation"/>
          <p:cNvSpPr>
            <a:spLocks noChangeAspect="1" noChangeArrowheads="1"/>
          </p:cNvSpPr>
          <p:nvPr/>
        </p:nvSpPr>
        <p:spPr bwMode="auto">
          <a:xfrm>
            <a:off x="254000" y="-5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 name="صورة 9"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l="52941" b="78993"/>
          <a:stretch/>
        </p:blipFill>
        <p:spPr>
          <a:xfrm>
            <a:off x="5181600" y="5857730"/>
            <a:ext cx="838200" cy="873663"/>
          </a:xfrm>
          <a:prstGeom prst="rect">
            <a:avLst/>
          </a:prstGeom>
        </p:spPr>
      </p:pic>
      <p:pic>
        <p:nvPicPr>
          <p:cNvPr id="11" name="صورة 10"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t="66159"/>
          <a:stretch/>
        </p:blipFill>
        <p:spPr>
          <a:xfrm>
            <a:off x="4981505" y="7620002"/>
            <a:ext cx="1238391" cy="978511"/>
          </a:xfrm>
          <a:prstGeom prst="rect">
            <a:avLst/>
          </a:prstGeom>
        </p:spPr>
      </p:pic>
    </p:spTree>
    <p:extLst>
      <p:ext uri="{BB962C8B-B14F-4D97-AF65-F5344CB8AC3E}">
        <p14:creationId xmlns:p14="http://schemas.microsoft.com/office/powerpoint/2010/main" val="3105042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6629400" cy="8710077"/>
          </a:xfrm>
          <a:prstGeom prst="rect">
            <a:avLst/>
          </a:prstGeom>
        </p:spPr>
        <p:txBody>
          <a:bodyPr wrap="square">
            <a:spAutoFit/>
          </a:bodyPr>
          <a:lstStyle/>
          <a:p>
            <a:pPr algn="just"/>
            <a:endParaRPr lang="en-US" b="1" u="sng" dirty="0" smtClean="0"/>
          </a:p>
          <a:p>
            <a:pPr algn="just"/>
            <a:r>
              <a:rPr lang="en-US" sz="2000" b="1" u="sng" dirty="0"/>
              <a:t>Alcohol's Effects on the </a:t>
            </a:r>
            <a:r>
              <a:rPr lang="en-US" sz="2000" b="1" u="sng" dirty="0" smtClean="0"/>
              <a:t>Body:</a:t>
            </a:r>
            <a:endParaRPr lang="en-US" sz="2000" b="1" u="sng" dirty="0"/>
          </a:p>
          <a:p>
            <a:pPr algn="just"/>
            <a:endParaRPr lang="en-US" dirty="0" smtClean="0"/>
          </a:p>
          <a:p>
            <a:pPr algn="just"/>
            <a:r>
              <a:rPr lang="en-US" dirty="0"/>
              <a:t> </a:t>
            </a:r>
            <a:r>
              <a:rPr lang="en-US" dirty="0" smtClean="0"/>
              <a:t>Figure(2): </a:t>
            </a:r>
            <a:r>
              <a:rPr lang="en-US" dirty="0"/>
              <a:t>Alcohol's Effects on the </a:t>
            </a:r>
            <a:r>
              <a:rPr lang="en-US" dirty="0" smtClean="0"/>
              <a:t>Body.</a:t>
            </a:r>
            <a:endParaRPr lang="en-US" dirty="0"/>
          </a:p>
          <a:p>
            <a:pPr algn="just"/>
            <a:endParaRPr lang="en-US" dirty="0" smtClean="0"/>
          </a:p>
          <a:p>
            <a:pPr algn="just"/>
            <a:r>
              <a:rPr lang="en-US" dirty="0" smtClean="0"/>
              <a:t> Alcohol </a:t>
            </a:r>
            <a:r>
              <a:rPr lang="en-US" dirty="0"/>
              <a:t>swallowed  by mouth to the </a:t>
            </a:r>
            <a:r>
              <a:rPr lang="en-US" dirty="0" smtClean="0"/>
              <a:t>stomach </a:t>
            </a:r>
            <a:r>
              <a:rPr lang="en-US" dirty="0"/>
              <a:t>then </a:t>
            </a:r>
            <a:r>
              <a:rPr lang="en-US" dirty="0" smtClean="0"/>
              <a:t>a </a:t>
            </a:r>
            <a:r>
              <a:rPr lang="en-US" dirty="0"/>
              <a:t>small amount pass by stomach wall to the blood </a:t>
            </a:r>
            <a:r>
              <a:rPr lang="en-US" dirty="0" smtClean="0"/>
              <a:t>stream. About</a:t>
            </a:r>
            <a:r>
              <a:rPr lang="en-US" dirty="0"/>
              <a:t> </a:t>
            </a:r>
            <a:r>
              <a:rPr lang="en-US" dirty="0">
                <a:hlinkClick r:id="rId2"/>
              </a:rPr>
              <a:t>20 percent</a:t>
            </a:r>
            <a:r>
              <a:rPr lang="en-US" dirty="0"/>
              <a:t> of the alcohol from a single drink moves directly to the blood </a:t>
            </a:r>
            <a:r>
              <a:rPr lang="en-US" dirty="0" smtClean="0"/>
              <a:t>vessels, </a:t>
            </a:r>
            <a:r>
              <a:rPr lang="en-US" dirty="0"/>
              <a:t>while most alcohol through </a:t>
            </a:r>
            <a:r>
              <a:rPr lang="en-US" dirty="0" smtClean="0"/>
              <a:t>intestine and </a:t>
            </a:r>
            <a:r>
              <a:rPr lang="en-US" dirty="0"/>
              <a:t>to blood </a:t>
            </a:r>
            <a:r>
              <a:rPr lang="en-US" dirty="0" smtClean="0"/>
              <a:t>circulation (to reach all </a:t>
            </a:r>
            <a:r>
              <a:rPr lang="en-US" dirty="0"/>
              <a:t>over the </a:t>
            </a:r>
            <a:r>
              <a:rPr lang="en-US" dirty="0" smtClean="0"/>
              <a:t>body). </a:t>
            </a:r>
            <a:r>
              <a:rPr lang="en-US" dirty="0"/>
              <a:t>Figure(2</a:t>
            </a:r>
            <a:r>
              <a:rPr lang="en-US" dirty="0" smtClean="0"/>
              <a:t>).</a:t>
            </a:r>
          </a:p>
          <a:p>
            <a:pPr algn="just"/>
            <a:r>
              <a:rPr lang="en-US" dirty="0"/>
              <a:t> Blood alcohol concentration (BAC) refers to the amount of alcohol in your blood in relation to the amount of water in your blood. For example, if two people each have blood alcohol levels of 20 mg/</a:t>
            </a:r>
            <a:r>
              <a:rPr lang="en-US" dirty="0" err="1"/>
              <a:t>dL</a:t>
            </a:r>
            <a:r>
              <a:rPr lang="en-US" dirty="0"/>
              <a:t>, the alcohol will metabolize in about an hour in each person, but their BACs can be very different.</a:t>
            </a:r>
          </a:p>
          <a:p>
            <a:pPr algn="just"/>
            <a:endParaRPr lang="en-US" dirty="0"/>
          </a:p>
          <a:p>
            <a:pPr algn="just"/>
            <a:r>
              <a:rPr lang="en-US" dirty="0"/>
              <a:t>Numerous factors can </a:t>
            </a:r>
            <a:r>
              <a:rPr lang="en-US" dirty="0" smtClean="0"/>
              <a:t>affect</a:t>
            </a:r>
            <a:r>
              <a:rPr lang="en-US" dirty="0"/>
              <a:t> Blood alcohol concentration</a:t>
            </a:r>
            <a:r>
              <a:rPr lang="en-US" dirty="0" smtClean="0"/>
              <a:t> </a:t>
            </a:r>
            <a:r>
              <a:rPr lang="en-US" dirty="0"/>
              <a:t>BAC and how you react to alcohol, including:</a:t>
            </a:r>
          </a:p>
          <a:p>
            <a:pPr algn="just"/>
            <a:r>
              <a:rPr lang="en-US" dirty="0" smtClean="0"/>
              <a:t>Age                                                             </a:t>
            </a:r>
            <a:r>
              <a:rPr lang="en-US" sz="1000" dirty="0" smtClean="0"/>
              <a:t>Normal Brain    </a:t>
            </a:r>
            <a:endParaRPr lang="en-US" dirty="0"/>
          </a:p>
          <a:p>
            <a:pPr algn="just"/>
            <a:r>
              <a:rPr lang="en-US" dirty="0"/>
              <a:t>weight</a:t>
            </a:r>
          </a:p>
          <a:p>
            <a:pPr algn="just"/>
            <a:r>
              <a:rPr lang="en-US" dirty="0"/>
              <a:t>drinking alcohol on an empty stomach</a:t>
            </a:r>
          </a:p>
          <a:p>
            <a:pPr algn="just"/>
            <a:r>
              <a:rPr lang="en-US" dirty="0"/>
              <a:t>medications</a:t>
            </a:r>
          </a:p>
          <a:p>
            <a:pPr algn="just"/>
            <a:r>
              <a:rPr lang="en-US" dirty="0"/>
              <a:t>liver disease</a:t>
            </a:r>
          </a:p>
          <a:p>
            <a:pPr algn="just"/>
            <a:r>
              <a:rPr lang="en-US" dirty="0" smtClean="0"/>
              <a:t>drinking many drinks in a short period of time.</a:t>
            </a:r>
          </a:p>
          <a:p>
            <a:pPr algn="just"/>
            <a:r>
              <a:rPr lang="en-US" dirty="0" smtClean="0"/>
              <a:t>                                                                      Figure(3): Brain function.</a:t>
            </a:r>
          </a:p>
          <a:p>
            <a:pPr algn="just"/>
            <a:r>
              <a:rPr lang="en-US" b="1" u="sng" dirty="0" smtClean="0"/>
              <a:t>1-The </a:t>
            </a:r>
            <a:r>
              <a:rPr lang="en-US" b="1" u="sng" dirty="0"/>
              <a:t>Effect Of Alcohol On Brain :</a:t>
            </a:r>
          </a:p>
          <a:p>
            <a:pPr algn="just"/>
            <a:r>
              <a:rPr lang="en-US" dirty="0"/>
              <a:t>   </a:t>
            </a:r>
            <a:r>
              <a:rPr lang="en-US" dirty="0" smtClean="0"/>
              <a:t> Alcohol </a:t>
            </a:r>
            <a:r>
              <a:rPr lang="en-US" dirty="0" err="1" smtClean="0"/>
              <a:t>reachs</a:t>
            </a:r>
            <a:r>
              <a:rPr lang="en-US" dirty="0" smtClean="0"/>
              <a:t> </a:t>
            </a:r>
            <a:r>
              <a:rPr lang="en-US" dirty="0"/>
              <a:t>the brain </a:t>
            </a:r>
            <a:r>
              <a:rPr lang="en-US" dirty="0" smtClean="0"/>
              <a:t>in a </a:t>
            </a:r>
            <a:r>
              <a:rPr lang="en-US" dirty="0"/>
              <a:t>short </a:t>
            </a:r>
            <a:r>
              <a:rPr lang="en-US" dirty="0" smtClean="0"/>
              <a:t>time. </a:t>
            </a:r>
            <a:r>
              <a:rPr lang="en-US" dirty="0"/>
              <a:t>interferes with the brain’s communication pathways, and can affect brain </a:t>
            </a:r>
            <a:r>
              <a:rPr lang="en-US" dirty="0" smtClean="0"/>
              <a:t>function, and who looks resulting in change </a:t>
            </a:r>
            <a:r>
              <a:rPr lang="en-US" dirty="0"/>
              <a:t>mood and behavior, </a:t>
            </a:r>
            <a:r>
              <a:rPr lang="en-US" dirty="0" smtClean="0"/>
              <a:t>also reduce the </a:t>
            </a:r>
            <a:r>
              <a:rPr lang="en-US" dirty="0"/>
              <a:t>brains ability </a:t>
            </a:r>
            <a:r>
              <a:rPr lang="en-US" dirty="0" smtClean="0"/>
              <a:t>for controlling body activates (speech</a:t>
            </a:r>
            <a:r>
              <a:rPr lang="en-US" dirty="0"/>
              <a:t>, vision and harder to think </a:t>
            </a:r>
            <a:r>
              <a:rPr lang="en-US" dirty="0" smtClean="0"/>
              <a:t>clearly</a:t>
            </a:r>
            <a:r>
              <a:rPr lang="en-US" dirty="0"/>
              <a:t>). Figure(3</a:t>
            </a:r>
            <a:r>
              <a:rPr lang="en-US" dirty="0" smtClean="0"/>
              <a:t>).</a:t>
            </a:r>
          </a:p>
        </p:txBody>
      </p:sp>
      <p:sp>
        <p:nvSpPr>
          <p:cNvPr id="10" name="Slide Number Placeholder 9"/>
          <p:cNvSpPr>
            <a:spLocks noGrp="1"/>
          </p:cNvSpPr>
          <p:nvPr>
            <p:ph type="sldNum" sz="quarter" idx="12"/>
          </p:nvPr>
        </p:nvSpPr>
        <p:spPr/>
        <p:txBody>
          <a:bodyPr/>
          <a:lstStyle/>
          <a:p>
            <a:fld id="{CE40520F-E7DA-42FF-A2EB-E53AB0A3AAC2}" type="slidenum">
              <a:rPr lang="en-US" smtClean="0"/>
              <a:t>7</a:t>
            </a:fld>
            <a:endParaRPr lang="en-US"/>
          </a:p>
        </p:txBody>
      </p:sp>
      <p:pic>
        <p:nvPicPr>
          <p:cNvPr id="6" name="صورة 5"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1" y="76201"/>
            <a:ext cx="2048129" cy="1329675"/>
          </a:xfrm>
          <a:prstGeom prst="rect">
            <a:avLst/>
          </a:prstGeom>
        </p:spPr>
      </p:pic>
      <p:pic>
        <p:nvPicPr>
          <p:cNvPr id="5" name="صورة 4"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662" y="5130327"/>
            <a:ext cx="1838392" cy="1524000"/>
          </a:xfrm>
          <a:prstGeom prst="rect">
            <a:avLst/>
          </a:prstGeom>
        </p:spPr>
      </p:pic>
      <p:pic>
        <p:nvPicPr>
          <p:cNvPr id="2" name="صورة 1" descr="لقطة الشاشة"/>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873" y="5737489"/>
            <a:ext cx="1176650" cy="916839"/>
          </a:xfrm>
          <a:prstGeom prst="rect">
            <a:avLst/>
          </a:prstGeom>
        </p:spPr>
      </p:pic>
    </p:spTree>
    <p:extLst>
      <p:ext uri="{BB962C8B-B14F-4D97-AF65-F5344CB8AC3E}">
        <p14:creationId xmlns:p14="http://schemas.microsoft.com/office/powerpoint/2010/main" val="241110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
            <a:ext cx="6629400" cy="8094524"/>
          </a:xfrm>
          <a:prstGeom prst="rect">
            <a:avLst/>
          </a:prstGeom>
        </p:spPr>
        <p:txBody>
          <a:bodyPr wrap="square">
            <a:spAutoFit/>
          </a:bodyPr>
          <a:lstStyle/>
          <a:p>
            <a:pPr algn="just"/>
            <a:endParaRPr lang="en-US" b="1" u="sng" dirty="0" smtClean="0"/>
          </a:p>
          <a:p>
            <a:pPr algn="just"/>
            <a:r>
              <a:rPr lang="en-US" sz="2000" b="1" u="sng" dirty="0"/>
              <a:t>Alcohol's Effects on the </a:t>
            </a:r>
            <a:r>
              <a:rPr lang="en-US" sz="2000" b="1" u="sng" dirty="0" smtClean="0"/>
              <a:t>Body:</a:t>
            </a:r>
            <a:endParaRPr lang="en-US" sz="2000" b="1" u="sng" dirty="0"/>
          </a:p>
          <a:p>
            <a:pPr algn="just"/>
            <a:endParaRPr lang="en-US" b="1" u="sng" dirty="0" smtClean="0"/>
          </a:p>
          <a:p>
            <a:pPr algn="just"/>
            <a:r>
              <a:rPr lang="en-US" b="1" u="sng" dirty="0" smtClean="0"/>
              <a:t>2-The </a:t>
            </a:r>
            <a:r>
              <a:rPr lang="en-US" b="1" u="sng" dirty="0"/>
              <a:t>Effect Of Alcohol On Nervous </a:t>
            </a:r>
            <a:r>
              <a:rPr lang="en-US" b="1" u="sng" dirty="0" smtClean="0"/>
              <a:t>system (CNS) </a:t>
            </a:r>
            <a:r>
              <a:rPr lang="en-US" b="1" u="sng" dirty="0"/>
              <a:t>:</a:t>
            </a:r>
            <a:endParaRPr lang="en-US" u="sng" dirty="0"/>
          </a:p>
          <a:p>
            <a:r>
              <a:rPr lang="en-US" dirty="0" smtClean="0"/>
              <a:t>Alcohol </a:t>
            </a:r>
            <a:r>
              <a:rPr lang="en-US" dirty="0"/>
              <a:t>can disrupt the </a:t>
            </a:r>
            <a:r>
              <a:rPr lang="en-US" dirty="0" smtClean="0"/>
              <a:t>sympathetic </a:t>
            </a:r>
            <a:r>
              <a:rPr lang="en-US" dirty="0"/>
              <a:t>nervous system </a:t>
            </a:r>
            <a:r>
              <a:rPr lang="en-US" dirty="0" smtClean="0"/>
              <a:t>which controls </a:t>
            </a:r>
            <a:r>
              <a:rPr lang="en-US" dirty="0"/>
              <a:t>the constriction and dilation of blood vessels </a:t>
            </a:r>
            <a:r>
              <a:rPr lang="en-US" dirty="0" smtClean="0"/>
              <a:t> </a:t>
            </a:r>
            <a:r>
              <a:rPr lang="en-US" dirty="0"/>
              <a:t>heavy drinking cause </a:t>
            </a:r>
            <a:r>
              <a:rPr lang="en-US" dirty="0" smtClean="0"/>
              <a:t>rising of blood </a:t>
            </a:r>
            <a:r>
              <a:rPr lang="en-US" dirty="0"/>
              <a:t>pressure </a:t>
            </a:r>
            <a:r>
              <a:rPr lang="en-US" dirty="0" smtClean="0"/>
              <a:t>&amp; damage </a:t>
            </a:r>
            <a:r>
              <a:rPr lang="en-US" dirty="0"/>
              <a:t>nervous </a:t>
            </a:r>
            <a:r>
              <a:rPr lang="en-US" dirty="0" smtClean="0"/>
              <a:t>cells. High </a:t>
            </a:r>
            <a:r>
              <a:rPr lang="en-US" dirty="0"/>
              <a:t>blood pressure can lead to many other health problems, including </a:t>
            </a:r>
            <a:r>
              <a:rPr lang="en-US" dirty="0" smtClean="0"/>
              <a:t>kidney &amp; </a:t>
            </a:r>
            <a:r>
              <a:rPr lang="en-US" dirty="0"/>
              <a:t>heart disease</a:t>
            </a:r>
            <a:r>
              <a:rPr lang="en-US" dirty="0" smtClean="0"/>
              <a:t>.</a:t>
            </a:r>
          </a:p>
          <a:p>
            <a:endParaRPr lang="en-US" dirty="0"/>
          </a:p>
          <a:p>
            <a:pPr algn="just"/>
            <a:r>
              <a:rPr lang="en-US" b="1" u="sng" dirty="0" smtClean="0"/>
              <a:t>3-</a:t>
            </a:r>
            <a:r>
              <a:rPr lang="en-US" b="1" u="sng" dirty="0"/>
              <a:t>The Effect Of Alcohol On Heart :</a:t>
            </a:r>
          </a:p>
          <a:p>
            <a:pPr algn="just"/>
            <a:r>
              <a:rPr lang="en-US" dirty="0"/>
              <a:t>  Alcohol </a:t>
            </a:r>
            <a:r>
              <a:rPr lang="en-US" dirty="0" smtClean="0"/>
              <a:t>elevate the </a:t>
            </a:r>
            <a:r>
              <a:rPr lang="en-US" dirty="0"/>
              <a:t>heart </a:t>
            </a:r>
            <a:r>
              <a:rPr lang="en-US" dirty="0" smtClean="0"/>
              <a:t>rate, and </a:t>
            </a:r>
            <a:r>
              <a:rPr lang="en-US" dirty="0"/>
              <a:t>expanding of blood vessels. Heavy drinking, makes platelets more likely to clump together into blood clots, which </a:t>
            </a:r>
            <a:r>
              <a:rPr lang="en-US" dirty="0" smtClean="0"/>
              <a:t>lead </a:t>
            </a:r>
            <a:r>
              <a:rPr lang="en-US" dirty="0"/>
              <a:t>to heart attack &amp; doubled the risk of death</a:t>
            </a:r>
            <a:r>
              <a:rPr lang="en-US" dirty="0" smtClean="0"/>
              <a:t>.</a:t>
            </a:r>
          </a:p>
          <a:p>
            <a:pPr algn="just"/>
            <a:endParaRPr lang="en-US" dirty="0"/>
          </a:p>
          <a:p>
            <a:pPr algn="just"/>
            <a:r>
              <a:rPr lang="en-US" b="1" u="sng" dirty="0"/>
              <a:t>4-The Effect Of Alcohol On Liver:</a:t>
            </a:r>
          </a:p>
          <a:p>
            <a:pPr algn="just"/>
            <a:r>
              <a:rPr lang="en-US" dirty="0"/>
              <a:t>       </a:t>
            </a:r>
            <a:r>
              <a:rPr lang="en-US" dirty="0" smtClean="0"/>
              <a:t>Normal liver function lead to </a:t>
            </a:r>
            <a:r>
              <a:rPr lang="en-US" dirty="0"/>
              <a:t>cleans the blood</a:t>
            </a:r>
            <a:r>
              <a:rPr lang="en-US" dirty="0" smtClean="0"/>
              <a:t>, and </a:t>
            </a:r>
            <a:r>
              <a:rPr lang="en-US" dirty="0"/>
              <a:t>helps digest </a:t>
            </a:r>
            <a:r>
              <a:rPr lang="en-US" dirty="0" smtClean="0"/>
              <a:t>food. </a:t>
            </a:r>
            <a:r>
              <a:rPr lang="en-US" dirty="0"/>
              <a:t>It is a bodily superhero, it has the power to regenerate when it has been damaged, replacing old tissue with new cells. “Anything that keeps your liver from doing its job </a:t>
            </a:r>
            <a:r>
              <a:rPr lang="en-US" dirty="0" smtClean="0"/>
              <a:t>or </a:t>
            </a:r>
            <a:r>
              <a:rPr lang="en-US" dirty="0"/>
              <a:t>from growing back after injury </a:t>
            </a:r>
            <a:r>
              <a:rPr lang="en-US" dirty="0" smtClean="0"/>
              <a:t> </a:t>
            </a:r>
            <a:r>
              <a:rPr lang="en-US" dirty="0"/>
              <a:t>may put your life in danger”. Alcohol interferes with the </a:t>
            </a:r>
            <a:r>
              <a:rPr lang="en-US" dirty="0" smtClean="0"/>
              <a:t>liver</a:t>
            </a:r>
            <a:r>
              <a:rPr lang="en-US" b="1" dirty="0" smtClean="0"/>
              <a:t>‘</a:t>
            </a:r>
            <a:r>
              <a:rPr lang="en-US" dirty="0" smtClean="0"/>
              <a:t>s</a:t>
            </a:r>
            <a:r>
              <a:rPr lang="en-US" dirty="0"/>
              <a:t> </a:t>
            </a:r>
            <a:r>
              <a:rPr lang="en-US" dirty="0" smtClean="0"/>
              <a:t>function, </a:t>
            </a:r>
            <a:r>
              <a:rPr lang="en-US" dirty="0"/>
              <a:t>so the liver unable to break down fats creating fatty </a:t>
            </a:r>
            <a:r>
              <a:rPr lang="en-US" dirty="0" smtClean="0"/>
              <a:t>acids. Damaged </a:t>
            </a:r>
            <a:r>
              <a:rPr lang="en-US" dirty="0"/>
              <a:t>liver </a:t>
            </a:r>
            <a:r>
              <a:rPr lang="en-US" dirty="0" smtClean="0"/>
              <a:t>result </a:t>
            </a:r>
            <a:r>
              <a:rPr lang="en-US" dirty="0"/>
              <a:t>in Cirrhosis. Cirrhosis is a condition in which liver tissue is destroyed and then replaced with scarred tissue. (scarred that it is unable to function,  no blood flow in scared area.) Most peoples die due to Cirrhosis are heavy drinkers. Figure(4</a:t>
            </a:r>
            <a:r>
              <a:rPr lang="en-US" dirty="0" smtClean="0"/>
              <a:t>).</a:t>
            </a:r>
          </a:p>
          <a:p>
            <a:pPr algn="just"/>
            <a:endParaRPr lang="en-US" dirty="0"/>
          </a:p>
          <a:p>
            <a:pPr algn="just"/>
            <a:r>
              <a:rPr lang="en-US" dirty="0" smtClean="0"/>
              <a:t>              Normal liver.                                                      Liver Cirrhosis</a:t>
            </a:r>
            <a:endParaRPr lang="en-US" dirty="0"/>
          </a:p>
          <a:p>
            <a:pPr algn="just"/>
            <a:r>
              <a:rPr lang="en-US" sz="1400" dirty="0" smtClean="0"/>
              <a:t>Figure(4): Liver conditions.</a:t>
            </a:r>
            <a:endParaRPr lang="en-US" sz="1400" dirty="0"/>
          </a:p>
        </p:txBody>
      </p:sp>
      <p:sp>
        <p:nvSpPr>
          <p:cNvPr id="10" name="Slide Number Placeholder 9"/>
          <p:cNvSpPr>
            <a:spLocks noGrp="1"/>
          </p:cNvSpPr>
          <p:nvPr>
            <p:ph type="sldNum" sz="quarter" idx="12"/>
          </p:nvPr>
        </p:nvSpPr>
        <p:spPr/>
        <p:txBody>
          <a:bodyPr/>
          <a:lstStyle/>
          <a:p>
            <a:fld id="{CE40520F-E7DA-42FF-A2EB-E53AB0A3AAC2}" type="slidenum">
              <a:rPr lang="en-US" smtClean="0"/>
              <a:t>8</a:t>
            </a:fld>
            <a:endParaRPr lang="en-US"/>
          </a:p>
        </p:txBody>
      </p:sp>
      <p:pic>
        <p:nvPicPr>
          <p:cNvPr id="5" name="صورة 4" descr="لقطة الشاشة"/>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362201"/>
            <a:ext cx="786060" cy="693335"/>
          </a:xfrm>
          <a:prstGeom prst="rect">
            <a:avLst/>
          </a:prstGeom>
        </p:spPr>
      </p:pic>
      <p:pic>
        <p:nvPicPr>
          <p:cNvPr id="7" name="صورة 6"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7239001"/>
            <a:ext cx="2705100" cy="1757745"/>
          </a:xfrm>
          <a:prstGeom prst="rect">
            <a:avLst/>
          </a:prstGeom>
        </p:spPr>
      </p:pic>
      <p:sp>
        <p:nvSpPr>
          <p:cNvPr id="8" name="سهم إلى اليمين 7"/>
          <p:cNvSpPr/>
          <p:nvPr/>
        </p:nvSpPr>
        <p:spPr>
          <a:xfrm>
            <a:off x="3199279" y="820862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57709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6705600" cy="10064294"/>
          </a:xfrm>
          <a:prstGeom prst="rect">
            <a:avLst/>
          </a:prstGeom>
        </p:spPr>
        <p:txBody>
          <a:bodyPr wrap="square">
            <a:spAutoFit/>
          </a:bodyPr>
          <a:lstStyle/>
          <a:p>
            <a:pPr algn="just">
              <a:tabLst>
                <a:tab pos="457200" algn="l"/>
              </a:tabLst>
            </a:pPr>
            <a:r>
              <a:rPr lang="en-US" b="1" u="sng" dirty="0" smtClean="0"/>
              <a:t>Symptoms of Cirrhosis :</a:t>
            </a:r>
          </a:p>
          <a:p>
            <a:pPr algn="just">
              <a:tabLst>
                <a:tab pos="457200" algn="l"/>
              </a:tabLst>
            </a:pPr>
            <a:r>
              <a:rPr lang="en-US" dirty="0" smtClean="0"/>
              <a:t>-High blood pressure, and abdominal swelling.</a:t>
            </a:r>
          </a:p>
          <a:p>
            <a:pPr algn="just">
              <a:tabLst>
                <a:tab pos="457200" algn="l"/>
              </a:tabLst>
            </a:pPr>
            <a:r>
              <a:rPr lang="en-US" dirty="0" smtClean="0"/>
              <a:t>-Jaundice yellowing skins and eyes. </a:t>
            </a:r>
          </a:p>
          <a:p>
            <a:pPr algn="just">
              <a:tabLst>
                <a:tab pos="457200" algn="l"/>
              </a:tabLst>
            </a:pPr>
            <a:r>
              <a:rPr lang="en-US" dirty="0" smtClean="0"/>
              <a:t>-Destruction of the liver.</a:t>
            </a:r>
          </a:p>
          <a:p>
            <a:pPr algn="just">
              <a:tabLst>
                <a:tab pos="457200" algn="l"/>
              </a:tabLst>
            </a:pPr>
            <a:r>
              <a:rPr lang="en-US" dirty="0" smtClean="0"/>
              <a:t>-IRREVERSIBLE.</a:t>
            </a:r>
          </a:p>
          <a:p>
            <a:pPr algn="just"/>
            <a:endParaRPr lang="en-US" dirty="0" smtClean="0"/>
          </a:p>
          <a:p>
            <a:pPr algn="just">
              <a:tabLst>
                <a:tab pos="457200" algn="l"/>
              </a:tabLst>
            </a:pPr>
            <a:r>
              <a:rPr lang="en-US" b="1" u="sng" dirty="0" smtClean="0"/>
              <a:t>5-The Effect Of Alcohol On Gastro intestinal tract(</a:t>
            </a:r>
            <a:r>
              <a:rPr lang="en-US" b="1" u="sng" dirty="0" err="1" smtClean="0"/>
              <a:t>GIT</a:t>
            </a:r>
            <a:r>
              <a:rPr lang="en-US" b="1" u="sng" dirty="0" smtClean="0"/>
              <a:t>) :</a:t>
            </a:r>
          </a:p>
          <a:p>
            <a:pPr>
              <a:tabLst>
                <a:tab pos="457200" algn="l"/>
              </a:tabLst>
            </a:pPr>
            <a:r>
              <a:rPr lang="en-US" dirty="0" smtClean="0"/>
              <a:t>The gastrointestinal system is damaged by alcohol. Thus it is less able to absorb nutrients, which can lead to malnutrition. Because alcohol supplies calories, alcoholic drinks can be very fattening. Alcohol is absorbed so quickly that its energy is available almost immediately. This energy is burned first, so the body fuel that would normally be used for energy is stored as fat, Figure below</a:t>
            </a:r>
          </a:p>
          <a:p>
            <a:pPr>
              <a:tabLst>
                <a:tab pos="457200" algn="l"/>
              </a:tabLst>
            </a:pPr>
            <a:endParaRPr lang="en-US" b="1" u="sng" dirty="0" smtClean="0"/>
          </a:p>
          <a:p>
            <a:pPr>
              <a:tabLst>
                <a:tab pos="457200" algn="l"/>
              </a:tabLst>
            </a:pPr>
            <a:r>
              <a:rPr lang="en-US" b="1" u="sng" dirty="0" smtClean="0"/>
              <a:t>5-The Effect Of Alcohol On Immune System:</a:t>
            </a:r>
            <a:r>
              <a:rPr lang="en-US" dirty="0" smtClean="0"/>
              <a:t/>
            </a:r>
            <a:br>
              <a:rPr lang="en-US" dirty="0" smtClean="0"/>
            </a:br>
            <a:r>
              <a:rPr lang="en-US" dirty="0" smtClean="0"/>
              <a:t>Drinking too much can weaken your immune system, making your body a much easier target for disease.</a:t>
            </a:r>
          </a:p>
          <a:p>
            <a:pPr>
              <a:tabLst>
                <a:tab pos="457200" algn="l"/>
              </a:tabLst>
            </a:pPr>
            <a:endParaRPr lang="en-US" dirty="0" smtClean="0"/>
          </a:p>
          <a:p>
            <a:pPr>
              <a:tabLst>
                <a:tab pos="457200" algn="l"/>
              </a:tabLst>
            </a:pPr>
            <a:r>
              <a:rPr lang="en-US" b="1" u="sng" dirty="0" smtClean="0"/>
              <a:t>Blood Alcohol Concentration(ABC):</a:t>
            </a:r>
          </a:p>
          <a:p>
            <a:pPr>
              <a:tabLst>
                <a:tab pos="457200" algn="l"/>
              </a:tabLst>
            </a:pPr>
            <a:r>
              <a:rPr lang="en-US" dirty="0" smtClean="0"/>
              <a:t>Is the </a:t>
            </a:r>
            <a:r>
              <a:rPr lang="en-US" dirty="0"/>
              <a:t>amount of alcohol in a person’s body is measured by the weight of the alcohol in a certain volume of blood. 8% is the legal driving limit.</a:t>
            </a:r>
          </a:p>
          <a:p>
            <a:pPr>
              <a:tabLst>
                <a:tab pos="457200" algn="l"/>
              </a:tabLst>
            </a:pPr>
            <a:r>
              <a:rPr lang="en-US" b="1" u="sng" dirty="0" smtClean="0"/>
              <a:t>The </a:t>
            </a:r>
            <a:r>
              <a:rPr lang="en-US" b="1" u="sng" dirty="0" err="1" smtClean="0"/>
              <a:t>breathalyzer</a:t>
            </a:r>
            <a:r>
              <a:rPr lang="en-US" b="1" u="sng" dirty="0" smtClean="0"/>
              <a:t> </a:t>
            </a:r>
            <a:r>
              <a:rPr lang="en-US" u="sng" dirty="0" smtClean="0"/>
              <a:t>: </a:t>
            </a:r>
          </a:p>
          <a:p>
            <a:pPr>
              <a:tabLst>
                <a:tab pos="457200" algn="l"/>
              </a:tabLst>
            </a:pPr>
            <a:r>
              <a:rPr lang="en-US" dirty="0" smtClean="0"/>
              <a:t>     To test the amount of alcohol consumed, a sample of the patient’s breath  releases it into an optical cavity</a:t>
            </a:r>
            <a:r>
              <a:rPr lang="en-US" b="1" dirty="0" smtClean="0"/>
              <a:t> </a:t>
            </a:r>
            <a:r>
              <a:rPr lang="en-US" dirty="0" smtClean="0"/>
              <a:t>figure(2) Breathalyzer. A near-infrared laser is used to calculate the concentration of alcohol.</a:t>
            </a:r>
            <a:r>
              <a:rPr lang="en-US" dirty="0"/>
              <a:t> Figure(5</a:t>
            </a:r>
            <a:r>
              <a:rPr lang="en-US" dirty="0" smtClean="0"/>
              <a:t>).</a:t>
            </a:r>
          </a:p>
          <a:p>
            <a:pPr>
              <a:tabLst>
                <a:tab pos="457200" algn="l"/>
              </a:tabLst>
            </a:pPr>
            <a:endParaRPr lang="en-US" dirty="0"/>
          </a:p>
          <a:p>
            <a:pPr>
              <a:tabLst>
                <a:tab pos="457200" algn="l"/>
              </a:tabLst>
            </a:pPr>
            <a:endParaRPr lang="en-US" dirty="0" smtClean="0"/>
          </a:p>
          <a:p>
            <a:pPr>
              <a:tabLst>
                <a:tab pos="457200" algn="l"/>
              </a:tabLst>
            </a:pPr>
            <a:endParaRPr lang="en-US" dirty="0"/>
          </a:p>
          <a:p>
            <a:pPr>
              <a:tabLst>
                <a:tab pos="457200" algn="l"/>
              </a:tabLst>
            </a:pPr>
            <a:endParaRPr lang="en-US" dirty="0" smtClean="0"/>
          </a:p>
          <a:p>
            <a:pPr>
              <a:tabLst>
                <a:tab pos="457200" algn="l"/>
              </a:tabLst>
            </a:pPr>
            <a:endParaRPr lang="en-US" dirty="0" smtClean="0"/>
          </a:p>
          <a:p>
            <a:pPr>
              <a:tabLst>
                <a:tab pos="457200" algn="l"/>
              </a:tabLst>
            </a:pPr>
            <a:r>
              <a:rPr lang="en-US" dirty="0" smtClean="0"/>
              <a:t> </a:t>
            </a:r>
          </a:p>
          <a:p>
            <a:pPr>
              <a:tabLst>
                <a:tab pos="457200" algn="l"/>
              </a:tabLst>
            </a:pPr>
            <a:endParaRPr lang="en-US" dirty="0" smtClean="0"/>
          </a:p>
          <a:p>
            <a:pPr>
              <a:tabLst>
                <a:tab pos="457200" algn="l"/>
              </a:tabLst>
            </a:pPr>
            <a:endParaRPr lang="en-US" dirty="0" smtClean="0"/>
          </a:p>
          <a:p>
            <a:pPr>
              <a:tabLst>
                <a:tab pos="457200" algn="l"/>
              </a:tabLst>
            </a:pPr>
            <a:endParaRPr lang="en-US" dirty="0"/>
          </a:p>
        </p:txBody>
      </p:sp>
      <p:sp>
        <p:nvSpPr>
          <p:cNvPr id="10" name="Slide Number Placeholder 9"/>
          <p:cNvSpPr>
            <a:spLocks noGrp="1"/>
          </p:cNvSpPr>
          <p:nvPr>
            <p:ph type="sldNum" sz="quarter" idx="12"/>
          </p:nvPr>
        </p:nvSpPr>
        <p:spPr/>
        <p:txBody>
          <a:bodyPr/>
          <a:lstStyle/>
          <a:p>
            <a:fld id="{CE40520F-E7DA-42FF-A2EB-E53AB0A3AAC2}" type="slidenum">
              <a:rPr lang="en-US" smtClean="0"/>
              <a:t>9</a:t>
            </a:fld>
            <a:endParaRPr lang="en-US"/>
          </a:p>
        </p:txBody>
      </p:sp>
      <p:pic>
        <p:nvPicPr>
          <p:cNvPr id="13" name="صورة 12"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1" y="7620001"/>
            <a:ext cx="1122229" cy="843156"/>
          </a:xfrm>
          <a:prstGeom prst="rect">
            <a:avLst/>
          </a:prstGeom>
        </p:spPr>
      </p:pic>
      <p:pic>
        <p:nvPicPr>
          <p:cNvPr id="14" name="صورة 13"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7543800"/>
            <a:ext cx="1565658" cy="923739"/>
          </a:xfrm>
          <a:prstGeom prst="rect">
            <a:avLst/>
          </a:prstGeom>
        </p:spPr>
      </p:pic>
      <p:pic>
        <p:nvPicPr>
          <p:cNvPr id="15" name="صورة 14" descr="لقطة الشاشة"/>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315" y="7620001"/>
            <a:ext cx="881595" cy="849921"/>
          </a:xfrm>
          <a:prstGeom prst="rect">
            <a:avLst/>
          </a:prstGeom>
        </p:spPr>
      </p:pic>
      <p:pic>
        <p:nvPicPr>
          <p:cNvPr id="16" name="Picture 6" descr="Researchers develop 'breathalyzer' that can detect diabetes - ExtremeTech - Baidu Browser"/>
          <p:cNvPicPr>
            <a:picLocks noChangeAspect="1"/>
          </p:cNvPicPr>
          <p:nvPr/>
        </p:nvPicPr>
        <p:blipFill rotWithShape="1">
          <a:blip r:embed="rId6">
            <a:extLst>
              <a:ext uri="{28A0092B-C50C-407E-A947-70E740481C1C}">
                <a14:useLocalDpi xmlns:a14="http://schemas.microsoft.com/office/drawing/2010/main" val="0"/>
              </a:ext>
            </a:extLst>
          </a:blip>
          <a:srcRect l="19190" t="40440" r="39488" b="13226"/>
          <a:stretch/>
        </p:blipFill>
        <p:spPr>
          <a:xfrm>
            <a:off x="4722414" y="7239000"/>
            <a:ext cx="1258625" cy="1543131"/>
          </a:xfrm>
          <a:prstGeom prst="rect">
            <a:avLst/>
          </a:prstGeom>
        </p:spPr>
      </p:pic>
      <p:sp>
        <p:nvSpPr>
          <p:cNvPr id="17" name="Rectangle 1"/>
          <p:cNvSpPr/>
          <p:nvPr/>
        </p:nvSpPr>
        <p:spPr>
          <a:xfrm>
            <a:off x="1828800" y="8698469"/>
            <a:ext cx="3505200" cy="307777"/>
          </a:xfrm>
          <a:prstGeom prst="rect">
            <a:avLst/>
          </a:prstGeom>
        </p:spPr>
        <p:txBody>
          <a:bodyPr wrap="square">
            <a:spAutoFit/>
          </a:bodyPr>
          <a:lstStyle/>
          <a:p>
            <a:pPr algn="just">
              <a:tabLst>
                <a:tab pos="457200" algn="l"/>
              </a:tabLst>
            </a:pPr>
            <a:r>
              <a:rPr lang="en-US" sz="1400" dirty="0" smtClean="0"/>
              <a:t>Figure(5):</a:t>
            </a:r>
            <a:r>
              <a:rPr lang="en-US" sz="1400" b="1" u="sng" dirty="0" smtClean="0"/>
              <a:t>The </a:t>
            </a:r>
            <a:r>
              <a:rPr lang="en-US" sz="1400" b="1" u="sng" dirty="0" err="1"/>
              <a:t>breathalyzer</a:t>
            </a:r>
            <a:endParaRPr lang="en-US" sz="1400" dirty="0"/>
          </a:p>
        </p:txBody>
      </p:sp>
      <p:sp>
        <p:nvSpPr>
          <p:cNvPr id="18" name="Rectangle 1"/>
          <p:cNvSpPr/>
          <p:nvPr/>
        </p:nvSpPr>
        <p:spPr>
          <a:xfrm>
            <a:off x="152400" y="276287"/>
            <a:ext cx="6553200" cy="369332"/>
          </a:xfrm>
          <a:prstGeom prst="rect">
            <a:avLst/>
          </a:prstGeom>
        </p:spPr>
        <p:txBody>
          <a:bodyPr wrap="square">
            <a:spAutoFit/>
          </a:bodyPr>
          <a:lstStyle/>
          <a:p>
            <a:pPr algn="just">
              <a:tabLst>
                <a:tab pos="457200" algn="l"/>
              </a:tabLst>
            </a:pPr>
            <a:r>
              <a:rPr lang="en-US" b="1" u="sng"/>
              <a:t>The breathalyzer</a:t>
            </a:r>
            <a:endParaRPr lang="en-US" dirty="0"/>
          </a:p>
        </p:txBody>
      </p:sp>
      <p:pic>
        <p:nvPicPr>
          <p:cNvPr id="19" name="صورة 18" descr="لقطة الشاشة"/>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4900" y="3386258"/>
            <a:ext cx="1110058" cy="708452"/>
          </a:xfrm>
          <a:prstGeom prst="rect">
            <a:avLst/>
          </a:prstGeom>
        </p:spPr>
      </p:pic>
    </p:spTree>
    <p:extLst>
      <p:ext uri="{BB962C8B-B14F-4D97-AF65-F5344CB8AC3E}">
        <p14:creationId xmlns:p14="http://schemas.microsoft.com/office/powerpoint/2010/main" val="1586159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3800</Words>
  <Application>Microsoft Office PowerPoint</Application>
  <PresentationFormat>On-screen Show (4:3)</PresentationFormat>
  <Paragraphs>556</Paragraphs>
  <Slides>36</Slides>
  <Notes>10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Six عضوية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cp:revision>
  <dcterms:created xsi:type="dcterms:W3CDTF">2006-08-16T00:00:00Z</dcterms:created>
  <dcterms:modified xsi:type="dcterms:W3CDTF">2020-03-07T19:53:29Z</dcterms:modified>
</cp:coreProperties>
</file>