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8" r:id="rId2"/>
    <p:sldId id="377" r:id="rId3"/>
    <p:sldId id="374" r:id="rId4"/>
    <p:sldId id="373" r:id="rId5"/>
    <p:sldId id="359" r:id="rId6"/>
    <p:sldId id="366" r:id="rId7"/>
    <p:sldId id="364" r:id="rId8"/>
    <p:sldId id="369" r:id="rId9"/>
    <p:sldId id="370" r:id="rId10"/>
    <p:sldId id="371" r:id="rId11"/>
    <p:sldId id="376" r:id="rId1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94" y="49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D917D-9B61-4ED1-870C-F00C58281DFA}" type="datetimeFigureOut">
              <a:rPr lang="en-US" smtClean="0"/>
              <a:t>2/24/2020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AC0C8-EC4B-40E0-A8CC-E01A1BF6EA66}" type="slidenum">
              <a:rPr lang="en-US" smtClean="0"/>
              <a:t>‹#›</a:t>
            </a:fld>
            <a:endParaRPr lang="en-US"/>
          </a:p>
        </p:txBody>
      </p:sp>
    </p:spTree>
    <p:extLst>
      <p:ext uri="{BB962C8B-B14F-4D97-AF65-F5344CB8AC3E}">
        <p14:creationId xmlns:p14="http://schemas.microsoft.com/office/powerpoint/2010/main" val="214493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AC0C8-EC4B-40E0-A8CC-E01A1BF6EA66}" type="slidenum">
              <a:rPr lang="en-US" smtClean="0"/>
              <a:t>3</a:t>
            </a:fld>
            <a:endParaRPr lang="en-US"/>
          </a:p>
        </p:txBody>
      </p:sp>
    </p:spTree>
    <p:extLst>
      <p:ext uri="{BB962C8B-B14F-4D97-AF65-F5344CB8AC3E}">
        <p14:creationId xmlns:p14="http://schemas.microsoft.com/office/powerpoint/2010/main" val="356914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AC0C8-EC4B-40E0-A8CC-E01A1BF6EA66}" type="slidenum">
              <a:rPr lang="en-US" smtClean="0"/>
              <a:t>4</a:t>
            </a:fld>
            <a:endParaRPr lang="en-US"/>
          </a:p>
        </p:txBody>
      </p:sp>
    </p:spTree>
    <p:extLst>
      <p:ext uri="{BB962C8B-B14F-4D97-AF65-F5344CB8AC3E}">
        <p14:creationId xmlns:p14="http://schemas.microsoft.com/office/powerpoint/2010/main" val="356914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AC0C8-EC4B-40E0-A8CC-E01A1BF6EA66}" type="slidenum">
              <a:rPr lang="en-US" smtClean="0"/>
              <a:t>5</a:t>
            </a:fld>
            <a:endParaRPr lang="en-US"/>
          </a:p>
        </p:txBody>
      </p:sp>
    </p:spTree>
    <p:extLst>
      <p:ext uri="{BB962C8B-B14F-4D97-AF65-F5344CB8AC3E}">
        <p14:creationId xmlns:p14="http://schemas.microsoft.com/office/powerpoint/2010/main" val="356914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AC0C8-EC4B-40E0-A8CC-E01A1BF6EA66}" type="slidenum">
              <a:rPr lang="en-US" smtClean="0"/>
              <a:t>7</a:t>
            </a:fld>
            <a:endParaRPr lang="en-US"/>
          </a:p>
        </p:txBody>
      </p:sp>
    </p:spTree>
    <p:extLst>
      <p:ext uri="{BB962C8B-B14F-4D97-AF65-F5344CB8AC3E}">
        <p14:creationId xmlns:p14="http://schemas.microsoft.com/office/powerpoint/2010/main" val="356914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s://www.hindawi.com/journals/isrn/" TargetMode="External"/><Relationship Id="rId3" Type="http://schemas.openxmlformats.org/officeDocument/2006/relationships/hyperlink" Target="https://www.hse.ie/portal/eng/health/about/aboutaz.html" TargetMode="External"/><Relationship Id="rId7" Type="http://schemas.openxmlformats.org/officeDocument/2006/relationships/hyperlink" Target="http://www.medicines.ie/" TargetMode="External"/><Relationship Id="rId2" Type="http://schemas.openxmlformats.org/officeDocument/2006/relationships/hyperlink" Target="http://www.nhs.uk/" TargetMode="External"/><Relationship Id="rId1" Type="http://schemas.openxmlformats.org/officeDocument/2006/relationships/slideLayout" Target="../slideLayouts/slideLayout7.xml"/><Relationship Id="rId6" Type="http://schemas.openxmlformats.org/officeDocument/2006/relationships/hyperlink" Target="https://www.hse.ie/eng/health/az/b/bronchitis/introduction.html" TargetMode="External"/><Relationship Id="rId5" Type="http://schemas.openxmlformats.org/officeDocument/2006/relationships/hyperlink" Target="https://www.hse.ie/eng/health/az/l/laryngitis/introduction.html" TargetMode="External"/><Relationship Id="rId10" Type="http://schemas.openxmlformats.org/officeDocument/2006/relationships/hyperlink" Target="https://www.hindawi.com/journals/isrn/2012/859473/" TargetMode="External"/><Relationship Id="rId4" Type="http://schemas.openxmlformats.org/officeDocument/2006/relationships/hyperlink" Target="https://www.hse.ie/eng/health/az/s/sinusitis/introduction.html" TargetMode="External"/><Relationship Id="rId9" Type="http://schemas.openxmlformats.org/officeDocument/2006/relationships/hyperlink" Target="https://www.hindawi.com/journals/isrn/contents/year/20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tmp"/><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ffodils during spring in Queenstown, New Zea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104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57200" y="2590800"/>
            <a:ext cx="1728787" cy="171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0"/>
            <a:ext cx="6757986" cy="9510296"/>
          </a:xfrm>
          <a:prstGeom prst="rect">
            <a:avLst/>
          </a:prstGeom>
        </p:spPr>
        <p:txBody>
          <a:bodyPr wrap="square">
            <a:spAutoFit/>
          </a:bodyPr>
          <a:lstStyle/>
          <a:p>
            <a:pPr algn="ctr"/>
            <a:r>
              <a:rPr lang="en-US" sz="2000" b="1" u="sng" dirty="0" smtClean="0"/>
              <a:t>Application of Antibodies Treatments:</a:t>
            </a:r>
          </a:p>
          <a:p>
            <a:pPr algn="ctr"/>
            <a:r>
              <a:rPr lang="en-US" b="1" dirty="0" smtClean="0"/>
              <a:t>Helicobacter </a:t>
            </a:r>
            <a:r>
              <a:rPr lang="en-US" b="1" dirty="0"/>
              <a:t>pylori</a:t>
            </a:r>
            <a:r>
              <a:rPr lang="en-US" dirty="0"/>
              <a:t> (</a:t>
            </a:r>
            <a:r>
              <a:rPr lang="en-US" b="1" dirty="0"/>
              <a:t>H</a:t>
            </a:r>
            <a:r>
              <a:rPr lang="en-US" dirty="0"/>
              <a:t>. </a:t>
            </a:r>
            <a:r>
              <a:rPr lang="en-US" b="1" dirty="0"/>
              <a:t>pylori</a:t>
            </a:r>
            <a:r>
              <a:rPr lang="en-US" dirty="0" smtClean="0"/>
              <a:t>)</a:t>
            </a:r>
          </a:p>
          <a:p>
            <a:r>
              <a:rPr lang="en-US" dirty="0"/>
              <a:t>Helicobacter pylori is the most common chronic bacterial infection in the world. More than 50% of the world's population are infected with H- Pylori. </a:t>
            </a:r>
          </a:p>
          <a:p>
            <a:r>
              <a:rPr lang="en-US" dirty="0"/>
              <a:t>It is a type of bacteria can enter body,&amp; live in digestive tract. </a:t>
            </a:r>
            <a:endParaRPr lang="en-US" b="1" dirty="0"/>
          </a:p>
          <a:p>
            <a:r>
              <a:rPr lang="en-US" dirty="0" smtClean="0"/>
              <a:t>After </a:t>
            </a:r>
            <a:r>
              <a:rPr lang="en-US" dirty="0"/>
              <a:t>many years, they can cause sores, called ulcers, in the lining of </a:t>
            </a:r>
            <a:r>
              <a:rPr lang="en-US" dirty="0" smtClean="0"/>
              <a:t>stomach </a:t>
            </a:r>
            <a:r>
              <a:rPr lang="en-US" dirty="0"/>
              <a:t>or the upper part of </a:t>
            </a:r>
            <a:r>
              <a:rPr lang="en-US" dirty="0" smtClean="0"/>
              <a:t> small </a:t>
            </a:r>
            <a:r>
              <a:rPr lang="en-US" dirty="0"/>
              <a:t>intestine. For some people, an infection can lead to stomach </a:t>
            </a:r>
            <a:r>
              <a:rPr lang="en-US" dirty="0" smtClean="0"/>
              <a:t>cancer</a:t>
            </a:r>
            <a:r>
              <a:rPr lang="en-US" dirty="0" smtClean="0"/>
              <a:t>.</a:t>
            </a:r>
            <a:r>
              <a:rPr lang="en-US" b="1" dirty="0"/>
              <a:t> Figure-7</a:t>
            </a:r>
            <a:endParaRPr lang="en-US" dirty="0" smtClean="0"/>
          </a:p>
          <a:p>
            <a:endParaRPr lang="en-US" dirty="0" smtClean="0"/>
          </a:p>
          <a:p>
            <a:endParaRPr lang="en-US" dirty="0"/>
          </a:p>
          <a:p>
            <a:r>
              <a:rPr lang="en-US" sz="1400" b="1" dirty="0" smtClean="0"/>
              <a:t>                                  </a:t>
            </a:r>
          </a:p>
          <a:p>
            <a:endParaRPr lang="en-US" sz="1400" b="1" dirty="0"/>
          </a:p>
          <a:p>
            <a:endParaRPr lang="en-US" sz="1400" b="1" dirty="0" smtClean="0"/>
          </a:p>
          <a:p>
            <a:endParaRPr lang="en-US" sz="1400" b="1" dirty="0"/>
          </a:p>
          <a:p>
            <a:endParaRPr lang="en-US" sz="1400" b="1" dirty="0" smtClean="0"/>
          </a:p>
          <a:p>
            <a:endParaRPr lang="ar-IQ" sz="1600" b="1" dirty="0" smtClean="0"/>
          </a:p>
          <a:p>
            <a:r>
              <a:rPr lang="en-US" sz="1600" b="1" dirty="0" smtClean="0"/>
              <a:t>                </a:t>
            </a:r>
            <a:r>
              <a:rPr lang="en-US" sz="1600" b="1" dirty="0" smtClean="0"/>
              <a:t>Figure-7-: </a:t>
            </a:r>
            <a:r>
              <a:rPr lang="en-US" sz="1600" b="1" dirty="0"/>
              <a:t>Helicobacter </a:t>
            </a:r>
            <a:r>
              <a:rPr lang="en-US" sz="1600" b="1" dirty="0" smtClean="0"/>
              <a:t>pylori Bacteria and its effect on stomach.</a:t>
            </a:r>
          </a:p>
          <a:p>
            <a:r>
              <a:rPr lang="en-US" dirty="0" smtClean="0"/>
              <a:t>Peptic ulcers </a:t>
            </a:r>
            <a:r>
              <a:rPr lang="en-US" dirty="0"/>
              <a:t>is a break in the inner lining of </a:t>
            </a:r>
            <a:r>
              <a:rPr lang="en-US" dirty="0" smtClean="0"/>
              <a:t>the stomach, </a:t>
            </a:r>
            <a:r>
              <a:rPr lang="en-US" dirty="0"/>
              <a:t>the first part of </a:t>
            </a:r>
            <a:r>
              <a:rPr lang="en-US" dirty="0" smtClean="0"/>
              <a:t>the small intestine.</a:t>
            </a:r>
            <a:r>
              <a:rPr lang="ar-IQ" dirty="0" smtClean="0"/>
              <a:t> </a:t>
            </a:r>
            <a:r>
              <a:rPr lang="en-US" dirty="0" smtClean="0"/>
              <a:t>Causes </a:t>
            </a:r>
            <a:r>
              <a:rPr lang="en-US" dirty="0"/>
              <a:t>of peptic </a:t>
            </a:r>
            <a:r>
              <a:rPr lang="en-US" dirty="0" smtClean="0"/>
              <a:t>ulcers</a:t>
            </a:r>
            <a:r>
              <a:rPr lang="ar-IQ" dirty="0" smtClean="0"/>
              <a:t>:</a:t>
            </a:r>
            <a:r>
              <a:rPr lang="en-US" dirty="0" smtClean="0"/>
              <a:t> Stress, Spicy food, hyperacidity.</a:t>
            </a:r>
            <a:r>
              <a:rPr lang="ar-IQ" dirty="0" smtClean="0"/>
              <a:t> </a:t>
            </a:r>
            <a:r>
              <a:rPr lang="en-US" dirty="0" smtClean="0"/>
              <a:t>Signs  are abdominal  pain &amp; swelling, black teeth, redness skin black stool.</a:t>
            </a:r>
            <a:r>
              <a:rPr lang="ar-IQ" dirty="0" smtClean="0"/>
              <a:t> </a:t>
            </a:r>
            <a:endParaRPr lang="ar-IQ" dirty="0" smtClean="0"/>
          </a:p>
          <a:p>
            <a:r>
              <a:rPr lang="en-US" sz="2400" b="1" u="sng" dirty="0" smtClean="0"/>
              <a:t>Treatment</a:t>
            </a:r>
            <a:r>
              <a:rPr lang="ar-IQ" sz="2400" b="1" u="sng" dirty="0" smtClean="0"/>
              <a:t>:</a:t>
            </a:r>
            <a:r>
              <a:rPr lang="en-US" dirty="0" smtClean="0"/>
              <a:t>Treatment based on using Triple components  set or use one </a:t>
            </a:r>
            <a:r>
              <a:rPr lang="en-US" dirty="0"/>
              <a:t>capsule</a:t>
            </a:r>
            <a:r>
              <a:rPr lang="en-US" dirty="0" smtClean="0"/>
              <a:t> containing two Antibiotic and other compound (Three in one </a:t>
            </a:r>
            <a:r>
              <a:rPr lang="en-US" dirty="0"/>
              <a:t>capsule</a:t>
            </a:r>
            <a:r>
              <a:rPr lang="en-US" dirty="0" smtClean="0"/>
              <a:t>), as shown bellow, inner capsule contain Tetracycline, while the outer capsule coated with Metronidazole  Antibiotic.</a:t>
            </a:r>
            <a:r>
              <a:rPr lang="en-US" dirty="0"/>
              <a:t> The  modern  treatment  of  peptic  ulcers  places emphasis  on  diet  and  rest. The  patient  is  fed  a  bland  diet, and  small meals  are  given  at frequent  intervals. </a:t>
            </a:r>
            <a:r>
              <a:rPr lang="en-US" dirty="0" smtClean="0"/>
              <a:t>Milk</a:t>
            </a:r>
            <a:r>
              <a:rPr lang="en-US" dirty="0"/>
              <a:t>,  cream  and  protein </a:t>
            </a:r>
            <a:endParaRPr lang="ar-IQ" dirty="0" smtClean="0"/>
          </a:p>
          <a:p>
            <a:r>
              <a:rPr lang="en-US" dirty="0" smtClean="0"/>
              <a:t>hydro </a:t>
            </a:r>
            <a:r>
              <a:rPr lang="en-US" dirty="0"/>
              <a:t>lysates  are  often prescribed  </a:t>
            </a:r>
            <a:r>
              <a:rPr lang="en-US" dirty="0" smtClean="0"/>
              <a:t>between</a:t>
            </a:r>
            <a:endParaRPr lang="ar-IQ" dirty="0" smtClean="0"/>
          </a:p>
          <a:p>
            <a:r>
              <a:rPr lang="en-US" dirty="0" smtClean="0"/>
              <a:t>meals</a:t>
            </a:r>
            <a:r>
              <a:rPr lang="en-US" dirty="0"/>
              <a:t>.</a:t>
            </a:r>
            <a:r>
              <a:rPr lang="ar-IQ" dirty="0"/>
              <a:t> </a:t>
            </a:r>
            <a:r>
              <a:rPr lang="en-US" dirty="0"/>
              <a:t>Rest  is  essential. </a:t>
            </a:r>
            <a:r>
              <a:rPr lang="en-US" sz="1400" b="1" dirty="0" smtClean="0"/>
              <a:t>Figure-9</a:t>
            </a:r>
            <a:r>
              <a:rPr lang="ar-IQ" sz="1400" b="1" smtClean="0"/>
              <a:t>.</a:t>
            </a:r>
            <a:endParaRPr lang="en-US" sz="1400" dirty="0" smtClean="0"/>
          </a:p>
          <a:p>
            <a:endParaRPr lang="en-US" sz="1400" dirty="0"/>
          </a:p>
          <a:p>
            <a:r>
              <a:rPr lang="en-US" sz="1400" b="1" dirty="0" smtClean="0"/>
              <a:t>                                             </a:t>
            </a:r>
            <a:r>
              <a:rPr lang="en-US" sz="1400" b="1" dirty="0"/>
              <a:t>Figure-9: Three in one capsule</a:t>
            </a:r>
          </a:p>
          <a:p>
            <a:endParaRPr lang="ar-IQ" sz="1400" b="1" dirty="0" smtClean="0"/>
          </a:p>
          <a:p>
            <a:r>
              <a:rPr lang="ar-IQ" sz="1400" b="1" dirty="0" smtClean="0"/>
              <a:t>         </a:t>
            </a:r>
            <a:r>
              <a:rPr lang="ar-IQ" sz="1400" b="1" dirty="0" smtClean="0"/>
              <a:t>                                                          </a:t>
            </a:r>
            <a:endParaRPr lang="ar-IQ" sz="1400" b="1" dirty="0" smtClean="0"/>
          </a:p>
          <a:p>
            <a:r>
              <a:rPr lang="ar-IQ" sz="1400" b="1" dirty="0"/>
              <a:t> </a:t>
            </a:r>
            <a:r>
              <a:rPr lang="en-US" sz="1400" b="1" dirty="0" smtClean="0"/>
              <a:t>                                                                                               </a:t>
            </a:r>
            <a:endParaRPr lang="en-US" b="1" dirty="0"/>
          </a:p>
        </p:txBody>
      </p:sp>
      <p:pic>
        <p:nvPicPr>
          <p:cNvPr id="6" name="Picture 5" descr="PowerPoint Presentation - Adobe Acrobat Pro"/>
          <p:cNvPicPr>
            <a:picLocks noChangeAspect="1"/>
          </p:cNvPicPr>
          <p:nvPr/>
        </p:nvPicPr>
        <p:blipFill rotWithShape="1">
          <a:blip r:embed="rId3">
            <a:extLst>
              <a:ext uri="{28A0092B-C50C-407E-A947-70E740481C1C}">
                <a14:useLocalDpi xmlns:a14="http://schemas.microsoft.com/office/drawing/2010/main" val="0"/>
              </a:ext>
            </a:extLst>
          </a:blip>
          <a:srcRect l="67368" t="30013" r="11609" b="21105"/>
          <a:stretch/>
        </p:blipFill>
        <p:spPr>
          <a:xfrm>
            <a:off x="5486401" y="2667000"/>
            <a:ext cx="1219200" cy="1637361"/>
          </a:xfrm>
          <a:prstGeom prst="rect">
            <a:avLst/>
          </a:prstGeom>
        </p:spPr>
      </p:pic>
      <p:pic>
        <p:nvPicPr>
          <p:cNvPr id="10" name="Picture 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667000"/>
            <a:ext cx="3172540" cy="1598130"/>
          </a:xfrm>
          <a:prstGeom prst="rect">
            <a:avLst/>
          </a:prstGeom>
        </p:spPr>
      </p:pic>
      <p:pic>
        <p:nvPicPr>
          <p:cNvPr id="11" name="Picture 1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8038427"/>
            <a:ext cx="834331" cy="495973"/>
          </a:xfrm>
          <a:prstGeom prst="rect">
            <a:avLst/>
          </a:prstGeom>
        </p:spPr>
      </p:pic>
      <p:pic>
        <p:nvPicPr>
          <p:cNvPr id="12" name="Picture 11"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7844894"/>
            <a:ext cx="1166164" cy="841906"/>
          </a:xfrm>
          <a:prstGeom prst="rect">
            <a:avLst/>
          </a:prstGeom>
        </p:spPr>
      </p:pic>
      <p:pic>
        <p:nvPicPr>
          <p:cNvPr id="13" name="Picture 12" descr="PowerPoint Presentation - Adobe Acrobat Pro"/>
          <p:cNvPicPr>
            <a:picLocks noChangeAspect="1"/>
          </p:cNvPicPr>
          <p:nvPr/>
        </p:nvPicPr>
        <p:blipFill rotWithShape="1">
          <a:blip r:embed="rId7" cstate="print">
            <a:extLst>
              <a:ext uri="{28A0092B-C50C-407E-A947-70E740481C1C}">
                <a14:useLocalDpi xmlns:a14="http://schemas.microsoft.com/office/drawing/2010/main" val="0"/>
              </a:ext>
            </a:extLst>
          </a:blip>
          <a:srcRect l="35505" t="19946" r="37978" b="23006"/>
          <a:stretch/>
        </p:blipFill>
        <p:spPr>
          <a:xfrm>
            <a:off x="5715000" y="7719878"/>
            <a:ext cx="834855" cy="966922"/>
          </a:xfrm>
          <a:prstGeom prst="rect">
            <a:avLst/>
          </a:prstGeom>
        </p:spPr>
      </p:pic>
    </p:spTree>
    <p:extLst>
      <p:ext uri="{BB962C8B-B14F-4D97-AF65-F5344CB8AC3E}">
        <p14:creationId xmlns:p14="http://schemas.microsoft.com/office/powerpoint/2010/main" val="367434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6086"/>
            <a:ext cx="6629400" cy="1200329"/>
          </a:xfrm>
          <a:prstGeom prst="rect">
            <a:avLst/>
          </a:prstGeom>
        </p:spPr>
        <p:txBody>
          <a:bodyPr wrap="square">
            <a:spAutoFit/>
          </a:bodyPr>
          <a:lstStyle/>
          <a:p>
            <a:endParaRPr lang="en-US" dirty="0"/>
          </a:p>
          <a:p>
            <a:endParaRPr lang="en-US" dirty="0"/>
          </a:p>
          <a:p>
            <a:endParaRPr lang="en-US" dirty="0"/>
          </a:p>
          <a:p>
            <a:pPr marL="285750" indent="-285750">
              <a:buFontTx/>
              <a:buChar char="-"/>
            </a:pPr>
            <a:endParaRPr lang="en-US" dirty="0" smtClean="0"/>
          </a:p>
        </p:txBody>
      </p:sp>
      <p:sp>
        <p:nvSpPr>
          <p:cNvPr id="14" name="Slide Number Placeholder 3"/>
          <p:cNvSpPr>
            <a:spLocks noGrp="1"/>
          </p:cNvSpPr>
          <p:nvPr>
            <p:ph type="sldNum" sz="quarter" idx="12"/>
          </p:nvPr>
        </p:nvSpPr>
        <p:spPr>
          <a:xfrm>
            <a:off x="5151120" y="9114367"/>
            <a:ext cx="1600200" cy="486833"/>
          </a:xfrm>
        </p:spPr>
        <p:txBody>
          <a:bodyPr/>
          <a:lstStyle/>
          <a:p>
            <a:fld id="{2946B56E-BA5F-4E72-AE70-BD30EE04D565}" type="slidenum">
              <a:rPr lang="en-US" smtClean="0"/>
              <a:t>11</a:t>
            </a:fld>
            <a:endParaRPr lang="en-US"/>
          </a:p>
        </p:txBody>
      </p:sp>
      <p:sp>
        <p:nvSpPr>
          <p:cNvPr id="16" name="Rectangle 15"/>
          <p:cNvSpPr/>
          <p:nvPr/>
        </p:nvSpPr>
        <p:spPr>
          <a:xfrm>
            <a:off x="76200" y="76200"/>
            <a:ext cx="6705600" cy="2369880"/>
          </a:xfrm>
          <a:prstGeom prst="rect">
            <a:avLst/>
          </a:prstGeom>
        </p:spPr>
        <p:txBody>
          <a:bodyPr wrap="square">
            <a:spAutoFit/>
          </a:bodyPr>
          <a:lstStyle/>
          <a:p>
            <a:r>
              <a:rPr lang="en-US" sz="800" dirty="0"/>
              <a:t>REFERENCE</a:t>
            </a:r>
          </a:p>
          <a:p>
            <a:r>
              <a:rPr lang="en-US" sz="1000" b="1" dirty="0"/>
              <a:t>Application of Different Analytical Techniques and Microbiological Assays for the Analysis of Macrolide Antibiotics from Pharmaceutical Dosage Forms and Biological Matrices </a:t>
            </a:r>
            <a:r>
              <a:rPr lang="en-US" sz="1000" b="1" dirty="0" err="1"/>
              <a:t>Lantider</a:t>
            </a:r>
            <a:r>
              <a:rPr lang="en-US" sz="1000" b="1" dirty="0"/>
              <a:t> </a:t>
            </a:r>
            <a:r>
              <a:rPr lang="en-US" sz="1000" b="1" dirty="0" err="1"/>
              <a:t>Kassaye</a:t>
            </a:r>
            <a:r>
              <a:rPr lang="en-US" sz="1000" b="1" dirty="0"/>
              <a:t> Bekele</a:t>
            </a:r>
            <a:r>
              <a:rPr lang="en-US" sz="1000" baseline="30000" dirty="0"/>
              <a:t>1</a:t>
            </a:r>
            <a:r>
              <a:rPr lang="en-US" sz="1000" dirty="0"/>
              <a:t> and </a:t>
            </a:r>
            <a:r>
              <a:rPr lang="en-US" sz="1000" dirty="0" err="1"/>
              <a:t>Getachew</a:t>
            </a:r>
            <a:r>
              <a:rPr lang="en-US" sz="1000" dirty="0"/>
              <a:t> </a:t>
            </a:r>
            <a:r>
              <a:rPr lang="en-US" sz="1000" dirty="0" err="1"/>
              <a:t>Genete</a:t>
            </a:r>
            <a:r>
              <a:rPr lang="en-US" sz="1000" dirty="0"/>
              <a:t> </a:t>
            </a:r>
            <a:r>
              <a:rPr lang="en-US" sz="1000" dirty="0" err="1" smtClean="0"/>
              <a:t>Gebeyehu</a:t>
            </a:r>
            <a:endParaRPr lang="en-US" sz="1000" dirty="0" smtClean="0"/>
          </a:p>
          <a:p>
            <a:endParaRPr lang="en-US" sz="1000" baseline="30000" dirty="0"/>
          </a:p>
          <a:p>
            <a:endParaRPr lang="en-US" sz="1000" baseline="30000" dirty="0" smtClean="0"/>
          </a:p>
          <a:p>
            <a:endParaRPr lang="en-US" sz="1000" baseline="30000" dirty="0"/>
          </a:p>
          <a:p>
            <a:endParaRPr lang="en-US" sz="1000" dirty="0"/>
          </a:p>
          <a:p>
            <a:r>
              <a:rPr lang="en-US" sz="1000" dirty="0" smtClean="0"/>
              <a:t>Content </a:t>
            </a:r>
            <a:r>
              <a:rPr lang="en-US" sz="1000" dirty="0"/>
              <a:t>provided by NHS Choices </a:t>
            </a:r>
            <a:r>
              <a:rPr lang="en-US" sz="1000" u="sng" dirty="0">
                <a:hlinkClick r:id="rId2"/>
              </a:rPr>
              <a:t>www.nhs.uk</a:t>
            </a:r>
            <a:r>
              <a:rPr lang="en-US" sz="1000" dirty="0"/>
              <a:t> and adapted for Ireland by the </a:t>
            </a:r>
            <a:r>
              <a:rPr lang="en-US" sz="1000" u="sng" dirty="0">
                <a:hlinkClick r:id="rId3"/>
              </a:rPr>
              <a:t>Health A-Z</a:t>
            </a:r>
            <a:r>
              <a:rPr lang="en-US" sz="1000" u="sng" dirty="0" smtClean="0">
                <a:hlinkClick r:id="rId3"/>
              </a:rPr>
              <a:t>.</a:t>
            </a:r>
            <a:endParaRPr lang="en-US" sz="1000" u="sng" dirty="0" smtClean="0"/>
          </a:p>
          <a:p>
            <a:endParaRPr lang="en-US" sz="1000" u="sng" dirty="0"/>
          </a:p>
          <a:p>
            <a:endParaRPr lang="en-US" sz="1000" b="1" dirty="0"/>
          </a:p>
          <a:p>
            <a:r>
              <a:rPr lang="en-US" sz="1000" u="sng" dirty="0">
                <a:hlinkClick r:id="rId4"/>
              </a:rPr>
              <a:t>Health A-Z: </a:t>
            </a:r>
            <a:r>
              <a:rPr lang="en-US" sz="1000" u="sng" dirty="0" smtClean="0">
                <a:hlinkClick r:id="rId4"/>
              </a:rPr>
              <a:t>sinusitis</a:t>
            </a:r>
            <a:r>
              <a:rPr lang="en-US" sz="1000" u="sng" dirty="0" smtClean="0"/>
              <a:t>  ,  </a:t>
            </a:r>
            <a:r>
              <a:rPr lang="en-US" sz="1000" u="sng" dirty="0" smtClean="0">
                <a:hlinkClick r:id="rId5"/>
              </a:rPr>
              <a:t>Health </a:t>
            </a:r>
            <a:r>
              <a:rPr lang="en-US" sz="1000" u="sng" dirty="0">
                <a:hlinkClick r:id="rId5"/>
              </a:rPr>
              <a:t>A-Z: </a:t>
            </a:r>
            <a:r>
              <a:rPr lang="en-US" sz="1000" u="sng" dirty="0" smtClean="0">
                <a:hlinkClick r:id="rId5"/>
              </a:rPr>
              <a:t>laryngitis</a:t>
            </a:r>
            <a:r>
              <a:rPr lang="en-US" sz="1000" u="sng" dirty="0" smtClean="0"/>
              <a:t>,  </a:t>
            </a:r>
            <a:r>
              <a:rPr lang="en-US" sz="1000" u="sng" dirty="0" smtClean="0">
                <a:hlinkClick r:id="rId6"/>
              </a:rPr>
              <a:t>Health </a:t>
            </a:r>
            <a:r>
              <a:rPr lang="en-US" sz="1000" u="sng" dirty="0">
                <a:hlinkClick r:id="rId6"/>
              </a:rPr>
              <a:t>A-Z: </a:t>
            </a:r>
            <a:r>
              <a:rPr lang="en-US" sz="1000" u="sng" dirty="0" smtClean="0">
                <a:hlinkClick r:id="rId6"/>
              </a:rPr>
              <a:t>bronchitis</a:t>
            </a:r>
            <a:r>
              <a:rPr lang="en-US" sz="1000" u="sng" dirty="0" smtClean="0"/>
              <a:t>,  </a:t>
            </a:r>
            <a:r>
              <a:rPr lang="en-US" sz="1000" u="sng" dirty="0" smtClean="0">
                <a:hlinkClick r:id="rId7" tooltip="http://www.medicines.ie/"/>
              </a:rPr>
              <a:t>www.medicines.ie</a:t>
            </a:r>
            <a:endParaRPr lang="en-US" sz="1000" dirty="0"/>
          </a:p>
          <a:p>
            <a:r>
              <a:rPr lang="en-US" sz="1000" dirty="0"/>
              <a:t/>
            </a:r>
            <a:br>
              <a:rPr lang="en-US" sz="1000" dirty="0"/>
            </a:br>
            <a:r>
              <a:rPr lang="en-US" sz="1000" dirty="0">
                <a:hlinkClick r:id=""/>
              </a:rPr>
              <a:t>H. pylori Bacteria Infection: Symptoms, Diagnosis, ...</a:t>
            </a:r>
          </a:p>
          <a:p>
            <a:r>
              <a:rPr lang="en-US" sz="1000" dirty="0">
                <a:hlinkClick r:id=""/>
              </a:rPr>
              <a:t>www.webmd.com › digestive-disorders › h-pylori-helicobacter-pylori</a:t>
            </a:r>
          </a:p>
          <a:p>
            <a:endParaRPr lang="en-US" sz="1000" dirty="0"/>
          </a:p>
          <a:p>
            <a:endParaRPr lang="en-US" sz="1000" dirty="0"/>
          </a:p>
        </p:txBody>
      </p:sp>
      <p:sp>
        <p:nvSpPr>
          <p:cNvPr id="7" name="Rectangle 6"/>
          <p:cNvSpPr/>
          <p:nvPr/>
        </p:nvSpPr>
        <p:spPr>
          <a:xfrm>
            <a:off x="228600" y="2286000"/>
            <a:ext cx="6400800" cy="1169551"/>
          </a:xfrm>
          <a:prstGeom prst="rect">
            <a:avLst/>
          </a:prstGeom>
        </p:spPr>
        <p:txBody>
          <a:bodyPr wrap="square">
            <a:spAutoFit/>
          </a:bodyPr>
          <a:lstStyle/>
          <a:p>
            <a:r>
              <a:rPr lang="en-US" sz="1400" dirty="0">
                <a:hlinkClick r:id="rId8"/>
              </a:rPr>
              <a:t>International Scholarly Research Notices</a:t>
            </a:r>
            <a:r>
              <a:rPr lang="en-US" sz="1400" dirty="0"/>
              <a:t> / </a:t>
            </a:r>
            <a:r>
              <a:rPr lang="en-US" sz="1400" dirty="0">
                <a:hlinkClick r:id="rId9"/>
              </a:rPr>
              <a:t>2012</a:t>
            </a:r>
            <a:r>
              <a:rPr lang="en-US" sz="1400" dirty="0"/>
              <a:t> / </a:t>
            </a:r>
            <a:r>
              <a:rPr lang="en-US" sz="1400" dirty="0">
                <a:hlinkClick r:id="rId10"/>
              </a:rPr>
              <a:t>Article</a:t>
            </a:r>
            <a:r>
              <a:rPr lang="en-US" sz="1400" dirty="0"/>
              <a:t> / </a:t>
            </a:r>
            <a:r>
              <a:rPr lang="en-US" sz="1400" b="1" dirty="0"/>
              <a:t>Fig 1</a:t>
            </a:r>
            <a:endParaRPr lang="en-US" sz="1400" dirty="0"/>
          </a:p>
          <a:p>
            <a:r>
              <a:rPr lang="en-US" sz="1400" b="1" dirty="0"/>
              <a:t>Review Article</a:t>
            </a:r>
          </a:p>
          <a:p>
            <a:r>
              <a:rPr lang="en-US" sz="1400" b="1" dirty="0"/>
              <a:t>Application of Different Analytical Techniques and Microbiological Assays for the Analysis of Macrolide Antibiotics from Pharmaceutical Dosage Forms and Biological Matrices</a:t>
            </a:r>
          </a:p>
        </p:txBody>
      </p:sp>
    </p:spTree>
    <p:extLst>
      <p:ext uri="{BB962C8B-B14F-4D97-AF65-F5344CB8AC3E}">
        <p14:creationId xmlns:p14="http://schemas.microsoft.com/office/powerpoint/2010/main" val="84831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3860800"/>
            <a:ext cx="3255963" cy="49784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50" y="1016000"/>
            <a:ext cx="3257550" cy="4739875"/>
          </a:xfrm>
          <a:prstGeom prst="rect">
            <a:avLst/>
          </a:prstGeom>
        </p:spPr>
      </p:pic>
      <p:sp>
        <p:nvSpPr>
          <p:cNvPr id="4" name="Rectangle 3"/>
          <p:cNvSpPr/>
          <p:nvPr/>
        </p:nvSpPr>
        <p:spPr>
          <a:xfrm>
            <a:off x="-21677" y="814781"/>
            <a:ext cx="3507827"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effectLst>
                  <a:reflection blurRad="12700" stA="50000" endPos="50000" dist="5000" dir="5400000" sy="-100000" rotWithShape="0"/>
                </a:effectLst>
              </a:rPr>
              <a:t>The Chemistry of Antibiotics</a:t>
            </a:r>
            <a:endParaRPr lang="en-US" sz="4800" b="1" cap="all" dirty="0">
              <a:ln w="0"/>
              <a:effectLst>
                <a:reflection blurRad="12700" stA="50000" endPos="50000" dist="5000" dir="5400000" sy="-100000" rotWithShape="0"/>
              </a:effectLst>
            </a:endParaRPr>
          </a:p>
        </p:txBody>
      </p:sp>
    </p:spTree>
    <p:extLst>
      <p:ext uri="{BB962C8B-B14F-4D97-AF65-F5344CB8AC3E}">
        <p14:creationId xmlns:p14="http://schemas.microsoft.com/office/powerpoint/2010/main" val="317517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4"/>
            <a:ext cx="5962650" cy="533401"/>
          </a:xfrm>
        </p:spPr>
        <p:txBody>
          <a:bodyPr>
            <a:normAutofit fontScale="90000"/>
          </a:bodyPr>
          <a:lstStyle/>
          <a:p>
            <a:pPr algn="l"/>
            <a:r>
              <a:rPr lang="en-US" sz="1200" b="1" dirty="0" smtClean="0"/>
              <a:t>Lecture Six </a:t>
            </a:r>
            <a:r>
              <a:rPr lang="ar-IQ" sz="1200" b="1" dirty="0" smtClean="0"/>
              <a:t>عضوية</a:t>
            </a:r>
            <a:r>
              <a:rPr lang="ar-IQ" sz="1800" b="1" dirty="0" smtClean="0"/>
              <a:t/>
            </a:r>
            <a:br>
              <a:rPr lang="ar-IQ" sz="1800" b="1" dirty="0" smtClean="0"/>
            </a:br>
            <a:endParaRPr lang="ar-IQ" sz="1800" b="1" dirty="0"/>
          </a:p>
        </p:txBody>
      </p:sp>
      <p:sp>
        <p:nvSpPr>
          <p:cNvPr id="6" name="Rectangle 5"/>
          <p:cNvSpPr/>
          <p:nvPr/>
        </p:nvSpPr>
        <p:spPr>
          <a:xfrm>
            <a:off x="171728" y="533400"/>
            <a:ext cx="6610071" cy="8063746"/>
          </a:xfrm>
          <a:prstGeom prst="rect">
            <a:avLst/>
          </a:prstGeom>
        </p:spPr>
        <p:txBody>
          <a:bodyPr wrap="square">
            <a:spAutoFit/>
          </a:bodyPr>
          <a:lstStyle/>
          <a:p>
            <a:r>
              <a:rPr lang="en-US" dirty="0" smtClean="0"/>
              <a:t>Antibiotics are a type of drugs used </a:t>
            </a:r>
            <a:r>
              <a:rPr lang="en-US" dirty="0"/>
              <a:t>to </a:t>
            </a:r>
            <a:r>
              <a:rPr lang="en-US" dirty="0" smtClean="0"/>
              <a:t>suppress</a:t>
            </a:r>
            <a:r>
              <a:rPr lang="en-US" dirty="0"/>
              <a:t> or inhibit</a:t>
            </a:r>
            <a:r>
              <a:rPr lang="en-US" dirty="0" smtClean="0"/>
              <a:t> </a:t>
            </a:r>
            <a:r>
              <a:rPr lang="en-US" dirty="0"/>
              <a:t>the growth of </a:t>
            </a:r>
            <a:r>
              <a:rPr lang="en-US" dirty="0" smtClean="0"/>
              <a:t>bacteria, or </a:t>
            </a:r>
            <a:r>
              <a:rPr lang="en-US" dirty="0"/>
              <a:t>kill other </a:t>
            </a:r>
            <a:r>
              <a:rPr lang="en-US" dirty="0" smtClean="0"/>
              <a:t>micro organisms, at </a:t>
            </a:r>
            <a:r>
              <a:rPr lang="en-US" dirty="0"/>
              <a:t>very low </a:t>
            </a:r>
            <a:r>
              <a:rPr lang="en-US" dirty="0" smtClean="0"/>
              <a:t>concentrations. </a:t>
            </a:r>
            <a:endParaRPr lang="en-US" dirty="0"/>
          </a:p>
          <a:p>
            <a:r>
              <a:rPr lang="en-US" dirty="0"/>
              <a:t>So </a:t>
            </a:r>
            <a:r>
              <a:rPr lang="en-US" dirty="0" smtClean="0"/>
              <a:t>antibiotics are used in the treatment, and prevention of bacterial </a:t>
            </a:r>
            <a:r>
              <a:rPr lang="en-US" dirty="0"/>
              <a:t>infections</a:t>
            </a:r>
            <a:r>
              <a:rPr lang="en-US" dirty="0" smtClean="0"/>
              <a:t>.</a:t>
            </a:r>
          </a:p>
          <a:p>
            <a:r>
              <a:rPr lang="en-US" dirty="0" smtClean="0"/>
              <a:t>    </a:t>
            </a:r>
            <a:r>
              <a:rPr lang="en-US" dirty="0"/>
              <a:t>Human body have trillions of cells about 37.2 Trillion cells, </a:t>
            </a:r>
            <a:r>
              <a:rPr lang="en-US" dirty="0" smtClean="0"/>
              <a:t>our skin consist of 35 Billion cells, besides our </a:t>
            </a:r>
            <a:r>
              <a:rPr lang="en-US" dirty="0"/>
              <a:t>bodies are very astonishing to </a:t>
            </a:r>
            <a:r>
              <a:rPr lang="en-US" dirty="0" smtClean="0"/>
              <a:t>know </a:t>
            </a:r>
            <a:r>
              <a:rPr lang="en-US" dirty="0"/>
              <a:t>that each individual of skin cells have a potential to be use as stem cells beside </a:t>
            </a:r>
            <a:r>
              <a:rPr lang="en-US" dirty="0" smtClean="0"/>
              <a:t>antibiotics for curing infections, figure-1.</a:t>
            </a:r>
            <a:endParaRPr lang="en-US" dirty="0"/>
          </a:p>
          <a:p>
            <a:r>
              <a:rPr lang="en-US" dirty="0" smtClean="0"/>
              <a:t>We </a:t>
            </a:r>
            <a:r>
              <a:rPr lang="en-US" dirty="0"/>
              <a:t>have to be precise to distinguish the specific and effective curing </a:t>
            </a:r>
            <a:r>
              <a:rPr lang="en-US" dirty="0" smtClean="0"/>
              <a:t>antibiotics.</a:t>
            </a:r>
          </a:p>
          <a:p>
            <a:pPr rtl="1" fontAlgn="base">
              <a:spcBef>
                <a:spcPct val="0"/>
              </a:spcBef>
              <a:spcAft>
                <a:spcPct val="0"/>
              </a:spcAft>
            </a:pPr>
            <a:r>
              <a:rPr lang="en-US" b="1" u="sng" dirty="0" smtClean="0"/>
              <a:t>The </a:t>
            </a:r>
            <a:r>
              <a:rPr lang="en-US" b="1" u="sng" dirty="0"/>
              <a:t>effect of Antibiotics:</a:t>
            </a:r>
            <a:endParaRPr lang="en-US" dirty="0"/>
          </a:p>
          <a:p>
            <a:r>
              <a:rPr lang="en-US" dirty="0"/>
              <a:t>      Antibiotics are used to treat infections caused by germs (bacteria and certain parasites).  A parasite is a type of germ that needs to live on or in another living being (host). Antibiotics are sometimes called </a:t>
            </a:r>
            <a:r>
              <a:rPr lang="en-US" b="1" dirty="0"/>
              <a:t>antibacterial, or antimicrobials</a:t>
            </a:r>
            <a:r>
              <a:rPr lang="en-US" dirty="0"/>
              <a:t>. The effectiveness of individual antibiotics varies with the location of the infection and the ability of the antibiotic to reach this site, also depend on the concentration of antibiotics , the type of microorganism, and the way of interfering of  antibiotics with the bacterial nucleic acids </a:t>
            </a:r>
            <a:r>
              <a:rPr lang="en-US" dirty="0" smtClean="0"/>
              <a:t> &amp; protein </a:t>
            </a:r>
            <a:r>
              <a:rPr lang="en-US" dirty="0"/>
              <a:t>synthesis</a:t>
            </a:r>
            <a:r>
              <a:rPr lang="en-US" dirty="0" smtClean="0"/>
              <a:t>. </a:t>
            </a:r>
            <a:endParaRPr lang="en-US" dirty="0"/>
          </a:p>
          <a:p>
            <a:r>
              <a:rPr lang="en-US" dirty="0"/>
              <a:t>    Antibiotics are medicines that kill bacteria that cause infection. Antibiotics don't work against diseases caused by viruses.</a:t>
            </a:r>
          </a:p>
          <a:p>
            <a:r>
              <a:rPr lang="en-US" dirty="0"/>
              <a:t>Macrolide antibiotics are a particular  type of antibiotic used to treat, and sometimes prevent, a wide variety of bacterial infections. </a:t>
            </a:r>
          </a:p>
          <a:p>
            <a:r>
              <a:rPr lang="en-US" sz="1400" b="1" dirty="0" smtClean="0"/>
              <a:t>                                                                                                                   </a:t>
            </a:r>
            <a:endParaRPr lang="en-US" b="1" u="sng" dirty="0" smtClean="0">
              <a:cs typeface="Times New Roman" pitchFamily="18" charset="0"/>
            </a:endParaRPr>
          </a:p>
          <a:p>
            <a:pPr lvl="0" rtl="1" fontAlgn="base">
              <a:spcBef>
                <a:spcPct val="0"/>
              </a:spcBef>
              <a:spcAft>
                <a:spcPct val="0"/>
              </a:spcAft>
            </a:pPr>
            <a:r>
              <a:rPr lang="en-US" b="1" u="sng" dirty="0" smtClean="0">
                <a:cs typeface="Times New Roman" pitchFamily="18" charset="0"/>
              </a:rPr>
              <a:t>Types </a:t>
            </a:r>
            <a:r>
              <a:rPr lang="en-US" b="1" u="sng" dirty="0">
                <a:cs typeface="Times New Roman" pitchFamily="18" charset="0"/>
              </a:rPr>
              <a:t>of Antibiotics:-</a:t>
            </a:r>
          </a:p>
          <a:p>
            <a:pPr rtl="1" fontAlgn="base">
              <a:spcBef>
                <a:spcPct val="0"/>
              </a:spcBef>
              <a:spcAft>
                <a:spcPct val="0"/>
              </a:spcAft>
            </a:pPr>
            <a:r>
              <a:rPr lang="en-US" dirty="0"/>
              <a:t>There are two types of antibiotics:</a:t>
            </a:r>
            <a:endParaRPr lang="en-US" dirty="0">
              <a:ea typeface="Times New Roman" pitchFamily="18" charset="0"/>
              <a:cs typeface="Arial" pitchFamily="34" charset="0"/>
            </a:endParaRPr>
          </a:p>
          <a:p>
            <a:pPr rtl="1" fontAlgn="base">
              <a:spcBef>
                <a:spcPct val="0"/>
              </a:spcBef>
              <a:spcAft>
                <a:spcPct val="0"/>
              </a:spcAft>
            </a:pPr>
            <a:r>
              <a:rPr lang="en-US" dirty="0" smtClean="0">
                <a:ea typeface="Times New Roman" pitchFamily="18" charset="0"/>
                <a:cs typeface="Arial" pitchFamily="34" charset="0"/>
              </a:rPr>
              <a:t>1-</a:t>
            </a:r>
            <a:r>
              <a:rPr lang="en-US" dirty="0" smtClean="0"/>
              <a:t> </a:t>
            </a:r>
            <a:r>
              <a:rPr lang="en-US" dirty="0"/>
              <a:t>Antibacterial </a:t>
            </a:r>
            <a:r>
              <a:rPr lang="en-US" dirty="0" smtClean="0">
                <a:ea typeface="Times New Roman" pitchFamily="18" charset="0"/>
                <a:cs typeface="Arial" pitchFamily="34" charset="0"/>
              </a:rPr>
              <a:t>Antibiotics.</a:t>
            </a:r>
          </a:p>
          <a:p>
            <a:pPr rtl="1" fontAlgn="base">
              <a:spcBef>
                <a:spcPct val="0"/>
              </a:spcBef>
              <a:spcAft>
                <a:spcPct val="0"/>
              </a:spcAft>
            </a:pPr>
            <a:r>
              <a:rPr lang="en-US" dirty="0" smtClean="0"/>
              <a:t>2- </a:t>
            </a:r>
            <a:r>
              <a:rPr lang="en-US" dirty="0"/>
              <a:t>Antimicrobial </a:t>
            </a:r>
            <a:r>
              <a:rPr lang="en-US" dirty="0" smtClean="0">
                <a:ea typeface="Times New Roman" pitchFamily="18" charset="0"/>
                <a:cs typeface="Arial" pitchFamily="34" charset="0"/>
              </a:rPr>
              <a:t>Antibiotics. </a:t>
            </a:r>
          </a:p>
        </p:txBody>
      </p:sp>
      <p:sp>
        <p:nvSpPr>
          <p:cNvPr id="4" name="Rectangle 3"/>
          <p:cNvSpPr/>
          <p:nvPr/>
        </p:nvSpPr>
        <p:spPr>
          <a:xfrm>
            <a:off x="685800" y="71739"/>
            <a:ext cx="5410200" cy="523220"/>
          </a:xfrm>
          <a:prstGeom prst="rect">
            <a:avLst/>
          </a:prstGeom>
          <a:noFill/>
        </p:spPr>
        <p:txBody>
          <a:bodyPr wrap="square" lIns="91440" tIns="45720" rIns="91440" bIns="45720">
            <a:spAutoFit/>
          </a:bodyPr>
          <a:lstStyle/>
          <a:p>
            <a:pPr algn="ctr"/>
            <a:r>
              <a:rPr lang="en-US" sz="2800" b="1" dirty="0" smtClean="0"/>
              <a:t>The Chemistry of Antibiotics</a:t>
            </a:r>
            <a:endParaRPr lang="en-US" sz="2800" b="1" dirty="0"/>
          </a:p>
        </p:txBody>
      </p:sp>
      <p:sp>
        <p:nvSpPr>
          <p:cNvPr id="9" name="Slide Number Placeholder 8"/>
          <p:cNvSpPr>
            <a:spLocks noGrp="1"/>
          </p:cNvSpPr>
          <p:nvPr>
            <p:ph type="sldNum" sz="quarter" idx="12"/>
          </p:nvPr>
        </p:nvSpPr>
        <p:spPr/>
        <p:txBody>
          <a:bodyPr/>
          <a:lstStyle/>
          <a:p>
            <a:fld id="{2946B56E-BA5F-4E72-AE70-BD30EE04D565}" type="slidenum">
              <a:rPr lang="en-US" smtClean="0"/>
              <a:t>3</a:t>
            </a:fld>
            <a:endParaRPr lang="en-US" dirty="0"/>
          </a:p>
        </p:txBody>
      </p:sp>
      <p:pic>
        <p:nvPicPr>
          <p:cNvPr id="23" name="Picture 22"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r="6727" b="29192"/>
          <a:stretch/>
        </p:blipFill>
        <p:spPr>
          <a:xfrm>
            <a:off x="4038600" y="7010400"/>
            <a:ext cx="2667000" cy="1357292"/>
          </a:xfrm>
          <a:prstGeom prst="rect">
            <a:avLst/>
          </a:prstGeom>
        </p:spPr>
      </p:pic>
      <p:sp>
        <p:nvSpPr>
          <p:cNvPr id="3" name="Rectangle 2"/>
          <p:cNvSpPr/>
          <p:nvPr/>
        </p:nvSpPr>
        <p:spPr>
          <a:xfrm>
            <a:off x="4189182" y="8382000"/>
            <a:ext cx="2059218" cy="369332"/>
          </a:xfrm>
          <a:prstGeom prst="rect">
            <a:avLst/>
          </a:prstGeom>
        </p:spPr>
        <p:txBody>
          <a:bodyPr wrap="none">
            <a:spAutoFit/>
          </a:bodyPr>
          <a:lstStyle/>
          <a:p>
            <a:r>
              <a:rPr lang="en-US" b="1" dirty="0"/>
              <a:t>Figure-1: Skin cells. </a:t>
            </a:r>
          </a:p>
        </p:txBody>
      </p:sp>
      <p:pic>
        <p:nvPicPr>
          <p:cNvPr id="8" name="Picture 7"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b="50000"/>
          <a:stretch/>
        </p:blipFill>
        <p:spPr>
          <a:xfrm>
            <a:off x="4921472" y="3124200"/>
            <a:ext cx="1631728" cy="435271"/>
          </a:xfrm>
          <a:prstGeom prst="rect">
            <a:avLst/>
          </a:prstGeom>
        </p:spPr>
      </p:pic>
    </p:spTree>
    <p:extLst>
      <p:ext uri="{BB962C8B-B14F-4D97-AF65-F5344CB8AC3E}">
        <p14:creationId xmlns:p14="http://schemas.microsoft.com/office/powerpoint/2010/main" val="124152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728" y="76200"/>
            <a:ext cx="6610071" cy="8925520"/>
          </a:xfrm>
          <a:prstGeom prst="rect">
            <a:avLst/>
          </a:prstGeom>
        </p:spPr>
        <p:txBody>
          <a:bodyPr wrap="square">
            <a:spAutoFit/>
          </a:bodyPr>
          <a:lstStyle/>
          <a:p>
            <a:pPr lvl="0" algn="ctr" rtl="1" fontAlgn="base">
              <a:spcBef>
                <a:spcPct val="0"/>
              </a:spcBef>
              <a:spcAft>
                <a:spcPct val="0"/>
              </a:spcAft>
            </a:pPr>
            <a:r>
              <a:rPr lang="en-US" b="1" u="sng" dirty="0" smtClean="0">
                <a:cs typeface="Times New Roman" pitchFamily="18" charset="0"/>
              </a:rPr>
              <a:t>Types </a:t>
            </a:r>
            <a:r>
              <a:rPr lang="en-US" b="1" u="sng" dirty="0">
                <a:cs typeface="Times New Roman" pitchFamily="18" charset="0"/>
              </a:rPr>
              <a:t>of Antibiotics:-</a:t>
            </a:r>
          </a:p>
          <a:p>
            <a:pPr rtl="1" fontAlgn="base">
              <a:spcBef>
                <a:spcPct val="0"/>
              </a:spcBef>
              <a:spcAft>
                <a:spcPct val="0"/>
              </a:spcAft>
            </a:pPr>
            <a:r>
              <a:rPr lang="en-US" dirty="0"/>
              <a:t>There are two types of antibiotics:</a:t>
            </a:r>
            <a:endParaRPr lang="en-US" b="1" dirty="0">
              <a:ea typeface="Times New Roman" pitchFamily="18" charset="0"/>
              <a:cs typeface="Arial" pitchFamily="34" charset="0"/>
            </a:endParaRPr>
          </a:p>
          <a:p>
            <a:pPr algn="just" eaLnBrk="0" fontAlgn="base" hangingPunct="0">
              <a:spcBef>
                <a:spcPct val="0"/>
              </a:spcBef>
              <a:spcAft>
                <a:spcPct val="0"/>
              </a:spcAft>
            </a:pPr>
            <a:endParaRPr lang="en-US" u="sng" dirty="0" smtClean="0"/>
          </a:p>
          <a:p>
            <a:pPr algn="just" eaLnBrk="0" fontAlgn="base" hangingPunct="0">
              <a:spcBef>
                <a:spcPct val="0"/>
              </a:spcBef>
              <a:spcAft>
                <a:spcPct val="0"/>
              </a:spcAft>
            </a:pPr>
            <a:r>
              <a:rPr lang="en-US" u="sng" dirty="0" smtClean="0"/>
              <a:t>1- </a:t>
            </a:r>
            <a:r>
              <a:rPr lang="en-US" b="1" u="sng" dirty="0"/>
              <a:t>Synthetic  </a:t>
            </a:r>
            <a:r>
              <a:rPr lang="en-US" b="1" u="sng" dirty="0">
                <a:ea typeface="Times New Roman" pitchFamily="18" charset="0"/>
                <a:cs typeface="Arial" pitchFamily="34" charset="0"/>
              </a:rPr>
              <a:t>antibiotics (</a:t>
            </a:r>
            <a:r>
              <a:rPr lang="en-US" b="1" u="sng" dirty="0"/>
              <a:t>Antimicrobial agent</a:t>
            </a:r>
            <a:r>
              <a:rPr lang="en-US" b="1" u="sng" dirty="0">
                <a:ea typeface="Times New Roman" pitchFamily="18" charset="0"/>
                <a:cs typeface="Arial" pitchFamily="34" charset="0"/>
              </a:rPr>
              <a:t>) </a:t>
            </a:r>
            <a:r>
              <a:rPr lang="en-US" u="sng" dirty="0">
                <a:ea typeface="Times New Roman" pitchFamily="18" charset="0"/>
                <a:cs typeface="Arial" pitchFamily="34" charset="0"/>
              </a:rPr>
              <a:t>:</a:t>
            </a:r>
          </a:p>
          <a:p>
            <a:pPr algn="just" eaLnBrk="0" fontAlgn="base" hangingPunct="0">
              <a:spcBef>
                <a:spcPct val="0"/>
              </a:spcBef>
              <a:spcAft>
                <a:spcPct val="0"/>
              </a:spcAft>
            </a:pPr>
            <a:r>
              <a:rPr lang="en-US" dirty="0"/>
              <a:t>      Are a type of a</a:t>
            </a:r>
            <a:r>
              <a:rPr lang="en-US" dirty="0">
                <a:ea typeface="Times New Roman" pitchFamily="18" charset="0"/>
                <a:cs typeface="Arial" pitchFamily="34" charset="0"/>
              </a:rPr>
              <a:t>ntibiotics</a:t>
            </a:r>
            <a:r>
              <a:rPr lang="en-US" dirty="0"/>
              <a:t> synthesize as chemical substances in the laboratory to be use later against harmful microorganisms in our environment. </a:t>
            </a:r>
            <a:r>
              <a:rPr lang="en-US" dirty="0" smtClean="0"/>
              <a:t>Tetracyclines, </a:t>
            </a:r>
            <a:r>
              <a:rPr lang="en-US" dirty="0"/>
              <a:t>Polyene antibiotics, Nitro furan derivatives, and so on based on their chemical structure.</a:t>
            </a:r>
          </a:p>
          <a:p>
            <a:pPr rtl="1" fontAlgn="base">
              <a:spcBef>
                <a:spcPct val="0"/>
              </a:spcBef>
              <a:spcAft>
                <a:spcPct val="0"/>
              </a:spcAft>
            </a:pPr>
            <a:endParaRPr lang="en-US" b="1" dirty="0" smtClean="0">
              <a:ea typeface="Times New Roman" pitchFamily="18" charset="0"/>
              <a:cs typeface="Arial" pitchFamily="34" charset="0"/>
            </a:endParaRPr>
          </a:p>
          <a:p>
            <a:pPr rtl="1" fontAlgn="base">
              <a:spcBef>
                <a:spcPct val="0"/>
              </a:spcBef>
              <a:spcAft>
                <a:spcPct val="0"/>
              </a:spcAft>
            </a:pPr>
            <a:r>
              <a:rPr lang="en-US" b="1" dirty="0" smtClean="0">
                <a:ea typeface="Times New Roman" pitchFamily="18" charset="0"/>
                <a:cs typeface="Arial" pitchFamily="34" charset="0"/>
              </a:rPr>
              <a:t>2-</a:t>
            </a:r>
            <a:r>
              <a:rPr lang="en-US" dirty="0" smtClean="0"/>
              <a:t> </a:t>
            </a:r>
            <a:r>
              <a:rPr lang="en-US" b="1" u="sng" dirty="0"/>
              <a:t>Antibacterial </a:t>
            </a:r>
            <a:r>
              <a:rPr lang="en-US" b="1" u="sng" dirty="0">
                <a:ea typeface="Times New Roman" pitchFamily="18" charset="0"/>
                <a:cs typeface="Arial" pitchFamily="34" charset="0"/>
              </a:rPr>
              <a:t>Antibiotics:</a:t>
            </a:r>
            <a:r>
              <a:rPr lang="en-US" b="1" dirty="0">
                <a:ea typeface="Times New Roman" pitchFamily="18" charset="0"/>
                <a:cs typeface="Arial" pitchFamily="34" charset="0"/>
              </a:rPr>
              <a:t> </a:t>
            </a:r>
          </a:p>
          <a:p>
            <a:pPr rtl="1" fontAlgn="base">
              <a:spcBef>
                <a:spcPct val="0"/>
              </a:spcBef>
              <a:spcAft>
                <a:spcPct val="0"/>
              </a:spcAft>
            </a:pPr>
            <a:r>
              <a:rPr lang="en-US" dirty="0"/>
              <a:t>     Antimicrobial drug </a:t>
            </a:r>
            <a:r>
              <a:rPr lang="en-US" dirty="0">
                <a:ea typeface="Times New Roman" pitchFamily="18" charset="0"/>
                <a:cs typeface="Arial" pitchFamily="34" charset="0"/>
              </a:rPr>
              <a:t>are naturally occurring antibiotics produced by a microorganism, i.e. bacteria or fungi, then send outside its cell to be  harmful or kill another microorganism. Their</a:t>
            </a:r>
            <a:r>
              <a:rPr lang="en-US" dirty="0"/>
              <a:t> activity consist of a </a:t>
            </a:r>
            <a:r>
              <a:rPr lang="en-US" dirty="0" smtClean="0"/>
              <a:t>heterocyclic  </a:t>
            </a:r>
            <a:r>
              <a:rPr lang="en-US" dirty="0"/>
              <a:t>ring, its a large heterocyclic lactone ring attached to one</a:t>
            </a:r>
          </a:p>
          <a:p>
            <a:pPr rtl="1" fontAlgn="base">
              <a:spcBef>
                <a:spcPct val="0"/>
              </a:spcBef>
              <a:spcAft>
                <a:spcPct val="0"/>
              </a:spcAft>
            </a:pPr>
            <a:r>
              <a:rPr lang="en-US" dirty="0"/>
              <a:t>or more sugar. The lactone rings are usually 14, 15, or 16-membered, figure-2 &amp; 3. </a:t>
            </a:r>
            <a:r>
              <a:rPr lang="en-US" dirty="0" smtClean="0"/>
              <a:t>For example the </a:t>
            </a:r>
            <a:r>
              <a:rPr lang="en-US" dirty="0"/>
              <a:t>antimicrobials of Penicillins are either bacteriostatic or </a:t>
            </a:r>
            <a:r>
              <a:rPr lang="en-US" dirty="0" smtClean="0"/>
              <a:t>bactericidal having a </a:t>
            </a:r>
            <a:r>
              <a:rPr lang="en-US" dirty="0"/>
              <a:t>lactone rings </a:t>
            </a:r>
            <a:r>
              <a:rPr lang="en-US" dirty="0" smtClean="0"/>
              <a:t>usually </a:t>
            </a:r>
            <a:r>
              <a:rPr lang="en-US" dirty="0"/>
              <a:t>14, 15, or </a:t>
            </a:r>
            <a:r>
              <a:rPr lang="en-US" dirty="0" smtClean="0"/>
              <a:t>16-membered in its structures. </a:t>
            </a:r>
            <a:endParaRPr lang="en-US" b="1" u="sng" dirty="0"/>
          </a:p>
          <a:p>
            <a:endParaRPr lang="en-US" b="1" u="sng" dirty="0" smtClean="0"/>
          </a:p>
          <a:p>
            <a:endParaRPr lang="en-US" b="1" u="sng" dirty="0"/>
          </a:p>
          <a:p>
            <a:endParaRPr lang="en-US" b="1" u="sng" dirty="0" smtClean="0"/>
          </a:p>
          <a:p>
            <a:endParaRPr lang="en-US" b="1" u="sng" dirty="0" smtClean="0"/>
          </a:p>
          <a:p>
            <a:endParaRPr lang="en-US" b="1" u="sng" dirty="0"/>
          </a:p>
          <a:p>
            <a:endParaRPr lang="en-US" b="1" u="sng" dirty="0" smtClean="0"/>
          </a:p>
          <a:p>
            <a:endParaRPr lang="en-US" b="1" u="sng" dirty="0" smtClean="0"/>
          </a:p>
          <a:p>
            <a:endParaRPr lang="en-US" b="1" u="sng" dirty="0" smtClean="0"/>
          </a:p>
          <a:p>
            <a:endParaRPr lang="en-US" b="1" u="sng" dirty="0"/>
          </a:p>
          <a:p>
            <a:endParaRPr lang="en-US" b="1" u="sng" dirty="0" smtClean="0"/>
          </a:p>
          <a:p>
            <a:endParaRPr lang="en-US" sz="1400" b="1" u="sng" dirty="0"/>
          </a:p>
          <a:p>
            <a:r>
              <a:rPr lang="en-US" sz="1400" b="1" dirty="0" smtClean="0"/>
              <a:t>      </a:t>
            </a:r>
          </a:p>
          <a:p>
            <a:r>
              <a:rPr lang="en-US" sz="1400" b="1" dirty="0" smtClean="0"/>
              <a:t> </a:t>
            </a:r>
          </a:p>
          <a:p>
            <a:r>
              <a:rPr lang="en-US" sz="1400" b="1" dirty="0" smtClean="0"/>
              <a:t>Figure -3: Color observed from culture filtrates from three  isolates of Pencillinum </a:t>
            </a:r>
          </a:p>
          <a:p>
            <a:r>
              <a:rPr lang="en-US" sz="1400" b="1" dirty="0"/>
              <a:t> </a:t>
            </a:r>
            <a:r>
              <a:rPr lang="en-US" sz="1400" b="1" dirty="0" smtClean="0"/>
              <a:t>                         viticola (A-C) ( seven-day cultures in potato dextrose broth). </a:t>
            </a:r>
          </a:p>
        </p:txBody>
      </p:sp>
      <p:sp>
        <p:nvSpPr>
          <p:cNvPr id="9" name="Slide Number Placeholder 8"/>
          <p:cNvSpPr>
            <a:spLocks noGrp="1"/>
          </p:cNvSpPr>
          <p:nvPr>
            <p:ph type="sldNum" sz="quarter" idx="12"/>
          </p:nvPr>
        </p:nvSpPr>
        <p:spPr/>
        <p:txBody>
          <a:bodyPr/>
          <a:lstStyle/>
          <a:p>
            <a:fld id="{2946B56E-BA5F-4E72-AE70-BD30EE04D565}" type="slidenum">
              <a:rPr lang="en-US" smtClean="0"/>
              <a:t>4</a:t>
            </a:fld>
            <a:endParaRPr lang="en-US"/>
          </a:p>
        </p:txBody>
      </p:sp>
      <p:sp>
        <p:nvSpPr>
          <p:cNvPr id="25" name="Rectangle 24"/>
          <p:cNvSpPr/>
          <p:nvPr/>
        </p:nvSpPr>
        <p:spPr>
          <a:xfrm>
            <a:off x="1066802" y="6604211"/>
            <a:ext cx="5257798" cy="406189"/>
          </a:xfrm>
          <a:prstGeom prst="rect">
            <a:avLst/>
          </a:prstGeom>
        </p:spPr>
        <p:txBody>
          <a:bodyPr wrap="square">
            <a:spAutoFit/>
          </a:bodyPr>
          <a:lstStyle/>
          <a:p>
            <a:r>
              <a:rPr lang="en-US" sz="1600" b="1" dirty="0"/>
              <a:t> </a:t>
            </a:r>
            <a:r>
              <a:rPr lang="en-US" sz="1600" b="1" dirty="0" smtClean="0"/>
              <a:t>Figure-2: </a:t>
            </a:r>
            <a:r>
              <a:rPr lang="en-US" sz="1600" b="1" dirty="0"/>
              <a:t>Beta-Lactam ring present in Penicillin structure. </a:t>
            </a:r>
            <a:endParaRPr lang="en-US" sz="1600" dirty="0"/>
          </a:p>
        </p:txBody>
      </p:sp>
      <p:pic>
        <p:nvPicPr>
          <p:cNvPr id="28" name="Picture 27" descr="Fungal_Pigments (version publiée).pdf - Google Chrome"/>
          <p:cNvPicPr>
            <a:picLocks noChangeAspect="1"/>
          </p:cNvPicPr>
          <p:nvPr/>
        </p:nvPicPr>
        <p:blipFill rotWithShape="1">
          <a:blip r:embed="rId3">
            <a:extLst>
              <a:ext uri="{28A0092B-C50C-407E-A947-70E740481C1C}">
                <a14:useLocalDpi xmlns:a14="http://schemas.microsoft.com/office/drawing/2010/main" val="0"/>
              </a:ext>
            </a:extLst>
          </a:blip>
          <a:srcRect l="15603" t="28658" r="17873" b="39763"/>
          <a:stretch/>
        </p:blipFill>
        <p:spPr>
          <a:xfrm>
            <a:off x="1167440" y="7034845"/>
            <a:ext cx="4547560" cy="1347155"/>
          </a:xfrm>
          <a:prstGeom prst="rect">
            <a:avLst/>
          </a:prstGeom>
        </p:spPr>
      </p:pic>
      <p:pic>
        <p:nvPicPr>
          <p:cNvPr id="30" name="Picture 2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2353" y="381000"/>
            <a:ext cx="902402" cy="762000"/>
          </a:xfrm>
          <a:prstGeom prst="rect">
            <a:avLst/>
          </a:prstGeom>
        </p:spPr>
      </p:pic>
      <p:pic>
        <p:nvPicPr>
          <p:cNvPr id="11" name="Picture 1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5866" y="5363841"/>
            <a:ext cx="2021793" cy="1295400"/>
          </a:xfrm>
          <a:prstGeom prst="rect">
            <a:avLst/>
          </a:prstGeom>
        </p:spPr>
      </p:pic>
    </p:spTree>
    <p:extLst>
      <p:ext uri="{BB962C8B-B14F-4D97-AF65-F5344CB8AC3E}">
        <p14:creationId xmlns:p14="http://schemas.microsoft.com/office/powerpoint/2010/main" val="202146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6705599" cy="8679299"/>
          </a:xfrm>
          <a:prstGeom prst="rect">
            <a:avLst/>
          </a:prstGeom>
        </p:spPr>
        <p:txBody>
          <a:bodyPr wrap="square">
            <a:spAutoFit/>
          </a:bodyPr>
          <a:lstStyle/>
          <a:p>
            <a:pPr rtl="1" fontAlgn="base">
              <a:spcBef>
                <a:spcPct val="0"/>
              </a:spcBef>
              <a:spcAft>
                <a:spcPct val="0"/>
              </a:spcAft>
            </a:pPr>
            <a:r>
              <a:rPr lang="en-US" b="1" dirty="0" smtClean="0"/>
              <a:t>How </a:t>
            </a:r>
            <a:r>
              <a:rPr lang="en-US" b="1" dirty="0"/>
              <a:t>Antibiotics they </a:t>
            </a:r>
            <a:r>
              <a:rPr lang="en-US" b="1" dirty="0" smtClean="0"/>
              <a:t>affect bacteria? </a:t>
            </a:r>
          </a:p>
          <a:p>
            <a:pPr rtl="1" fontAlgn="base">
              <a:spcBef>
                <a:spcPct val="0"/>
              </a:spcBef>
              <a:spcAft>
                <a:spcPct val="0"/>
              </a:spcAft>
            </a:pPr>
            <a:r>
              <a:rPr lang="en-US" dirty="0" smtClean="0"/>
              <a:t> Antibiotics  stop </a:t>
            </a:r>
            <a:r>
              <a:rPr lang="en-US" dirty="0"/>
              <a:t>bacteria multiplying by preventing them from being </a:t>
            </a:r>
            <a:r>
              <a:rPr lang="en-US" dirty="0" smtClean="0"/>
              <a:t>able </a:t>
            </a:r>
            <a:r>
              <a:rPr lang="en-US" dirty="0"/>
              <a:t>to produce proteins that are essential for their growth. The bacteria eventually die or are killed by your immune </a:t>
            </a:r>
            <a:r>
              <a:rPr lang="en-US" dirty="0" smtClean="0"/>
              <a:t>system, </a:t>
            </a:r>
            <a:r>
              <a:rPr lang="en-US" dirty="0"/>
              <a:t>Fig.-5</a:t>
            </a:r>
            <a:r>
              <a:rPr lang="en-US" dirty="0" smtClean="0"/>
              <a:t>.              </a:t>
            </a:r>
            <a:r>
              <a:rPr lang="en-US" sz="1400" b="1" dirty="0" smtClean="0"/>
              <a:t>Fig.-5: Immune system help for killing Bacteria.             </a:t>
            </a:r>
            <a:endParaRPr lang="en-US" b="1" dirty="0"/>
          </a:p>
          <a:p>
            <a:endParaRPr lang="en-US" b="1" dirty="0" smtClean="0"/>
          </a:p>
          <a:p>
            <a:r>
              <a:rPr lang="en-US" b="1" u="sng" dirty="0" smtClean="0"/>
              <a:t>Finishing </a:t>
            </a:r>
            <a:r>
              <a:rPr lang="en-US" b="1" u="sng" dirty="0"/>
              <a:t>the </a:t>
            </a:r>
            <a:r>
              <a:rPr lang="en-US" b="1" u="sng" dirty="0" smtClean="0"/>
              <a:t>course:</a:t>
            </a:r>
            <a:endParaRPr lang="en-US" b="1" u="sng" dirty="0"/>
          </a:p>
          <a:p>
            <a:r>
              <a:rPr lang="en-US" dirty="0"/>
              <a:t>It is essential that </a:t>
            </a:r>
            <a:r>
              <a:rPr lang="en-US" dirty="0" smtClean="0"/>
              <a:t>you finish </a:t>
            </a:r>
            <a:r>
              <a:rPr lang="en-US" dirty="0"/>
              <a:t>taking your course of antibiotics even if you feel better, unless your GP tells you otherwise.</a:t>
            </a:r>
          </a:p>
          <a:p>
            <a:r>
              <a:rPr lang="en-US" dirty="0"/>
              <a:t>If you stop taking an antibiotic part way through a course, the bacteria can become resistant to the antibiotic. The infection could then be harder to treat in </a:t>
            </a:r>
            <a:r>
              <a:rPr lang="en-US" dirty="0" smtClean="0"/>
              <a:t>future.</a:t>
            </a:r>
          </a:p>
          <a:p>
            <a:endParaRPr lang="en-US" dirty="0" smtClean="0"/>
          </a:p>
          <a:p>
            <a:r>
              <a:rPr lang="en-US" b="1" u="sng" dirty="0"/>
              <a:t>Missed </a:t>
            </a:r>
            <a:r>
              <a:rPr lang="en-US" b="1" u="sng" dirty="0" smtClean="0"/>
              <a:t>dose:</a:t>
            </a:r>
            <a:endParaRPr lang="en-US" b="1" u="sng" dirty="0"/>
          </a:p>
          <a:p>
            <a:r>
              <a:rPr lang="en-US" dirty="0" smtClean="0"/>
              <a:t>   If </a:t>
            </a:r>
            <a:r>
              <a:rPr lang="en-US" dirty="0"/>
              <a:t>you forget to take </a:t>
            </a:r>
            <a:r>
              <a:rPr lang="en-US" dirty="0" smtClean="0"/>
              <a:t> </a:t>
            </a:r>
            <a:r>
              <a:rPr lang="en-US" dirty="0"/>
              <a:t>dose of macrolide antibiotic, take that dose as soon as you </a:t>
            </a:r>
            <a:r>
              <a:rPr lang="en-US" dirty="0" smtClean="0"/>
              <a:t>remember, </a:t>
            </a:r>
            <a:r>
              <a:rPr lang="en-US" dirty="0"/>
              <a:t>and then continue to take your course of antibiotics as </a:t>
            </a:r>
            <a:r>
              <a:rPr lang="en-US" dirty="0" smtClean="0"/>
              <a:t>normal, regarding that as a first dose.</a:t>
            </a:r>
            <a:endParaRPr lang="en-US" dirty="0"/>
          </a:p>
          <a:p>
            <a:r>
              <a:rPr lang="en-US" dirty="0"/>
              <a:t>However, if it is almost time for the next dose, skip the missed dose and continue your regular dosing </a:t>
            </a:r>
            <a:r>
              <a:rPr lang="en-US" dirty="0" smtClean="0"/>
              <a:t>. </a:t>
            </a:r>
            <a:r>
              <a:rPr lang="en-US" dirty="0"/>
              <a:t>Do not take a double dose to make up for a missed </a:t>
            </a:r>
            <a:r>
              <a:rPr lang="en-US" dirty="0" smtClean="0"/>
              <a:t>one. If </a:t>
            </a:r>
            <a:r>
              <a:rPr lang="en-US" dirty="0"/>
              <a:t>you have to take two doses closer together than normal, there is an increased risk of side effects</a:t>
            </a:r>
            <a:r>
              <a:rPr lang="en-US" dirty="0" smtClean="0"/>
              <a:t>.</a:t>
            </a:r>
          </a:p>
          <a:p>
            <a:endParaRPr lang="en-US" u="sng" dirty="0"/>
          </a:p>
          <a:p>
            <a:r>
              <a:rPr lang="en-US" b="1" u="sng" dirty="0"/>
              <a:t>Accidentally take one extra </a:t>
            </a:r>
            <a:r>
              <a:rPr lang="en-US" b="1" u="sng" dirty="0" smtClean="0"/>
              <a:t>dose:</a:t>
            </a:r>
            <a:endParaRPr lang="en-US" b="1" u="sng" dirty="0"/>
          </a:p>
          <a:p>
            <a:r>
              <a:rPr lang="en-US" dirty="0"/>
              <a:t>Accidentally taking one extra dose of your macrolide antibiotic is unlikely to cause you any serious harm. However, it will increase your chances of experiencing gastrointestinal side effects such as pain in your stomach, </a:t>
            </a:r>
            <a:r>
              <a:rPr lang="en-US" dirty="0" smtClean="0"/>
              <a:t>diarrhea, </a:t>
            </a:r>
            <a:r>
              <a:rPr lang="en-US" dirty="0"/>
              <a:t>nausea and vomiting</a:t>
            </a:r>
            <a:r>
              <a:rPr lang="en-US" dirty="0" smtClean="0"/>
              <a:t>.</a:t>
            </a:r>
          </a:p>
          <a:p>
            <a:endParaRPr lang="en-US" dirty="0"/>
          </a:p>
          <a:p>
            <a:r>
              <a:rPr lang="en-US" b="1" u="sng" dirty="0"/>
              <a:t>Accidentally take more than one extra </a:t>
            </a:r>
            <a:r>
              <a:rPr lang="en-US" b="1" u="sng" dirty="0" smtClean="0"/>
              <a:t>dose:</a:t>
            </a:r>
            <a:endParaRPr lang="en-US" b="1" u="sng" dirty="0"/>
          </a:p>
          <a:p>
            <a:r>
              <a:rPr lang="en-US" dirty="0"/>
              <a:t>If you accidentally take more than one extra dose of your </a:t>
            </a:r>
            <a:r>
              <a:rPr lang="en-US" dirty="0" smtClean="0"/>
              <a:t> </a:t>
            </a:r>
            <a:r>
              <a:rPr lang="en-US" dirty="0"/>
              <a:t>antibiotic, contact your </a:t>
            </a:r>
            <a:r>
              <a:rPr lang="en-US" dirty="0" smtClean="0"/>
              <a:t> doctor to decrease their effect immediately.</a:t>
            </a:r>
          </a:p>
        </p:txBody>
      </p:sp>
      <p:pic>
        <p:nvPicPr>
          <p:cNvPr id="7" name="Picture 6"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b="26252"/>
          <a:stretch/>
        </p:blipFill>
        <p:spPr>
          <a:xfrm>
            <a:off x="5803497" y="1219200"/>
            <a:ext cx="1006877" cy="547828"/>
          </a:xfrm>
          <a:prstGeom prst="rect">
            <a:avLst/>
          </a:prstGeom>
        </p:spPr>
      </p:pic>
    </p:spTree>
    <p:extLst>
      <p:ext uri="{BB962C8B-B14F-4D97-AF65-F5344CB8AC3E}">
        <p14:creationId xmlns:p14="http://schemas.microsoft.com/office/powerpoint/2010/main" val="160865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28" y="76200"/>
            <a:ext cx="6610071" cy="7848302"/>
          </a:xfrm>
          <a:prstGeom prst="rect">
            <a:avLst/>
          </a:prstGeom>
        </p:spPr>
        <p:txBody>
          <a:bodyPr wrap="square">
            <a:spAutoFit/>
          </a:bodyPr>
          <a:lstStyle/>
          <a:p>
            <a:r>
              <a:rPr lang="en-US" b="1" u="sng" dirty="0"/>
              <a:t>Antibacterial </a:t>
            </a:r>
            <a:r>
              <a:rPr lang="en-US" b="1" u="sng" dirty="0">
                <a:ea typeface="Times New Roman" pitchFamily="18" charset="0"/>
                <a:cs typeface="Arial" pitchFamily="34" charset="0"/>
              </a:rPr>
              <a:t>Antibiotics Does Effect:</a:t>
            </a:r>
            <a:r>
              <a:rPr lang="en-US" dirty="0"/>
              <a:t>  </a:t>
            </a:r>
          </a:p>
          <a:p>
            <a:r>
              <a:rPr lang="en-US" dirty="0"/>
              <a:t>    </a:t>
            </a:r>
            <a:r>
              <a:rPr lang="en-US" dirty="0" smtClean="0"/>
              <a:t>Antibiotics </a:t>
            </a:r>
            <a:r>
              <a:rPr lang="en-US" dirty="0"/>
              <a:t>produced by Streptomyces species, are used primarily against gram- positive bacteria. But the use of macrolide antibiotics involves a range of problems such as:</a:t>
            </a:r>
          </a:p>
          <a:p>
            <a:r>
              <a:rPr lang="en-US" dirty="0"/>
              <a:t>- Increase the resistance of gram-positive and gram negative strains.</a:t>
            </a:r>
          </a:p>
          <a:p>
            <a:r>
              <a:rPr lang="en-US" dirty="0"/>
              <a:t>- Slow bactericidal action, associated gastrointestinal disturbance.</a:t>
            </a:r>
          </a:p>
          <a:p>
            <a:pPr marL="285750" indent="-285750">
              <a:buFontTx/>
              <a:buChar char="-"/>
            </a:pPr>
            <a:r>
              <a:rPr lang="en-US" dirty="0" smtClean="0"/>
              <a:t>Allergic </a:t>
            </a:r>
            <a:r>
              <a:rPr lang="en-US" dirty="0"/>
              <a:t>reactions. </a:t>
            </a:r>
            <a:r>
              <a:rPr lang="en-US" dirty="0" smtClean="0"/>
              <a:t>Fig.4. </a:t>
            </a:r>
            <a:endParaRPr lang="en-US" dirty="0" smtClean="0"/>
          </a:p>
          <a:p>
            <a:pPr marL="285750" indent="-285750">
              <a:buFontTx/>
              <a:buChar char="-"/>
            </a:pPr>
            <a:r>
              <a:rPr lang="en-US" dirty="0" smtClean="0"/>
              <a:t>Hepatotoxic </a:t>
            </a:r>
            <a:r>
              <a:rPr lang="en-US" dirty="0"/>
              <a:t>effects. Therefore, the number of novel 14-, 15-, and 16-membered </a:t>
            </a:r>
            <a:r>
              <a:rPr lang="en-US" dirty="0" smtClean="0"/>
              <a:t>antibiotics </a:t>
            </a:r>
            <a:r>
              <a:rPr lang="en-US" dirty="0"/>
              <a:t>has been increasing over the years. </a:t>
            </a:r>
          </a:p>
          <a:p>
            <a:r>
              <a:rPr lang="en-US" b="1" dirty="0"/>
              <a:t>How does antibiotic resistance occur?</a:t>
            </a:r>
          </a:p>
          <a:p>
            <a:r>
              <a:rPr lang="en-US" dirty="0" smtClean="0"/>
              <a:t>Bacteria </a:t>
            </a:r>
            <a:r>
              <a:rPr lang="en-US" dirty="0"/>
              <a:t>can adapt and find ways to survive the </a:t>
            </a:r>
            <a:endParaRPr lang="en-US" dirty="0" smtClean="0"/>
          </a:p>
          <a:p>
            <a:r>
              <a:rPr lang="en-US" dirty="0" smtClean="0"/>
              <a:t>effects </a:t>
            </a:r>
            <a:r>
              <a:rPr lang="en-US" dirty="0"/>
              <a:t>of an antibiotic. They become </a:t>
            </a:r>
            <a:r>
              <a:rPr lang="en-US" dirty="0" smtClean="0"/>
              <a:t>'antibiotic</a:t>
            </a:r>
          </a:p>
          <a:p>
            <a:r>
              <a:rPr lang="en-US" dirty="0" smtClean="0"/>
              <a:t>resistant</a:t>
            </a:r>
            <a:r>
              <a:rPr lang="en-US" dirty="0"/>
              <a:t>' so that the antibiotic no longer works</a:t>
            </a:r>
            <a:r>
              <a:rPr lang="en-US" dirty="0" smtClean="0"/>
              <a:t>.</a:t>
            </a:r>
          </a:p>
          <a:p>
            <a:r>
              <a:rPr lang="en-US" dirty="0" smtClean="0"/>
              <a:t>The </a:t>
            </a:r>
            <a:r>
              <a:rPr lang="en-US" dirty="0"/>
              <a:t>more we use an antibiotic, the more </a:t>
            </a:r>
            <a:r>
              <a:rPr lang="en-US" dirty="0" smtClean="0"/>
              <a:t>likely</a:t>
            </a:r>
          </a:p>
          <a:p>
            <a:r>
              <a:rPr lang="en-US" dirty="0" smtClean="0"/>
              <a:t>it </a:t>
            </a:r>
            <a:r>
              <a:rPr lang="en-US" dirty="0"/>
              <a:t>is that bacteria will become resistant to it</a:t>
            </a:r>
            <a:r>
              <a:rPr lang="en-US" dirty="0" smtClean="0"/>
              <a:t>.</a:t>
            </a:r>
          </a:p>
          <a:p>
            <a:r>
              <a:rPr lang="en-US" dirty="0" smtClean="0"/>
              <a:t>Some </a:t>
            </a:r>
            <a:r>
              <a:rPr lang="en-US" dirty="0"/>
              <a:t>bacteria that cause infections in hospitals</a:t>
            </a:r>
            <a:r>
              <a:rPr lang="en-US" dirty="0" smtClean="0"/>
              <a:t>,</a:t>
            </a:r>
          </a:p>
          <a:p>
            <a:r>
              <a:rPr lang="en-US" dirty="0" smtClean="0"/>
              <a:t>such </a:t>
            </a:r>
            <a:r>
              <a:rPr lang="en-US" dirty="0"/>
              <a:t>as </a:t>
            </a:r>
            <a:r>
              <a:rPr lang="en-US" dirty="0" smtClean="0"/>
              <a:t>MRSA (</a:t>
            </a:r>
            <a:r>
              <a:rPr lang="en-US" dirty="0"/>
              <a:t>Methicillin-resistant Staphylococcus </a:t>
            </a:r>
            <a:r>
              <a:rPr lang="en-US" dirty="0" smtClean="0"/>
              <a:t> aureus), </a:t>
            </a:r>
            <a:r>
              <a:rPr lang="en-US" dirty="0"/>
              <a:t>are resistant to several antibiotics</a:t>
            </a:r>
            <a:r>
              <a:rPr lang="en-US" dirty="0" smtClean="0"/>
              <a:t>.</a:t>
            </a:r>
            <a:r>
              <a:rPr lang="en-US" dirty="0"/>
              <a:t> When antibiotics are prescribed, the complete course should be taken to get rid of the bacteria completely. If the course is not completed, some bacteria may be left to develop resistance.</a:t>
            </a:r>
          </a:p>
          <a:p>
            <a:r>
              <a:rPr lang="en-US" b="1" dirty="0" smtClean="0"/>
              <a:t>Can </a:t>
            </a:r>
            <a:r>
              <a:rPr lang="en-US" b="1" dirty="0"/>
              <a:t>other antibiotics be used instead?</a:t>
            </a:r>
          </a:p>
          <a:p>
            <a:r>
              <a:rPr lang="en-US" dirty="0" smtClean="0"/>
              <a:t>It may </a:t>
            </a:r>
            <a:r>
              <a:rPr lang="en-US" dirty="0"/>
              <a:t>not be as </a:t>
            </a:r>
            <a:r>
              <a:rPr lang="en-US" dirty="0" smtClean="0"/>
              <a:t>effective, </a:t>
            </a:r>
            <a:r>
              <a:rPr lang="en-US" dirty="0"/>
              <a:t>and </a:t>
            </a:r>
            <a:r>
              <a:rPr lang="en-US" dirty="0" smtClean="0"/>
              <a:t>may </a:t>
            </a:r>
            <a:r>
              <a:rPr lang="en-US" dirty="0"/>
              <a:t>have more side effects. And eventually, the bacteria will become resistant to them too. We cannot be sure we will always be able to find new antibiotics to replace the old ones. In recent years, fewer and fewer new antibiotics have been discovered</a:t>
            </a:r>
            <a:r>
              <a:rPr lang="en-US" dirty="0" smtClean="0"/>
              <a:t>.</a:t>
            </a:r>
            <a:r>
              <a:rPr lang="en-US" b="1" dirty="0"/>
              <a:t> figure-5</a:t>
            </a:r>
            <a:endParaRPr lang="en-US" dirty="0" smtClean="0"/>
          </a:p>
        </p:txBody>
      </p:sp>
      <p:sp>
        <p:nvSpPr>
          <p:cNvPr id="3" name="Rectangle 2"/>
          <p:cNvSpPr/>
          <p:nvPr/>
        </p:nvSpPr>
        <p:spPr>
          <a:xfrm>
            <a:off x="4989475" y="4045148"/>
            <a:ext cx="1868525" cy="307777"/>
          </a:xfrm>
          <a:prstGeom prst="rect">
            <a:avLst/>
          </a:prstGeom>
        </p:spPr>
        <p:txBody>
          <a:bodyPr wrap="none">
            <a:spAutoFit/>
          </a:bodyPr>
          <a:lstStyle/>
          <a:p>
            <a:r>
              <a:rPr lang="en-US" sz="1400" b="1" dirty="0" smtClean="0"/>
              <a:t>Fig.4:Allergic </a:t>
            </a:r>
            <a:r>
              <a:rPr lang="en-US" sz="1400" b="1" dirty="0"/>
              <a:t>reactions</a:t>
            </a:r>
            <a:endParaRPr lang="en-US" sz="14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643844"/>
            <a:ext cx="1904999" cy="1438106"/>
          </a:xfrm>
          <a:prstGeom prst="rect">
            <a:avLst/>
          </a:prstGeom>
        </p:spPr>
      </p:pic>
      <p:pic>
        <p:nvPicPr>
          <p:cNvPr id="6" name="Content Placeholder 7"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85800" y="7543800"/>
            <a:ext cx="5600700" cy="1066800"/>
          </a:xfrm>
          <a:prstGeom prst="rect">
            <a:avLst/>
          </a:prstGeom>
        </p:spPr>
      </p:pic>
      <p:sp>
        <p:nvSpPr>
          <p:cNvPr id="7" name="Text Placeholder 4"/>
          <p:cNvSpPr txBox="1">
            <a:spLocks/>
          </p:cNvSpPr>
          <p:nvPr/>
        </p:nvSpPr>
        <p:spPr>
          <a:xfrm>
            <a:off x="1066800" y="8610600"/>
            <a:ext cx="4800600" cy="3048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t>figure-5: </a:t>
            </a:r>
            <a:r>
              <a:rPr lang="en-US" sz="1600" b="1" dirty="0" smtClean="0"/>
              <a:t>Increased resistance of many bacterial strains. </a:t>
            </a:r>
            <a:endParaRPr lang="en-US" sz="1600" b="1" dirty="0"/>
          </a:p>
        </p:txBody>
      </p:sp>
    </p:spTree>
    <p:extLst>
      <p:ext uri="{BB962C8B-B14F-4D97-AF65-F5344CB8AC3E}">
        <p14:creationId xmlns:p14="http://schemas.microsoft.com/office/powerpoint/2010/main" val="104873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728" y="76200"/>
            <a:ext cx="6610071" cy="8402300"/>
          </a:xfrm>
          <a:prstGeom prst="rect">
            <a:avLst/>
          </a:prstGeom>
        </p:spPr>
        <p:txBody>
          <a:bodyPr wrap="square">
            <a:spAutoFit/>
          </a:bodyPr>
          <a:lstStyle/>
          <a:p>
            <a:r>
              <a:rPr lang="en-US" b="1" u="sng" dirty="0" smtClean="0"/>
              <a:t>The </a:t>
            </a:r>
            <a:r>
              <a:rPr lang="en-US" b="1" u="sng" dirty="0"/>
              <a:t>effect of Antibiotics on fungal, viral &amp; mild bacterial infection:</a:t>
            </a:r>
          </a:p>
          <a:p>
            <a:r>
              <a:rPr lang="en-US" dirty="0"/>
              <a:t> Antibiotics are not effective against viruses (for example, the common cold, bronchitis or flu, or fungi (for example, thrush in the mouth), or fungal infections of the skin, figure- </a:t>
            </a:r>
            <a:r>
              <a:rPr lang="en-US" dirty="0" smtClean="0"/>
              <a:t>6. </a:t>
            </a:r>
            <a:r>
              <a:rPr lang="en-US" dirty="0"/>
              <a:t>Most common infections are caused by viruses. If you have a mild bacterial infection, the immune system can clear most of the bacterial infections. For example, antibiotics usually do little to speed up recovery from bronchitis, or most ear, nose, and throat infections that are caused by bacteria. So, do not be surprised if a doctor does not recommend an antibiotic for conditions caused by viruses or non-bacterial infections, or even for a mild bacterial infection</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b="1" dirty="0" smtClean="0"/>
              <a:t>How </a:t>
            </a:r>
            <a:r>
              <a:rPr lang="en-US" b="1" dirty="0"/>
              <a:t>should I treat my cold?</a:t>
            </a:r>
          </a:p>
          <a:p>
            <a:r>
              <a:rPr lang="en-US" dirty="0"/>
              <a:t>The best way to treat most colds, coughs </a:t>
            </a:r>
            <a:r>
              <a:rPr lang="en-US" dirty="0" smtClean="0"/>
              <a:t>is </a:t>
            </a:r>
            <a:r>
              <a:rPr lang="en-US" dirty="0"/>
              <a:t>to drink plenty of fluids and rest. Colds can last about two weeks and may end with a </a:t>
            </a:r>
            <a:r>
              <a:rPr lang="en-US" dirty="0" smtClean="0"/>
              <a:t>cough, </a:t>
            </a:r>
            <a:r>
              <a:rPr lang="en-US" dirty="0"/>
              <a:t>and bringing up phlegm. There are many over-the-counter remedies to ease the symptoms - </a:t>
            </a:r>
            <a:r>
              <a:rPr lang="en-US" dirty="0" smtClean="0"/>
              <a:t>Paracetamol, </a:t>
            </a:r>
            <a:r>
              <a:rPr lang="en-US" dirty="0"/>
              <a:t>for example</a:t>
            </a:r>
            <a:r>
              <a:rPr lang="en-US" dirty="0" smtClean="0"/>
              <a:t>. If you </a:t>
            </a:r>
            <a:r>
              <a:rPr lang="en-US" dirty="0"/>
              <a:t>already have a chest complaint, see your doctor. </a:t>
            </a:r>
            <a:endParaRPr lang="en-US" dirty="0" smtClean="0"/>
          </a:p>
          <a:p>
            <a:r>
              <a:rPr lang="en-US" b="1" dirty="0" smtClean="0"/>
              <a:t>But </a:t>
            </a:r>
            <a:r>
              <a:rPr lang="en-US" b="1" dirty="0"/>
              <a:t>what about </a:t>
            </a:r>
            <a:r>
              <a:rPr lang="en-US" b="1" dirty="0" smtClean="0"/>
              <a:t>children</a:t>
            </a:r>
            <a:r>
              <a:rPr lang="en-US" b="1" dirty="0"/>
              <a:t>? They're always getting coughs and colds.</a:t>
            </a:r>
          </a:p>
          <a:p>
            <a:r>
              <a:rPr lang="en-US" dirty="0"/>
              <a:t>It is common for children to get coughs and colds, especially when they go to school and mix with other children. Ask your </a:t>
            </a:r>
            <a:r>
              <a:rPr lang="en-US" dirty="0" smtClean="0"/>
              <a:t>doctor </a:t>
            </a:r>
            <a:r>
              <a:rPr lang="en-US" dirty="0"/>
              <a:t>- but you should not expect to be prescribed antibiotics</a:t>
            </a:r>
            <a:r>
              <a:rPr lang="en-US" dirty="0" smtClean="0"/>
              <a:t>.</a:t>
            </a:r>
            <a:endParaRPr lang="en-US" dirty="0"/>
          </a:p>
        </p:txBody>
      </p:sp>
      <p:sp>
        <p:nvSpPr>
          <p:cNvPr id="9" name="Slide Number Placeholder 8"/>
          <p:cNvSpPr>
            <a:spLocks noGrp="1"/>
          </p:cNvSpPr>
          <p:nvPr>
            <p:ph type="sldNum" sz="quarter" idx="12"/>
          </p:nvPr>
        </p:nvSpPr>
        <p:spPr>
          <a:xfrm>
            <a:off x="5448300" y="4969934"/>
            <a:ext cx="1600200" cy="486833"/>
          </a:xfrm>
        </p:spPr>
        <p:txBody>
          <a:bodyPr/>
          <a:lstStyle/>
          <a:p>
            <a:fld id="{2946B56E-BA5F-4E72-AE70-BD30EE04D565}" type="slidenum">
              <a:rPr lang="en-US" smtClean="0"/>
              <a:t>7</a:t>
            </a:fld>
            <a:endParaRPr lang="en-US"/>
          </a:p>
        </p:txBody>
      </p:sp>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067" y="3303211"/>
            <a:ext cx="1227343" cy="1672021"/>
          </a:xfrm>
          <a:prstGeom prst="rect">
            <a:avLst/>
          </a:prstGeom>
        </p:spPr>
      </p:pic>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b="23735"/>
          <a:stretch/>
        </p:blipFill>
        <p:spPr>
          <a:xfrm>
            <a:off x="5149211" y="3276600"/>
            <a:ext cx="1632589" cy="1693755"/>
          </a:xfrm>
          <a:prstGeom prst="rect">
            <a:avLst/>
          </a:prstGeom>
        </p:spPr>
      </p:pic>
      <p:pic>
        <p:nvPicPr>
          <p:cNvPr id="12" name="Picture 11" descr="Screen Clipping"/>
          <p:cNvPicPr>
            <a:picLocks noChangeAspect="1"/>
          </p:cNvPicPr>
          <p:nvPr/>
        </p:nvPicPr>
        <p:blipFill rotWithShape="1">
          <a:blip r:embed="rId5">
            <a:extLst>
              <a:ext uri="{28A0092B-C50C-407E-A947-70E740481C1C}">
                <a14:useLocalDpi xmlns:a14="http://schemas.microsoft.com/office/drawing/2010/main" val="0"/>
              </a:ext>
            </a:extLst>
          </a:blip>
          <a:srcRect l="6121" t="6749" r="4544" b="30794"/>
          <a:stretch/>
        </p:blipFill>
        <p:spPr>
          <a:xfrm>
            <a:off x="1219200" y="3303211"/>
            <a:ext cx="2626468" cy="1672022"/>
          </a:xfrm>
          <a:prstGeom prst="rect">
            <a:avLst/>
          </a:prstGeom>
        </p:spPr>
      </p:pic>
      <p:sp>
        <p:nvSpPr>
          <p:cNvPr id="13" name="Slide Number Placeholder 3"/>
          <p:cNvSpPr txBox="1">
            <a:spLocks/>
          </p:cNvSpPr>
          <p:nvPr/>
        </p:nvSpPr>
        <p:spPr>
          <a:xfrm>
            <a:off x="5151120" y="9114367"/>
            <a:ext cx="1600200" cy="48683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6B56E-BA5F-4E72-AE70-BD30EE04D565}" type="slidenum">
              <a:rPr lang="en-US" smtClean="0"/>
              <a:pPr/>
              <a:t>7</a:t>
            </a:fld>
            <a:endParaRPr lang="en-US"/>
          </a:p>
        </p:txBody>
      </p:sp>
      <p:sp>
        <p:nvSpPr>
          <p:cNvPr id="14" name="Rectangle 13"/>
          <p:cNvSpPr/>
          <p:nvPr/>
        </p:nvSpPr>
        <p:spPr>
          <a:xfrm>
            <a:off x="76200" y="5026223"/>
            <a:ext cx="6858000" cy="523220"/>
          </a:xfrm>
          <a:prstGeom prst="rect">
            <a:avLst/>
          </a:prstGeom>
        </p:spPr>
        <p:txBody>
          <a:bodyPr wrap="square">
            <a:spAutoFit/>
          </a:bodyPr>
          <a:lstStyle/>
          <a:p>
            <a:r>
              <a:rPr lang="en-US" sz="1400" b="1" dirty="0" smtClean="0">
                <a:latin typeface="+mj-lt"/>
              </a:rPr>
              <a:t>Figure- </a:t>
            </a:r>
            <a:r>
              <a:rPr lang="en-US" sz="1400" b="1" dirty="0" smtClean="0">
                <a:latin typeface="+mj-lt"/>
              </a:rPr>
              <a:t>6:</a:t>
            </a:r>
            <a:r>
              <a:rPr lang="en-US" sz="1400" b="1" dirty="0" smtClean="0"/>
              <a:t> </a:t>
            </a:r>
            <a:r>
              <a:rPr lang="en-US" sz="1400" b="1" dirty="0"/>
              <a:t>Virus </a:t>
            </a:r>
            <a:r>
              <a:rPr lang="en-US" sz="1400" b="1" dirty="0" smtClean="0"/>
              <a:t>shape </a:t>
            </a:r>
            <a:r>
              <a:rPr lang="en-US" sz="1400" b="1" dirty="0"/>
              <a:t>&amp;</a:t>
            </a:r>
            <a:r>
              <a:rPr lang="en-US" sz="1400" b="1" dirty="0" smtClean="0"/>
              <a:t> </a:t>
            </a:r>
            <a:r>
              <a:rPr lang="en-US" sz="1400" b="1" dirty="0" smtClean="0">
                <a:latin typeface="+mj-lt"/>
              </a:rPr>
              <a:t>Viral infections:- Bronchitis , Thrush </a:t>
            </a:r>
            <a:r>
              <a:rPr lang="en-US" sz="1400" b="1" dirty="0">
                <a:latin typeface="+mj-lt"/>
              </a:rPr>
              <a:t>in the </a:t>
            </a:r>
            <a:r>
              <a:rPr lang="en-US" sz="1400" b="1" dirty="0" smtClean="0">
                <a:latin typeface="+mj-lt"/>
              </a:rPr>
              <a:t>mouth, and</a:t>
            </a:r>
            <a:r>
              <a:rPr lang="en-US" sz="1400" b="1" dirty="0"/>
              <a:t> the skin</a:t>
            </a:r>
            <a:r>
              <a:rPr lang="en-US" sz="1400" b="1" dirty="0" smtClean="0">
                <a:latin typeface="+mj-lt"/>
              </a:rPr>
              <a:t> </a:t>
            </a:r>
            <a:r>
              <a:rPr lang="en-US" sz="1400" b="1" dirty="0">
                <a:latin typeface="+mj-lt"/>
              </a:rPr>
              <a:t>fungal </a:t>
            </a:r>
            <a:r>
              <a:rPr lang="en-US" sz="1400" b="1" dirty="0" smtClean="0">
                <a:latin typeface="+mj-lt"/>
              </a:rPr>
              <a:t> infections.</a:t>
            </a:r>
            <a:endParaRPr lang="en-US" sz="1400" b="1" dirty="0">
              <a:latin typeface="+mj-lt"/>
            </a:endParaRPr>
          </a:p>
        </p:txBody>
      </p:sp>
      <p:pic>
        <p:nvPicPr>
          <p:cNvPr id="16" name="Picture 15"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b="22556"/>
          <a:stretch/>
        </p:blipFill>
        <p:spPr>
          <a:xfrm>
            <a:off x="200025" y="3326630"/>
            <a:ext cx="990600" cy="1634200"/>
          </a:xfrm>
          <a:prstGeom prst="rect">
            <a:avLst/>
          </a:prstGeom>
        </p:spPr>
      </p:pic>
    </p:spTree>
    <p:extLst>
      <p:ext uri="{BB962C8B-B14F-4D97-AF65-F5344CB8AC3E}">
        <p14:creationId xmlns:p14="http://schemas.microsoft.com/office/powerpoint/2010/main" val="379822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6705600" cy="8156079"/>
          </a:xfrm>
          <a:prstGeom prst="rect">
            <a:avLst/>
          </a:prstGeom>
        </p:spPr>
        <p:txBody>
          <a:bodyPr wrap="square">
            <a:spAutoFit/>
          </a:bodyPr>
          <a:lstStyle/>
          <a:p>
            <a:r>
              <a:rPr lang="en-US" b="1" dirty="0" smtClean="0"/>
              <a:t>So </a:t>
            </a:r>
            <a:r>
              <a:rPr lang="en-US" b="1" dirty="0"/>
              <a:t>when will I be prescribed antibiotics?</a:t>
            </a:r>
          </a:p>
          <a:p>
            <a:r>
              <a:rPr lang="en-US" dirty="0"/>
              <a:t>The doctor will only prescribe antibiotics when you need them; for example, for a kidney infection or pneumonia. Antibiotics may be life-saving for infections such as meningitis. By only using them when necessary, they are more likely to work when we need them in future</a:t>
            </a:r>
            <a:r>
              <a:rPr lang="en-US" dirty="0" smtClean="0"/>
              <a:t>.</a:t>
            </a:r>
          </a:p>
          <a:p>
            <a:pPr algn="ctr"/>
            <a:r>
              <a:rPr lang="en-US" sz="2000" b="1" u="sng" dirty="0" smtClean="0"/>
              <a:t>Treatment:</a:t>
            </a:r>
            <a:endParaRPr lang="en-US" sz="2000" b="1" u="sng" dirty="0"/>
          </a:p>
          <a:p>
            <a:r>
              <a:rPr lang="en-US" dirty="0" smtClean="0"/>
              <a:t>Antibiotics </a:t>
            </a:r>
            <a:r>
              <a:rPr lang="en-US" dirty="0"/>
              <a:t>are only effective in treating bacterial infections associated with the following conditions</a:t>
            </a:r>
            <a:r>
              <a:rPr lang="en-US" dirty="0" smtClean="0"/>
              <a:t>:</a:t>
            </a:r>
          </a:p>
          <a:p>
            <a:r>
              <a:rPr lang="en-US" b="1" dirty="0" smtClean="0"/>
              <a:t>Ear</a:t>
            </a:r>
            <a:r>
              <a:rPr lang="en-US" b="1" dirty="0"/>
              <a:t>, nose and throat </a:t>
            </a:r>
            <a:r>
              <a:rPr lang="en-US" b="1" dirty="0" smtClean="0"/>
              <a:t>infections:</a:t>
            </a:r>
          </a:p>
          <a:p>
            <a:r>
              <a:rPr lang="en-US" dirty="0" smtClean="0"/>
              <a:t>Otitis </a:t>
            </a:r>
            <a:r>
              <a:rPr lang="en-US" dirty="0"/>
              <a:t>media (infection of the middle ear</a:t>
            </a:r>
            <a:r>
              <a:rPr lang="en-US" dirty="0" smtClean="0"/>
              <a:t>).</a:t>
            </a:r>
          </a:p>
          <a:p>
            <a:r>
              <a:rPr lang="en-US" dirty="0"/>
              <a:t>S</a:t>
            </a:r>
            <a:r>
              <a:rPr lang="en-US" dirty="0" smtClean="0"/>
              <a:t>inusitis </a:t>
            </a:r>
            <a:r>
              <a:rPr lang="en-US" dirty="0"/>
              <a:t>(infection of the sinuses</a:t>
            </a:r>
            <a:r>
              <a:rPr lang="en-US" dirty="0" smtClean="0"/>
              <a:t>).</a:t>
            </a:r>
          </a:p>
          <a:p>
            <a:r>
              <a:rPr lang="en-US" dirty="0" smtClean="0"/>
              <a:t>Tonsillitis </a:t>
            </a:r>
            <a:r>
              <a:rPr lang="en-US" dirty="0"/>
              <a:t>(infection of the </a:t>
            </a:r>
            <a:r>
              <a:rPr lang="en-US" dirty="0" smtClean="0"/>
              <a:t>tonsils)</a:t>
            </a:r>
          </a:p>
          <a:p>
            <a:r>
              <a:rPr lang="en-US" dirty="0"/>
              <a:t>L</a:t>
            </a:r>
            <a:r>
              <a:rPr lang="en-US" dirty="0" smtClean="0"/>
              <a:t>aryngitis </a:t>
            </a:r>
            <a:r>
              <a:rPr lang="en-US" dirty="0"/>
              <a:t>(infection of the voice box).</a:t>
            </a:r>
          </a:p>
          <a:p>
            <a:endParaRPr lang="en-US" b="1" dirty="0" smtClean="0"/>
          </a:p>
          <a:p>
            <a:r>
              <a:rPr lang="en-US" b="1" dirty="0" smtClean="0"/>
              <a:t>Chest infections: </a:t>
            </a:r>
          </a:p>
          <a:p>
            <a:r>
              <a:rPr lang="en-US" dirty="0" smtClean="0"/>
              <a:t>Pneumonia </a:t>
            </a:r>
            <a:r>
              <a:rPr lang="en-US" dirty="0"/>
              <a:t>(infection of the lining of the lung</a:t>
            </a:r>
            <a:r>
              <a:rPr lang="en-US" dirty="0" smtClean="0"/>
              <a:t>).</a:t>
            </a:r>
          </a:p>
          <a:p>
            <a:r>
              <a:rPr lang="en-US" dirty="0" smtClean="0"/>
              <a:t> Bronchitis </a:t>
            </a:r>
            <a:r>
              <a:rPr lang="en-US" dirty="0"/>
              <a:t>(infection of the airways of the lung</a:t>
            </a:r>
            <a:r>
              <a:rPr lang="en-US" dirty="0" smtClean="0"/>
              <a:t>).</a:t>
            </a:r>
          </a:p>
          <a:p>
            <a:r>
              <a:rPr lang="en-US" dirty="0" smtClean="0"/>
              <a:t>Whooping </a:t>
            </a:r>
            <a:r>
              <a:rPr lang="en-US" dirty="0"/>
              <a:t>cough.</a:t>
            </a:r>
          </a:p>
          <a:p>
            <a:endParaRPr lang="en-US" b="1" dirty="0" smtClean="0"/>
          </a:p>
          <a:p>
            <a:r>
              <a:rPr lang="en-US" b="1" dirty="0" smtClean="0"/>
              <a:t>Skin </a:t>
            </a:r>
            <a:r>
              <a:rPr lang="en-US" b="1" dirty="0"/>
              <a:t>infections</a:t>
            </a:r>
            <a:r>
              <a:rPr lang="en-US" dirty="0"/>
              <a:t> - such as </a:t>
            </a:r>
            <a:r>
              <a:rPr lang="en-US" dirty="0" smtClean="0"/>
              <a:t>eczema, Psoriasis, Acne </a:t>
            </a:r>
            <a:r>
              <a:rPr lang="en-US" dirty="0"/>
              <a:t>that has become infected.</a:t>
            </a:r>
          </a:p>
          <a:p>
            <a:endParaRPr lang="en-US" b="1" dirty="0" smtClean="0"/>
          </a:p>
          <a:p>
            <a:r>
              <a:rPr lang="en-US" b="1" dirty="0" smtClean="0"/>
              <a:t>When </a:t>
            </a:r>
            <a:r>
              <a:rPr lang="en-US" b="1" dirty="0"/>
              <a:t>to avoid them or Using them with caution</a:t>
            </a:r>
          </a:p>
          <a:p>
            <a:r>
              <a:rPr lang="en-US" b="1" dirty="0" smtClean="0"/>
              <a:t>Pregnancy </a:t>
            </a:r>
            <a:r>
              <a:rPr lang="en-US" b="1" dirty="0"/>
              <a:t>and breastfeeding</a:t>
            </a:r>
          </a:p>
          <a:p>
            <a:r>
              <a:rPr lang="en-US" dirty="0"/>
              <a:t>If you are pregnant or are breastfeeding, the only type of macrolide antibiotic you can take is erythromycin. Erythromycin can be used at the usual doses throughout your pregnancy, or while you are breastfeeding.</a:t>
            </a:r>
          </a:p>
          <a:p>
            <a:endParaRPr lang="en-US" dirty="0"/>
          </a:p>
        </p:txBody>
      </p:sp>
      <p:pic>
        <p:nvPicPr>
          <p:cNvPr id="4" name="Picture 3" descr="PowerPoint Presentation - Adobe Acrobat Pro"/>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13611" t="18525" r="10556" b="3819"/>
          <a:stretch/>
        </p:blipFill>
        <p:spPr>
          <a:xfrm>
            <a:off x="4572000" y="2590800"/>
            <a:ext cx="1961698" cy="790810"/>
          </a:xfrm>
          <a:prstGeom prst="rect">
            <a:avLst/>
          </a:prstGeom>
        </p:spPr>
      </p:pic>
    </p:spTree>
    <p:extLst>
      <p:ext uri="{BB962C8B-B14F-4D97-AF65-F5344CB8AC3E}">
        <p14:creationId xmlns:p14="http://schemas.microsoft.com/office/powerpoint/2010/main" val="426494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6705600" cy="8402300"/>
          </a:xfrm>
          <a:prstGeom prst="rect">
            <a:avLst/>
          </a:prstGeom>
        </p:spPr>
        <p:txBody>
          <a:bodyPr wrap="square">
            <a:spAutoFit/>
          </a:bodyPr>
          <a:lstStyle/>
          <a:p>
            <a:r>
              <a:rPr lang="en-US" b="1" dirty="0"/>
              <a:t>Combined oral contraceptive pill</a:t>
            </a:r>
          </a:p>
          <a:p>
            <a:r>
              <a:rPr lang="en-US" dirty="0"/>
              <a:t>There is a small risk that macrolide antibiotics can reduce the effectiveness of the combined oral contraceptive pill.</a:t>
            </a:r>
          </a:p>
          <a:p>
            <a:endParaRPr lang="en-US" b="1" dirty="0" smtClean="0"/>
          </a:p>
          <a:p>
            <a:r>
              <a:rPr lang="en-US" b="1" dirty="0" smtClean="0"/>
              <a:t>Common </a:t>
            </a:r>
            <a:r>
              <a:rPr lang="en-US" b="1" dirty="0"/>
              <a:t>side effects</a:t>
            </a:r>
          </a:p>
          <a:p>
            <a:r>
              <a:rPr lang="en-US" dirty="0"/>
              <a:t>Up to one in 10 people may experience the following:</a:t>
            </a:r>
          </a:p>
          <a:p>
            <a:r>
              <a:rPr lang="en-US" dirty="0"/>
              <a:t>pain in the stomach or intestines,</a:t>
            </a:r>
          </a:p>
          <a:p>
            <a:r>
              <a:rPr lang="en-US" dirty="0" err="1"/>
              <a:t>diarrhoea</a:t>
            </a:r>
            <a:r>
              <a:rPr lang="en-US" dirty="0"/>
              <a:t>,</a:t>
            </a:r>
          </a:p>
          <a:p>
            <a:r>
              <a:rPr lang="en-US" dirty="0"/>
              <a:t>nausea, and</a:t>
            </a:r>
          </a:p>
          <a:p>
            <a:r>
              <a:rPr lang="en-US" dirty="0"/>
              <a:t>vomiting.</a:t>
            </a:r>
          </a:p>
          <a:p>
            <a:r>
              <a:rPr lang="en-US" dirty="0" smtClean="0"/>
              <a:t>These </a:t>
            </a:r>
            <a:r>
              <a:rPr lang="en-US" dirty="0"/>
              <a:t>side effects are less severe if you are taking azithromycin (Zithromax) or clarithromycin (</a:t>
            </a:r>
            <a:r>
              <a:rPr lang="en-US" dirty="0" err="1" smtClean="0"/>
              <a:t>Klacid</a:t>
            </a:r>
            <a:r>
              <a:rPr lang="en-US" dirty="0" smtClean="0"/>
              <a:t>).</a:t>
            </a:r>
            <a:r>
              <a:rPr lang="en-US" dirty="0"/>
              <a:t> Erythromycin is available in enteric-coated tablets, slow-release capsules, oral suspensions, ophthalmic solutions, ointments, gels, and injections.</a:t>
            </a:r>
          </a:p>
          <a:p>
            <a:endParaRPr lang="en-US" dirty="0" smtClean="0"/>
          </a:p>
          <a:p>
            <a:r>
              <a:rPr lang="en-US" b="1" dirty="0" smtClean="0"/>
              <a:t>Less </a:t>
            </a:r>
            <a:r>
              <a:rPr lang="en-US" b="1" dirty="0"/>
              <a:t>common side effects</a:t>
            </a:r>
          </a:p>
          <a:p>
            <a:r>
              <a:rPr lang="en-US" dirty="0"/>
              <a:t>Up to one in 100 people may experience the following:</a:t>
            </a:r>
          </a:p>
          <a:p>
            <a:r>
              <a:rPr lang="en-US" dirty="0"/>
              <a:t>dizziness,</a:t>
            </a:r>
          </a:p>
          <a:p>
            <a:r>
              <a:rPr lang="en-US" dirty="0"/>
              <a:t>stomach irritation,</a:t>
            </a:r>
          </a:p>
          <a:p>
            <a:r>
              <a:rPr lang="en-US" dirty="0"/>
              <a:t>indigestion (dyspepsia), and</a:t>
            </a:r>
          </a:p>
          <a:p>
            <a:r>
              <a:rPr lang="en-US" dirty="0"/>
              <a:t>skin rash.</a:t>
            </a:r>
          </a:p>
          <a:p>
            <a:endParaRPr lang="en-US" b="1" dirty="0" smtClean="0"/>
          </a:p>
          <a:p>
            <a:r>
              <a:rPr lang="en-US" b="1" dirty="0" smtClean="0"/>
              <a:t>Rare </a:t>
            </a:r>
            <a:r>
              <a:rPr lang="en-US" b="1" dirty="0"/>
              <a:t>and very rare side effects</a:t>
            </a:r>
          </a:p>
          <a:p>
            <a:r>
              <a:rPr lang="en-US" dirty="0"/>
              <a:t>Between one in 1,000 and one </a:t>
            </a:r>
            <a:r>
              <a:rPr lang="en-US" dirty="0" smtClean="0"/>
              <a:t>in10,000</a:t>
            </a:r>
            <a:r>
              <a:rPr lang="en-US" dirty="0"/>
              <a:t> people may experience the following:</a:t>
            </a:r>
          </a:p>
          <a:p>
            <a:r>
              <a:rPr lang="en-US" dirty="0"/>
              <a:t>jaundice,</a:t>
            </a:r>
          </a:p>
          <a:p>
            <a:r>
              <a:rPr lang="en-US" dirty="0"/>
              <a:t>heart arrhythmias (disorders that affect the way the heart beats),</a:t>
            </a:r>
          </a:p>
          <a:p>
            <a:r>
              <a:rPr lang="en-US" dirty="0"/>
              <a:t>Stevens-Johnson syndrome (a very severe allergic reaction), and</a:t>
            </a:r>
          </a:p>
          <a:p>
            <a:r>
              <a:rPr lang="en-US" dirty="0"/>
              <a:t>tinnitus - this usually disappears once you stop taking the macrolide antibiotics</a:t>
            </a:r>
            <a:r>
              <a:rPr lang="en-US" dirty="0" smtClean="0"/>
              <a:t>.</a:t>
            </a:r>
            <a:endParaRPr lang="en-US" dirty="0"/>
          </a:p>
        </p:txBody>
      </p:sp>
    </p:spTree>
    <p:extLst>
      <p:ext uri="{BB962C8B-B14F-4D97-AF65-F5344CB8AC3E}">
        <p14:creationId xmlns:p14="http://schemas.microsoft.com/office/powerpoint/2010/main" val="2182169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1489</Words>
  <Application>Microsoft Office PowerPoint</Application>
  <PresentationFormat>On-screen Show (4:3)</PresentationFormat>
  <Paragraphs>185</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Lecture Six عضوية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Five عضوية </dc:title>
  <dc:creator>hp</dc:creator>
  <cp:lastModifiedBy>hp</cp:lastModifiedBy>
  <cp:revision>101</cp:revision>
  <dcterms:created xsi:type="dcterms:W3CDTF">2006-08-16T00:00:00Z</dcterms:created>
  <dcterms:modified xsi:type="dcterms:W3CDTF">2020-02-23T22:09:22Z</dcterms:modified>
</cp:coreProperties>
</file>