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5" r:id="rId20"/>
    <p:sldId id="277"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2277"/>
  </p:normalViewPr>
  <p:slideViewPr>
    <p:cSldViewPr snapToGrid="0" snapToObjects="1">
      <p:cViewPr varScale="1">
        <p:scale>
          <a:sx n="57" d="100"/>
          <a:sy n="57" d="100"/>
        </p:scale>
        <p:origin x="6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494630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15097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2056927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13304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BABEB5-17DD-364B-A147-F243DE7DA30B}" type="datetimeFigureOut">
              <a:rPr lang="en-US" smtClean="0"/>
              <a:t>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40412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BABEB5-17DD-364B-A147-F243DE7DA30B}" type="datetimeFigureOut">
              <a:rPr lang="en-US" smtClean="0"/>
              <a:t>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35490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BABEB5-17DD-364B-A147-F243DE7DA30B}" type="datetimeFigureOut">
              <a:rPr lang="en-US" smtClean="0"/>
              <a:t>1/19/20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389996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BABEB5-17DD-364B-A147-F243DE7DA30B}" type="datetimeFigureOut">
              <a:rPr lang="en-US" smtClean="0"/>
              <a:t>1/19/20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339559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BABEB5-17DD-364B-A147-F243DE7DA30B}" type="datetimeFigureOut">
              <a:rPr lang="en-US" smtClean="0"/>
              <a:t>1/19/20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899697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ABEB5-17DD-364B-A147-F243DE7DA30B}" type="datetimeFigureOut">
              <a:rPr lang="en-US" smtClean="0"/>
              <a:t>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56818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ABEB5-17DD-364B-A147-F243DE7DA30B}" type="datetimeFigureOut">
              <a:rPr lang="en-US" smtClean="0"/>
              <a:t>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3863267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ABEB5-17DD-364B-A147-F243DE7DA30B}" type="datetimeFigureOut">
              <a:rPr lang="en-US" smtClean="0"/>
              <a:t>1/19/20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675DC-41A2-6647-80E8-CABF3E0D81DA}" type="slidenum">
              <a:rPr lang="en-US" smtClean="0"/>
              <a:t>‹#›</a:t>
            </a:fld>
            <a:endParaRPr lang="en-US"/>
          </a:p>
        </p:txBody>
      </p:sp>
    </p:spTree>
    <p:extLst>
      <p:ext uri="{BB962C8B-B14F-4D97-AF65-F5344CB8AC3E}">
        <p14:creationId xmlns:p14="http://schemas.microsoft.com/office/powerpoint/2010/main" val="255251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dirty="0" smtClean="0"/>
              <a:t>Second trimester miscarriage</a:t>
            </a:r>
            <a:endParaRPr lang="en-US" sz="8800" dirty="0"/>
          </a:p>
        </p:txBody>
      </p:sp>
      <p:sp>
        <p:nvSpPr>
          <p:cNvPr id="3" name="Subtitle 2"/>
          <p:cNvSpPr>
            <a:spLocks noGrp="1"/>
          </p:cNvSpPr>
          <p:nvPr>
            <p:ph type="subTitle" idx="1"/>
          </p:nvPr>
        </p:nvSpPr>
        <p:spPr/>
        <p:txBody>
          <a:bodyPr>
            <a:normAutofit/>
          </a:bodyPr>
          <a:lstStyle/>
          <a:p>
            <a:r>
              <a:rPr lang="en-US" sz="6600" dirty="0" err="1" smtClean="0">
                <a:solidFill>
                  <a:srgbClr val="FF0000"/>
                </a:solidFill>
              </a:rPr>
              <a:t>Zeena</a:t>
            </a:r>
            <a:r>
              <a:rPr lang="en-US" sz="6600" dirty="0" smtClean="0">
                <a:solidFill>
                  <a:srgbClr val="FF0000"/>
                </a:solidFill>
              </a:rPr>
              <a:t> </a:t>
            </a:r>
            <a:r>
              <a:rPr lang="en-US" sz="6600" dirty="0" err="1" smtClean="0">
                <a:solidFill>
                  <a:srgbClr val="FF0000"/>
                </a:solidFill>
              </a:rPr>
              <a:t>helmi</a:t>
            </a:r>
            <a:endParaRPr lang="en-US" sz="6600" dirty="0">
              <a:solidFill>
                <a:srgbClr val="FF0000"/>
              </a:solidFill>
            </a:endParaRPr>
          </a:p>
        </p:txBody>
      </p:sp>
    </p:spTree>
    <p:extLst>
      <p:ext uri="{BB962C8B-B14F-4D97-AF65-F5344CB8AC3E}">
        <p14:creationId xmlns:p14="http://schemas.microsoft.com/office/powerpoint/2010/main" val="588457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Serum human chorionic gonadotrophin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There </a:t>
            </a:r>
            <a:r>
              <a:rPr lang="en-US" dirty="0"/>
              <a:t>is little evidence to support the role of beta human chorionic gonadotrophin (β-</a:t>
            </a:r>
            <a:r>
              <a:rPr lang="en-US" dirty="0" err="1"/>
              <a:t>hCG</a:t>
            </a:r>
            <a:r>
              <a:rPr lang="en-US" dirty="0"/>
              <a:t>) in determining </a:t>
            </a:r>
            <a:r>
              <a:rPr lang="en-US" dirty="0" err="1"/>
              <a:t>viabil</a:t>
            </a:r>
            <a:r>
              <a:rPr lang="en-US" dirty="0"/>
              <a:t>- </a:t>
            </a:r>
            <a:r>
              <a:rPr lang="en-US" dirty="0" err="1"/>
              <a:t>ity</a:t>
            </a:r>
            <a:r>
              <a:rPr lang="en-US" dirty="0"/>
              <a:t> after the visualization of an intrauterine gestation sac and yolk sac, as considerable variation exists in the normal increase in β-</a:t>
            </a:r>
            <a:r>
              <a:rPr lang="en-US" dirty="0" err="1"/>
              <a:t>hCG</a:t>
            </a:r>
            <a:r>
              <a:rPr lang="en-US" dirty="0"/>
              <a:t> and occasionally falls are </a:t>
            </a:r>
            <a:r>
              <a:rPr lang="en-US" dirty="0" err="1"/>
              <a:t>iden</a:t>
            </a:r>
            <a:r>
              <a:rPr lang="en-US" dirty="0"/>
              <a:t>- </a:t>
            </a:r>
            <a:r>
              <a:rPr lang="en-US" dirty="0" err="1"/>
              <a:t>tified</a:t>
            </a:r>
            <a:r>
              <a:rPr lang="en-US" dirty="0"/>
              <a:t> in the presence of subsequently viable pregnancy. Furthermore, the effect of twin pregnancy on β-</a:t>
            </a:r>
            <a:r>
              <a:rPr lang="en-US" dirty="0" err="1"/>
              <a:t>hCG</a:t>
            </a:r>
            <a:r>
              <a:rPr lang="en-US" dirty="0"/>
              <a:t> rise is uncertain. </a:t>
            </a:r>
            <a:endParaRPr lang="en-US" dirty="0" smtClean="0"/>
          </a:p>
          <a:p>
            <a:endParaRPr lang="en-US" dirty="0"/>
          </a:p>
        </p:txBody>
      </p:sp>
    </p:spTree>
    <p:extLst>
      <p:ext uri="{BB962C8B-B14F-4D97-AF65-F5344CB8AC3E}">
        <p14:creationId xmlns:p14="http://schemas.microsoft.com/office/powerpoint/2010/main" val="151671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Progesterone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main role of progesterone lies in the assistance it provides in determining the likely outcome of pregnancy of unknown location rather than in diagnosing </a:t>
            </a:r>
            <a:r>
              <a:rPr lang="en-US" dirty="0" err="1"/>
              <a:t>miscar</a:t>
            </a:r>
            <a:r>
              <a:rPr lang="en-US" dirty="0"/>
              <a:t>- </a:t>
            </a:r>
            <a:r>
              <a:rPr lang="en-US" dirty="0" err="1"/>
              <a:t>riage</a:t>
            </a:r>
            <a:r>
              <a:rPr lang="en-US" dirty="0"/>
              <a:t>, although a progesterone level of less than 20 </a:t>
            </a:r>
            <a:r>
              <a:rPr lang="en-US" dirty="0" err="1"/>
              <a:t>nmol</a:t>
            </a:r>
            <a:r>
              <a:rPr lang="en-US" dirty="0"/>
              <a:t>/L suggests a non-viable pregnancy, a level above 60 </a:t>
            </a:r>
            <a:r>
              <a:rPr lang="en-US" dirty="0" err="1"/>
              <a:t>nmol</a:t>
            </a:r>
            <a:r>
              <a:rPr lang="en-US" dirty="0"/>
              <a:t>/L a live pregnancy (without determining its location) while values between 20 and 60 </a:t>
            </a:r>
            <a:r>
              <a:rPr lang="en-US" dirty="0" err="1"/>
              <a:t>nmol</a:t>
            </a:r>
            <a:r>
              <a:rPr lang="en-US" dirty="0"/>
              <a:t>/L are </a:t>
            </a:r>
            <a:r>
              <a:rPr lang="en-US" dirty="0" err="1"/>
              <a:t>equivocable</a:t>
            </a:r>
            <a:r>
              <a:rPr lang="en-US" dirty="0"/>
              <a:t> .</a:t>
            </a:r>
            <a:r>
              <a:rPr lang="en-US" dirty="0" smtClean="0"/>
              <a:t>Progesterone </a:t>
            </a:r>
            <a:r>
              <a:rPr lang="en-US" dirty="0"/>
              <a:t>levels are also not valid where patients are taking exogenous progesterone as is often the case with assisted conception/recurrent miscarriage. </a:t>
            </a:r>
            <a:endParaRPr lang="en-US" dirty="0" smtClean="0"/>
          </a:p>
          <a:p>
            <a:endParaRPr lang="en-US" dirty="0"/>
          </a:p>
        </p:txBody>
      </p:sp>
    </p:spTree>
    <p:extLst>
      <p:ext uri="{BB962C8B-B14F-4D97-AF65-F5344CB8AC3E}">
        <p14:creationId xmlns:p14="http://schemas.microsoft.com/office/powerpoint/2010/main" val="195511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Management </a:t>
            </a:r>
            <a:r>
              <a:rPr lang="en-US" dirty="0"/>
              <a:t>options fall into three groups: medical, sur- </a:t>
            </a:r>
            <a:r>
              <a:rPr lang="en-US" dirty="0" err="1"/>
              <a:t>gical</a:t>
            </a:r>
            <a:r>
              <a:rPr lang="en-US" dirty="0"/>
              <a:t> or expectant. Factors to be taken into account when discussing these options with patients include the following. </a:t>
            </a:r>
            <a:endParaRPr lang="en-US" dirty="0" smtClean="0"/>
          </a:p>
          <a:p>
            <a:r>
              <a:rPr lang="en-US" dirty="0"/>
              <a:t>• Type of miscarriage: </a:t>
            </a:r>
            <a:endParaRPr lang="en-US" dirty="0" smtClean="0"/>
          </a:p>
          <a:p>
            <a:r>
              <a:rPr lang="en-US" dirty="0" smtClean="0"/>
              <a:t>• </a:t>
            </a:r>
            <a:r>
              <a:rPr lang="en-US" dirty="0"/>
              <a:t>Gestation at which miscarriage is diagnosed: care needs to be taken where miscarriage is diagnosed at later gestations (11 weeks and above where there is a missed miscarriage). These patients are at risk of heavier bleed- </a:t>
            </a:r>
            <a:r>
              <a:rPr lang="en-US" dirty="0" err="1"/>
              <a:t>ing</a:t>
            </a:r>
            <a:r>
              <a:rPr lang="en-US" dirty="0"/>
              <a:t> compared with earlier gestations and should be warned of such and possibly encouraged to consider sur- </a:t>
            </a:r>
            <a:r>
              <a:rPr lang="en-US" dirty="0" err="1"/>
              <a:t>gical</a:t>
            </a:r>
            <a:r>
              <a:rPr lang="en-US" dirty="0"/>
              <a:t> evacuation as the first line of treatment. If their </a:t>
            </a:r>
            <a:r>
              <a:rPr lang="en-US" dirty="0" err="1"/>
              <a:t>pref</a:t>
            </a:r>
            <a:r>
              <a:rPr lang="en-US" dirty="0"/>
              <a:t>- </a:t>
            </a:r>
            <a:r>
              <a:rPr lang="en-US" dirty="0" err="1"/>
              <a:t>erence</a:t>
            </a:r>
            <a:r>
              <a:rPr lang="en-US" dirty="0"/>
              <a:t> is for medical evacuation, then this is more appropriately carried out in an inpatient setting. </a:t>
            </a:r>
            <a:endParaRPr lang="en-US" dirty="0" smtClean="0"/>
          </a:p>
          <a:p>
            <a:r>
              <a:rPr lang="en-US" dirty="0"/>
              <a:t>• Facilities available at individual units: </a:t>
            </a:r>
            <a:endParaRPr lang="en-US" dirty="0" smtClean="0"/>
          </a:p>
          <a:p>
            <a:r>
              <a:rPr lang="en-US" dirty="0" smtClean="0"/>
              <a:t>• </a:t>
            </a:r>
            <a:r>
              <a:rPr lang="en-US" dirty="0"/>
              <a:t>Medical history: cardiac disease and sickle cell </a:t>
            </a:r>
            <a:r>
              <a:rPr lang="en-US" dirty="0" err="1"/>
              <a:t>anaemia</a:t>
            </a:r>
            <a:r>
              <a:rPr lang="en-US" dirty="0"/>
              <a:t> for example. The risks are increased in the presence of </a:t>
            </a:r>
            <a:r>
              <a:rPr lang="en-US" dirty="0" err="1"/>
              <a:t>haemorrhage</a:t>
            </a:r>
            <a:r>
              <a:rPr lang="en-US" dirty="0"/>
              <a:t> and so generally among these patients sur- </a:t>
            </a:r>
            <a:r>
              <a:rPr lang="en-US" dirty="0" err="1"/>
              <a:t>gical</a:t>
            </a:r>
            <a:r>
              <a:rPr lang="en-US" dirty="0"/>
              <a:t> evacuation, being associated with less blood loss, is the most appropriate choice. </a:t>
            </a:r>
            <a:endParaRPr lang="en-US" dirty="0" smtClean="0"/>
          </a:p>
          <a:p>
            <a:r>
              <a:rPr lang="en-US" dirty="0"/>
              <a:t>• Patient choice</a:t>
            </a:r>
            <a:r>
              <a:rPr lang="en-US" dirty="0" smtClean="0"/>
              <a:t>.</a:t>
            </a:r>
          </a:p>
          <a:p>
            <a:r>
              <a:rPr lang="en-US" dirty="0" smtClean="0"/>
              <a:t> </a:t>
            </a:r>
            <a:r>
              <a:rPr lang="en-US" dirty="0"/>
              <a:t>• Cost. </a:t>
            </a:r>
            <a:endParaRPr lang="en-US" dirty="0" smtClean="0"/>
          </a:p>
          <a:p>
            <a:endParaRPr lang="en-US" dirty="0" smtClean="0"/>
          </a:p>
          <a:p>
            <a:endParaRPr lang="en-US" dirty="0"/>
          </a:p>
        </p:txBody>
      </p:sp>
    </p:spTree>
    <p:extLst>
      <p:ext uri="{BB962C8B-B14F-4D97-AF65-F5344CB8AC3E}">
        <p14:creationId xmlns:p14="http://schemas.microsoft.com/office/powerpoint/2010/main" val="426301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Expectant 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Up </a:t>
            </a:r>
            <a:r>
              <a:rPr lang="en-US" dirty="0"/>
              <a:t>to 85% of miscarriages will resolve spontaneously within 3 weeks of the diagnosis. </a:t>
            </a:r>
            <a:endParaRPr lang="en-US" dirty="0" smtClean="0"/>
          </a:p>
          <a:p>
            <a:r>
              <a:rPr lang="en-US" dirty="0" smtClean="0"/>
              <a:t>Patient </a:t>
            </a:r>
            <a:r>
              <a:rPr lang="en-US" dirty="0"/>
              <a:t>satisfaction with expectant management depends on appropriate patient selection (earlier </a:t>
            </a:r>
            <a:r>
              <a:rPr lang="en-US" dirty="0" err="1"/>
              <a:t>gesta</a:t>
            </a:r>
            <a:r>
              <a:rPr lang="en-US" dirty="0"/>
              <a:t>- </a:t>
            </a:r>
            <a:r>
              <a:rPr lang="en-US" dirty="0" err="1"/>
              <a:t>tion</a:t>
            </a:r>
            <a:r>
              <a:rPr lang="en-US" dirty="0"/>
              <a:t>, singleton pregnancy, social circumstances) and counselling. Patients should be made aware of what to anticipate (pain and bleeding), be given advice regarding analgesia and what to do with the tissue passed. The advice should be backed up with written information and contact details in case of concern or complications. </a:t>
            </a:r>
            <a:endParaRPr lang="en-US" dirty="0" smtClean="0"/>
          </a:p>
          <a:p>
            <a:endParaRPr lang="en-US" dirty="0"/>
          </a:p>
        </p:txBody>
      </p:sp>
    </p:spTree>
    <p:extLst>
      <p:ext uri="{BB962C8B-B14F-4D97-AF65-F5344CB8AC3E}">
        <p14:creationId xmlns:p14="http://schemas.microsoft.com/office/powerpoint/2010/main" val="55828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Surgical 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Surgical </a:t>
            </a:r>
            <a:r>
              <a:rPr lang="en-US" dirty="0"/>
              <a:t>management involves evacuation of the uterus by dilatation and suction curettage (‘evacuation of retained products of conception’ is the term in general usage in the UK.) The procedure can be performed under general or local </a:t>
            </a:r>
            <a:r>
              <a:rPr lang="en-US" dirty="0" err="1"/>
              <a:t>anaesthesia</a:t>
            </a:r>
            <a:r>
              <a:rPr lang="en-US" dirty="0"/>
              <a:t> depending on local </a:t>
            </a:r>
            <a:r>
              <a:rPr lang="en-US" dirty="0" err="1"/>
              <a:t>experi</a:t>
            </a:r>
            <a:r>
              <a:rPr lang="en-US" dirty="0"/>
              <a:t>- </a:t>
            </a:r>
            <a:r>
              <a:rPr lang="en-US" dirty="0" err="1"/>
              <a:t>ence</a:t>
            </a:r>
            <a:r>
              <a:rPr lang="en-US" dirty="0"/>
              <a:t>. Cervical dilatation can be assisted by cervical </a:t>
            </a:r>
            <a:r>
              <a:rPr lang="en-US" dirty="0" smtClean="0"/>
              <a:t>priming </a:t>
            </a:r>
            <a:r>
              <a:rPr lang="en-US" dirty="0"/>
              <a:t>with a prostaglandin (e.g. misoprostol) a minimum of 1 hour prior to the procedure and is strongly recommended when the woman has not had a previous vaginal </a:t>
            </a:r>
            <a:r>
              <a:rPr lang="en-US" dirty="0" smtClean="0"/>
              <a:t>delivery. </a:t>
            </a:r>
            <a:r>
              <a:rPr lang="en-US" dirty="0"/>
              <a:t>This is believed to reduce the </a:t>
            </a:r>
            <a:r>
              <a:rPr lang="en-US" dirty="0" err="1"/>
              <a:t>pres</a:t>
            </a:r>
            <a:r>
              <a:rPr lang="en-US" dirty="0"/>
              <a:t>- sure required to dilate the cervix and hence risk of failure of the procedure, retained products and uterine </a:t>
            </a:r>
            <a:r>
              <a:rPr lang="en-US" dirty="0" err="1"/>
              <a:t>perfora</a:t>
            </a:r>
            <a:r>
              <a:rPr lang="en-US" dirty="0"/>
              <a:t>- </a:t>
            </a:r>
            <a:r>
              <a:rPr lang="en-US" dirty="0" err="1"/>
              <a:t>tion</a:t>
            </a:r>
            <a:r>
              <a:rPr lang="en-US" dirty="0"/>
              <a:t>. </a:t>
            </a:r>
          </a:p>
        </p:txBody>
      </p:sp>
    </p:spTree>
    <p:extLst>
      <p:ext uri="{BB962C8B-B14F-4D97-AF65-F5344CB8AC3E}">
        <p14:creationId xmlns:p14="http://schemas.microsoft.com/office/powerpoint/2010/main" val="1754761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Curettage is usually safe but it is important to counsel women about the associated risks. These include the risk of </a:t>
            </a:r>
            <a:r>
              <a:rPr lang="en-US" dirty="0" smtClean="0">
                <a:solidFill>
                  <a:srgbClr val="FF0000"/>
                </a:solidFill>
              </a:rPr>
              <a:t>general </a:t>
            </a:r>
            <a:r>
              <a:rPr lang="en-US" dirty="0" err="1" smtClean="0">
                <a:solidFill>
                  <a:srgbClr val="FF0000"/>
                </a:solidFill>
              </a:rPr>
              <a:t>anaesthesia</a:t>
            </a:r>
            <a:r>
              <a:rPr lang="en-US" dirty="0" smtClean="0">
                <a:solidFill>
                  <a:srgbClr val="FF0000"/>
                </a:solidFill>
              </a:rPr>
              <a:t> </a:t>
            </a:r>
            <a:r>
              <a:rPr lang="en-US" dirty="0" smtClean="0"/>
              <a:t>(if relevant), the risk of </a:t>
            </a:r>
            <a:r>
              <a:rPr lang="en-US" dirty="0" smtClean="0">
                <a:solidFill>
                  <a:srgbClr val="FF0000"/>
                </a:solidFill>
              </a:rPr>
              <a:t>infection</a:t>
            </a:r>
            <a:r>
              <a:rPr lang="en-US" dirty="0" smtClean="0"/>
              <a:t> or </a:t>
            </a:r>
            <a:r>
              <a:rPr lang="en-US" dirty="0" smtClean="0">
                <a:solidFill>
                  <a:srgbClr val="FF0000"/>
                </a:solidFill>
              </a:rPr>
              <a:t>retained products </a:t>
            </a:r>
            <a:r>
              <a:rPr lang="en-US" dirty="0" smtClean="0"/>
              <a:t>(3–5%) and potential </a:t>
            </a:r>
            <a:r>
              <a:rPr lang="en-US" dirty="0" smtClean="0">
                <a:solidFill>
                  <a:srgbClr val="FF0000"/>
                </a:solidFill>
              </a:rPr>
              <a:t>bleeding</a:t>
            </a:r>
            <a:r>
              <a:rPr lang="en-US" dirty="0" smtClean="0"/>
              <a:t> in association with this and the 0.5% risk of </a:t>
            </a:r>
            <a:r>
              <a:rPr lang="en-US" dirty="0" smtClean="0">
                <a:solidFill>
                  <a:srgbClr val="FF0000"/>
                </a:solidFill>
              </a:rPr>
              <a:t>uterine perforation</a:t>
            </a:r>
            <a:r>
              <a:rPr lang="en-US" dirty="0" smtClean="0"/>
              <a:t> which could lead to other organ damage and the need to progress to laparoscopy or laparotomy in those circumstances. Patients should be reassured that in the presence of a uterine perforation and the absence of additional complications, the implications for future fertility are negligible. </a:t>
            </a:r>
            <a:r>
              <a:rPr lang="en-US" dirty="0" err="1" smtClean="0">
                <a:solidFill>
                  <a:srgbClr val="FF0000"/>
                </a:solidFill>
              </a:rPr>
              <a:t>Asherman’s</a:t>
            </a:r>
            <a:r>
              <a:rPr lang="en-US" dirty="0" smtClean="0">
                <a:solidFill>
                  <a:srgbClr val="FF0000"/>
                </a:solidFill>
              </a:rPr>
              <a:t> syndrome</a:t>
            </a:r>
            <a:r>
              <a:rPr lang="en-US" dirty="0" smtClean="0"/>
              <a:t>, where intrauterine </a:t>
            </a:r>
            <a:r>
              <a:rPr lang="en-US" dirty="0" err="1" smtClean="0"/>
              <a:t>synechiae</a:t>
            </a:r>
            <a:r>
              <a:rPr lang="en-US" dirty="0" smtClean="0"/>
              <a:t> develop and interfere with conception, used to be said to arise from over-vigorous curettage</a:t>
            </a:r>
            <a:endParaRPr lang="en-US" dirty="0"/>
          </a:p>
        </p:txBody>
      </p:sp>
    </p:spTree>
    <p:extLst>
      <p:ext uri="{BB962C8B-B14F-4D97-AF65-F5344CB8AC3E}">
        <p14:creationId xmlns:p14="http://schemas.microsoft.com/office/powerpoint/2010/main" val="1482874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Medical </a:t>
            </a:r>
            <a:r>
              <a:rPr lang="en-US" dirty="0"/>
              <a:t>management of miscarriage involves using </a:t>
            </a:r>
            <a:r>
              <a:rPr lang="en-US" dirty="0" err="1"/>
              <a:t>uter</a:t>
            </a:r>
            <a:r>
              <a:rPr lang="en-US" dirty="0"/>
              <a:t>- </a:t>
            </a:r>
            <a:r>
              <a:rPr lang="en-US" dirty="0" err="1"/>
              <a:t>otonic</a:t>
            </a:r>
            <a:r>
              <a:rPr lang="en-US" dirty="0"/>
              <a:t> therapy, alone or in conjunction with </a:t>
            </a:r>
            <a:r>
              <a:rPr lang="en-US" dirty="0" err="1"/>
              <a:t>antihormone</a:t>
            </a:r>
            <a:r>
              <a:rPr lang="en-US" dirty="0"/>
              <a:t> therapy, to achieve evacuation of the uterine cavity. </a:t>
            </a:r>
            <a:endParaRPr lang="en-US" dirty="0" smtClean="0"/>
          </a:p>
          <a:p>
            <a:r>
              <a:rPr lang="en-US" dirty="0"/>
              <a:t>Available </a:t>
            </a:r>
            <a:r>
              <a:rPr lang="en-US" dirty="0" err="1"/>
              <a:t>uterotonic</a:t>
            </a:r>
            <a:r>
              <a:rPr lang="en-US" dirty="0"/>
              <a:t> agents include </a:t>
            </a:r>
            <a:r>
              <a:rPr lang="en-US" dirty="0" err="1"/>
              <a:t>gemeprost</a:t>
            </a:r>
            <a:r>
              <a:rPr lang="en-US" dirty="0"/>
              <a:t> and misoprostol, both of which are prostaglandin (PG)E1 </a:t>
            </a:r>
            <a:r>
              <a:rPr lang="en-US" dirty="0" err="1"/>
              <a:t>ana</a:t>
            </a:r>
            <a:r>
              <a:rPr lang="en-US" dirty="0"/>
              <a:t>- </a:t>
            </a:r>
            <a:r>
              <a:rPr lang="en-US" dirty="0" err="1"/>
              <a:t>logues</a:t>
            </a:r>
            <a:r>
              <a:rPr lang="en-US" dirty="0"/>
              <a:t>. </a:t>
            </a:r>
            <a:r>
              <a:rPr lang="en-US" dirty="0" err="1"/>
              <a:t>Gemeprost</a:t>
            </a:r>
            <a:r>
              <a:rPr lang="en-US" dirty="0"/>
              <a:t> is licensed for use in management of uterine evacuation. It requires refrigeration and is more expensive that misoprostol. Misoprostol is not licensed for </a:t>
            </a:r>
            <a:r>
              <a:rPr lang="en-US" dirty="0" err="1"/>
              <a:t>gynaecological</a:t>
            </a:r>
            <a:r>
              <a:rPr lang="en-US" dirty="0"/>
              <a:t> use, can be stored at room temperature and is significantly less costly. It can also be given orally as well as per vagina or rectum. Side effects include nausea, vomiting and </a:t>
            </a:r>
            <a:r>
              <a:rPr lang="en-US" dirty="0" err="1"/>
              <a:t>diarrhoea</a:t>
            </a:r>
            <a:r>
              <a:rPr lang="en-US" dirty="0"/>
              <a:t>, which can be problem- </a:t>
            </a:r>
            <a:r>
              <a:rPr lang="en-US" dirty="0" err="1"/>
              <a:t>atic</a:t>
            </a:r>
            <a:r>
              <a:rPr lang="en-US" dirty="0"/>
              <a:t>. There is no evidence to support the use of other </a:t>
            </a:r>
            <a:r>
              <a:rPr lang="en-US" dirty="0" err="1"/>
              <a:t>uterotonics</a:t>
            </a:r>
            <a:r>
              <a:rPr lang="en-US" dirty="0"/>
              <a:t> such as </a:t>
            </a:r>
            <a:r>
              <a:rPr lang="en-US" dirty="0" err="1"/>
              <a:t>ergometrine</a:t>
            </a:r>
            <a:r>
              <a:rPr lang="en-US" dirty="0"/>
              <a:t>, oxytocin or other </a:t>
            </a:r>
            <a:r>
              <a:rPr lang="en-US" dirty="0" err="1"/>
              <a:t>prosta</a:t>
            </a:r>
            <a:r>
              <a:rPr lang="en-US" dirty="0"/>
              <a:t>- </a:t>
            </a:r>
            <a:r>
              <a:rPr lang="en-US" dirty="0" err="1"/>
              <a:t>glandins</a:t>
            </a:r>
            <a:r>
              <a:rPr lang="en-US" dirty="0"/>
              <a:t> in this situation. PGE1 analogues can be used in conjunction with </a:t>
            </a:r>
            <a:r>
              <a:rPr lang="en-US" dirty="0" err="1"/>
              <a:t>antihormone</a:t>
            </a:r>
            <a:r>
              <a:rPr lang="en-US" dirty="0"/>
              <a:t> therapy: mifepristone, an </a:t>
            </a:r>
            <a:r>
              <a:rPr lang="en-US" dirty="0" err="1"/>
              <a:t>antiprogesterone</a:t>
            </a:r>
            <a:r>
              <a:rPr lang="en-US" dirty="0"/>
              <a:t>, can be used to sensitize the uterus to the effects of </a:t>
            </a:r>
            <a:r>
              <a:rPr lang="en-US" dirty="0" err="1"/>
              <a:t>uterotonics</a:t>
            </a:r>
            <a:r>
              <a:rPr lang="en-US" dirty="0"/>
              <a:t> and may improve complete evacuation rates. The effect of mifepristone is maximal 36–48 hours after treatment. </a:t>
            </a:r>
            <a:endParaRPr lang="en-US" dirty="0" smtClean="0"/>
          </a:p>
        </p:txBody>
      </p:sp>
    </p:spTree>
    <p:extLst>
      <p:ext uri="{BB962C8B-B14F-4D97-AF65-F5344CB8AC3E}">
        <p14:creationId xmlns:p14="http://schemas.microsoft.com/office/powerpoint/2010/main" val="1684702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Overall, the success rate of medical management (72– 93%) is similar to that of expectant management (75–85%) but </a:t>
            </a:r>
            <a:r>
              <a:rPr lang="en-US" dirty="0" smtClean="0">
                <a:solidFill>
                  <a:srgbClr val="FF0000"/>
                </a:solidFill>
              </a:rPr>
              <a:t>medical management has the advantage that patients can control the course of events by timing </a:t>
            </a:r>
            <a:r>
              <a:rPr lang="en-US" dirty="0" err="1" smtClean="0">
                <a:solidFill>
                  <a:srgbClr val="FF0000"/>
                </a:solidFill>
              </a:rPr>
              <a:t>medi</a:t>
            </a:r>
            <a:r>
              <a:rPr lang="en-US" dirty="0" smtClean="0">
                <a:solidFill>
                  <a:srgbClr val="FF0000"/>
                </a:solidFill>
              </a:rPr>
              <a:t>- cation to allow the miscarriage to take place</a:t>
            </a:r>
            <a:r>
              <a:rPr lang="en-US" dirty="0" smtClean="0"/>
              <a:t>. However, success rates are dependent on how much time has elapsed following treatment: the </a:t>
            </a:r>
            <a:r>
              <a:rPr lang="en-US" dirty="0" smtClean="0">
                <a:solidFill>
                  <a:srgbClr val="FF0000"/>
                </a:solidFill>
              </a:rPr>
              <a:t>longer the wait, the higher the success rate</a:t>
            </a:r>
            <a:r>
              <a:rPr lang="en-US" dirty="0" smtClean="0"/>
              <a:t>. Compared with surgical man- </a:t>
            </a:r>
            <a:r>
              <a:rPr lang="en-US" dirty="0" err="1" smtClean="0"/>
              <a:t>agement</a:t>
            </a:r>
            <a:r>
              <a:rPr lang="en-US" dirty="0" smtClean="0"/>
              <a:t>, there is significantly more associated blood loss but no increased requirement for blood transfusion. Reassuringly, rates of </a:t>
            </a:r>
            <a:r>
              <a:rPr lang="en-US" dirty="0" smtClean="0">
                <a:solidFill>
                  <a:srgbClr val="FF0000"/>
                </a:solidFill>
              </a:rPr>
              <a:t>infection</a:t>
            </a:r>
            <a:r>
              <a:rPr lang="en-US" dirty="0" smtClean="0"/>
              <a:t> between the three options are similar </a:t>
            </a:r>
          </a:p>
          <a:p>
            <a:endParaRPr lang="en-US" dirty="0" smtClean="0"/>
          </a:p>
          <a:p>
            <a:endParaRPr lang="en-US" dirty="0"/>
          </a:p>
        </p:txBody>
      </p:sp>
    </p:spTree>
    <p:extLst>
      <p:ext uri="{BB962C8B-B14F-4D97-AF65-F5344CB8AC3E}">
        <p14:creationId xmlns:p14="http://schemas.microsoft.com/office/powerpoint/2010/main" val="224645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Rhesus status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The recommended dose of anti-D immunoglobulin for miscarriage is 250 units before 20 weeks’ gestation and 500 units after 20 weeks. It is further recommended that a </a:t>
            </a:r>
            <a:r>
              <a:rPr lang="en-US" dirty="0" err="1"/>
              <a:t>Kleihauer</a:t>
            </a:r>
            <a:r>
              <a:rPr lang="en-US" dirty="0"/>
              <a:t> test be performed to assess the quantity of </a:t>
            </a:r>
            <a:r>
              <a:rPr lang="en-US" dirty="0" err="1"/>
              <a:t>feto</a:t>
            </a:r>
            <a:r>
              <a:rPr lang="en-US" dirty="0"/>
              <a:t>-maternal </a:t>
            </a:r>
            <a:r>
              <a:rPr lang="en-US" dirty="0" err="1"/>
              <a:t>haemorrhage</a:t>
            </a:r>
            <a:r>
              <a:rPr lang="en-US" dirty="0"/>
              <a:t> after 20 weeks. </a:t>
            </a:r>
            <a:endParaRPr lang="en-US" dirty="0" smtClean="0"/>
          </a:p>
          <a:p>
            <a:endParaRPr lang="en-US" dirty="0"/>
          </a:p>
        </p:txBody>
      </p:sp>
    </p:spTree>
    <p:extLst>
      <p:ext uri="{BB962C8B-B14F-4D97-AF65-F5344CB8AC3E}">
        <p14:creationId xmlns:p14="http://schemas.microsoft.com/office/powerpoint/2010/main" val="1948148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incompetence</a:t>
            </a:r>
            <a:endParaRPr lang="en-US" dirty="0"/>
          </a:p>
        </p:txBody>
      </p:sp>
      <p:sp>
        <p:nvSpPr>
          <p:cNvPr id="3" name="Content Placeholder 2"/>
          <p:cNvSpPr>
            <a:spLocks noGrp="1"/>
          </p:cNvSpPr>
          <p:nvPr>
            <p:ph idx="1"/>
          </p:nvPr>
        </p:nvSpPr>
        <p:spPr/>
        <p:txBody>
          <a:bodyPr>
            <a:normAutofit/>
          </a:bodyPr>
          <a:lstStyle/>
          <a:p>
            <a:r>
              <a:rPr lang="en-US" dirty="0"/>
              <a:t/>
            </a:r>
            <a:br>
              <a:rPr lang="en-US" dirty="0"/>
            </a:br>
            <a:r>
              <a:rPr lang="en-US" dirty="0" smtClean="0"/>
              <a:t> or Cervical </a:t>
            </a:r>
            <a:r>
              <a:rPr lang="en-US" dirty="0"/>
              <a:t>insufficiency (CI</a:t>
            </a:r>
            <a:r>
              <a:rPr lang="en-US" dirty="0" smtClean="0"/>
              <a:t>), </a:t>
            </a:r>
            <a:r>
              <a:rPr lang="en-US" dirty="0"/>
              <a:t>occurs in 1 in 50 to 1 in 2,000 gestations</a:t>
            </a:r>
            <a:r>
              <a:rPr lang="en-US" dirty="0" smtClean="0"/>
              <a:t>.</a:t>
            </a:r>
          </a:p>
          <a:p>
            <a:r>
              <a:rPr lang="en-US" dirty="0" smtClean="0"/>
              <a:t> </a:t>
            </a:r>
            <a:r>
              <a:rPr lang="en-US" dirty="0"/>
              <a:t>Risk factors </a:t>
            </a:r>
            <a:endParaRPr lang="en-US" dirty="0" smtClean="0">
              <a:effectLst/>
            </a:endParaRPr>
          </a:p>
          <a:p>
            <a:r>
              <a:rPr lang="en-US" dirty="0"/>
              <a:t>include prior cervical laceration, history of cervical </a:t>
            </a:r>
            <a:r>
              <a:rPr lang="en-US" dirty="0" err="1"/>
              <a:t>conization</a:t>
            </a:r>
            <a:r>
              <a:rPr lang="en-US" dirty="0"/>
              <a:t>, multiple terminations with mechanical cervical dilation, intrauterine diethylstilbestrol exposure, and congenital cervical anomaly. </a:t>
            </a:r>
            <a:endParaRPr lang="en-US" dirty="0" smtClean="0">
              <a:effectLst/>
            </a:endParaRPr>
          </a:p>
          <a:p>
            <a:r>
              <a:rPr lang="en-US" dirty="0" smtClean="0"/>
              <a:t>One </a:t>
            </a:r>
            <a:r>
              <a:rPr lang="en-US" dirty="0"/>
              <a:t>reasonable definition is </a:t>
            </a:r>
            <a:r>
              <a:rPr lang="en-US" b="1" dirty="0">
                <a:solidFill>
                  <a:srgbClr val="FF0000"/>
                </a:solidFill>
              </a:rPr>
              <a:t>recurrent painless cervical dilation in the absence of infection, placental abruption, uterine contractions, or uterine anomaly. </a:t>
            </a:r>
            <a:r>
              <a:rPr lang="en-US" dirty="0"/>
              <a:t>Because CI is a diagnosis of exclusion, alternate diagnoses must be rigorously sought. </a:t>
            </a:r>
            <a:endParaRPr lang="en-US" dirty="0" smtClean="0">
              <a:effectLst/>
            </a:endParaRPr>
          </a:p>
          <a:p>
            <a:endParaRPr lang="en-US" dirty="0"/>
          </a:p>
        </p:txBody>
      </p:sp>
    </p:spTree>
    <p:extLst>
      <p:ext uri="{BB962C8B-B14F-4D97-AF65-F5344CB8AC3E}">
        <p14:creationId xmlns:p14="http://schemas.microsoft.com/office/powerpoint/2010/main" val="546041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Definition </a:t>
            </a:r>
            <a:endParaRPr lang="en-US" dirty="0" smtClean="0"/>
          </a:p>
          <a:p>
            <a:r>
              <a:rPr lang="en-US" dirty="0" smtClean="0"/>
              <a:t>is </a:t>
            </a:r>
            <a:r>
              <a:rPr lang="en-US" dirty="0"/>
              <a:t>defined as the </a:t>
            </a:r>
            <a:r>
              <a:rPr lang="en-US" dirty="0" smtClean="0"/>
              <a:t>loss </a:t>
            </a:r>
            <a:r>
              <a:rPr lang="en-US" dirty="0"/>
              <a:t>of a pregnancy prior to viability, taken legally in the </a:t>
            </a:r>
            <a:r>
              <a:rPr lang="en-US" dirty="0" smtClean="0"/>
              <a:t>UK </a:t>
            </a:r>
            <a:r>
              <a:rPr lang="en-US" dirty="0"/>
              <a:t>as a gestation date of 23 weeks 6 days. Beyond this, fetal demise is classified as stillbirth. </a:t>
            </a:r>
            <a:r>
              <a:rPr lang="en-US" dirty="0" smtClean="0"/>
              <a:t>second-trimester </a:t>
            </a:r>
            <a:r>
              <a:rPr lang="en-US" dirty="0" err="1"/>
              <a:t>mis</a:t>
            </a:r>
            <a:r>
              <a:rPr lang="en-US" dirty="0"/>
              <a:t>- carriage occurs </a:t>
            </a:r>
            <a:r>
              <a:rPr lang="en-US" dirty="0" smtClean="0"/>
              <a:t>after </a:t>
            </a:r>
            <a:r>
              <a:rPr lang="en-US" dirty="0"/>
              <a:t>12 weeks’ gestation and </a:t>
            </a:r>
            <a:r>
              <a:rPr lang="en-US" dirty="0" smtClean="0"/>
              <a:t>accounting </a:t>
            </a:r>
            <a:r>
              <a:rPr lang="en-US" dirty="0"/>
              <a:t>for 1–4% of all miscarriages </a:t>
            </a:r>
            <a:endParaRPr lang="en-US" dirty="0" smtClean="0"/>
          </a:p>
          <a:p>
            <a:endParaRPr lang="en-US" dirty="0"/>
          </a:p>
        </p:txBody>
      </p:sp>
    </p:spTree>
    <p:extLst>
      <p:ext uri="{BB962C8B-B14F-4D97-AF65-F5344CB8AC3E}">
        <p14:creationId xmlns:p14="http://schemas.microsoft.com/office/powerpoint/2010/main" val="1040907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Pelvic rest, pessary placement, and cervical cerclage have been suggested to prevent repeated pregnancy loss from CI, but the evidence for their effectiveness is mixed. </a:t>
            </a:r>
          </a:p>
          <a:p>
            <a:r>
              <a:rPr lang="en-US" dirty="0" smtClean="0">
                <a:solidFill>
                  <a:srgbClr val="FF0000"/>
                </a:solidFill>
              </a:rPr>
              <a:t>McDonald or </a:t>
            </a:r>
            <a:r>
              <a:rPr lang="en-US" dirty="0" err="1" smtClean="0">
                <a:solidFill>
                  <a:srgbClr val="FF0000"/>
                </a:solidFill>
              </a:rPr>
              <a:t>Shirodkar</a:t>
            </a:r>
            <a:r>
              <a:rPr lang="en-US" dirty="0" smtClean="0">
                <a:solidFill>
                  <a:srgbClr val="FF0000"/>
                </a:solidFill>
              </a:rPr>
              <a:t> </a:t>
            </a:r>
            <a:r>
              <a:rPr lang="en-US" dirty="0" smtClean="0"/>
              <a:t>cerclages are placed vaginally, usually at 12 to 14 weeks’ gestation; selection of technique depends on the available cervical length and surgeon experience/preference. </a:t>
            </a:r>
            <a:r>
              <a:rPr lang="en-US" dirty="0" smtClean="0">
                <a:solidFill>
                  <a:srgbClr val="FF0000"/>
                </a:solidFill>
              </a:rPr>
              <a:t>Rescue cerclage </a:t>
            </a:r>
            <a:r>
              <a:rPr lang="en-US" dirty="0" smtClean="0"/>
              <a:t>for CI/bulging membranes is associated with &gt;50% risk of complications. </a:t>
            </a:r>
            <a:endParaRPr lang="en-US" dirty="0" smtClean="0">
              <a:effectLst/>
            </a:endParaRPr>
          </a:p>
          <a:p>
            <a:endParaRPr lang="en-US" dirty="0"/>
          </a:p>
        </p:txBody>
      </p:sp>
    </p:spTree>
    <p:extLst>
      <p:ext uri="{BB962C8B-B14F-4D97-AF65-F5344CB8AC3E}">
        <p14:creationId xmlns:p14="http://schemas.microsoft.com/office/powerpoint/2010/main" val="769887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Abdominal cerclage </a:t>
            </a:r>
            <a:r>
              <a:rPr lang="en-US" dirty="0"/>
              <a:t>is placed at </a:t>
            </a:r>
            <a:r>
              <a:rPr lang="en-US" dirty="0" smtClean="0"/>
              <a:t>laparoscopy </a:t>
            </a:r>
            <a:r>
              <a:rPr lang="en-US" dirty="0"/>
              <a:t>in rare instances for women who have minimal to no residual cervical length (often due to large cone biopsies or </a:t>
            </a:r>
            <a:r>
              <a:rPr lang="en-US" dirty="0" err="1"/>
              <a:t>trachelectomy</a:t>
            </a:r>
            <a:r>
              <a:rPr lang="en-US" dirty="0"/>
              <a:t>). Subsequent cesarean section is necessary. </a:t>
            </a:r>
            <a:endParaRPr lang="en-US" dirty="0" smtClean="0">
              <a:effectLst/>
            </a:endParaRPr>
          </a:p>
          <a:p>
            <a:r>
              <a:rPr lang="en-US" dirty="0"/>
              <a:t>Cerclage is removed when the patient begins to labor, when membranes rupture, if there is evidence of uterine infection, or if the patient reaches 36 weeks’ gestation. </a:t>
            </a:r>
            <a:endParaRPr lang="en-US" dirty="0" smtClean="0">
              <a:effectLst/>
            </a:endParaRPr>
          </a:p>
          <a:p>
            <a:endParaRPr lang="en-US" dirty="0"/>
          </a:p>
        </p:txBody>
      </p:sp>
    </p:spTree>
    <p:extLst>
      <p:ext uri="{BB962C8B-B14F-4D97-AF65-F5344CB8AC3E}">
        <p14:creationId xmlns:p14="http://schemas.microsoft.com/office/powerpoint/2010/main" val="1113597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Cervix</a:t>
            </a:r>
            <a:r>
              <a:rPr lang="en-US" dirty="0"/>
              <a:t>: cervical injury from surgery, cone biopsy and large loop excision of the transformation zone </a:t>
            </a:r>
            <a:endParaRPr lang="en-US" dirty="0"/>
          </a:p>
          <a:p>
            <a:pPr marL="514350" indent="-514350">
              <a:buFont typeface="+mj-lt"/>
              <a:buAutoNum type="arabicPeriod"/>
            </a:pPr>
            <a:r>
              <a:rPr lang="en-US" dirty="0" smtClean="0"/>
              <a:t> </a:t>
            </a:r>
            <a:r>
              <a:rPr lang="en-US" dirty="0"/>
              <a:t>Infection: may occur with or without ruptured mem- branes. May be local to the genital tract or systemic</a:t>
            </a:r>
            <a:r>
              <a:rPr lang="en-US" dirty="0" smtClean="0"/>
              <a:t>.</a:t>
            </a:r>
          </a:p>
          <a:p>
            <a:pPr marL="514350" indent="-514350">
              <a:buFont typeface="+mj-lt"/>
              <a:buAutoNum type="arabicPeriod"/>
            </a:pPr>
            <a:r>
              <a:rPr lang="en-US" dirty="0" smtClean="0"/>
              <a:t> </a:t>
            </a:r>
            <a:r>
              <a:rPr lang="en-US" dirty="0" err="1"/>
              <a:t>Thrombophilias</a:t>
            </a:r>
            <a:r>
              <a:rPr lang="en-US" dirty="0"/>
              <a:t>.</a:t>
            </a:r>
            <a:br>
              <a:rPr lang="en-US" dirty="0"/>
            </a:br>
            <a:endParaRPr lang="en-US" dirty="0" smtClean="0"/>
          </a:p>
          <a:p>
            <a:pPr marL="514350" indent="-514350">
              <a:buFont typeface="+mj-lt"/>
              <a:buAutoNum type="arabicPeriod"/>
            </a:pPr>
            <a:r>
              <a:rPr lang="en-US" dirty="0" smtClean="0"/>
              <a:t>Uterine </a:t>
            </a:r>
            <a:r>
              <a:rPr lang="en-US" dirty="0"/>
              <a:t>abnormalities: </a:t>
            </a:r>
            <a:r>
              <a:rPr lang="en-US" dirty="0" err="1"/>
              <a:t>submucous</a:t>
            </a:r>
            <a:r>
              <a:rPr lang="en-US" dirty="0"/>
              <a:t> fibroids and con- genital distortion of the cavity (uterine </a:t>
            </a:r>
            <a:r>
              <a:rPr lang="en-US" dirty="0" err="1"/>
              <a:t>septae</a:t>
            </a:r>
            <a:r>
              <a:rPr lang="en-US" dirty="0"/>
              <a:t>) may be implicated. </a:t>
            </a:r>
            <a:endParaRPr lang="en-US" dirty="0" smtClean="0"/>
          </a:p>
          <a:p>
            <a:pPr marL="514350" indent="-514350">
              <a:buFont typeface="+mj-lt"/>
              <a:buAutoNum type="arabicPeriod"/>
            </a:pPr>
            <a:r>
              <a:rPr lang="en-US" dirty="0" smtClean="0"/>
              <a:t>Chromosomal </a:t>
            </a:r>
            <a:r>
              <a:rPr lang="en-US" dirty="0"/>
              <a:t>abnormalities: these too may not become apparent until the second trimester. </a:t>
            </a:r>
            <a:endParaRPr lang="en-US" dirty="0" smtClean="0"/>
          </a:p>
          <a:p>
            <a:pPr marL="514350" indent="-514350">
              <a:buFont typeface="+mj-lt"/>
              <a:buAutoNum type="arabicPeriod"/>
            </a:pPr>
            <a:endParaRPr lang="en-US" dirty="0" smtClean="0"/>
          </a:p>
          <a:p>
            <a:endParaRPr lang="en-US" dirty="0"/>
          </a:p>
        </p:txBody>
      </p:sp>
    </p:spTree>
    <p:extLst>
      <p:ext uri="{BB962C8B-B14F-4D97-AF65-F5344CB8AC3E}">
        <p14:creationId xmlns:p14="http://schemas.microsoft.com/office/powerpoint/2010/main" val="411977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History-taking </a:t>
            </a:r>
            <a:endParaRPr lang="en-US" dirty="0" smtClean="0"/>
          </a:p>
          <a:p>
            <a:r>
              <a:rPr lang="en-US" dirty="0"/>
              <a:t>• LMP: remember to confirm length of cycle, regularity, and use of contraception around time of conception, any of which can alter the presumed timing of ovulation (assumed as 15 days after LMP for the purpose of </a:t>
            </a:r>
            <a:r>
              <a:rPr lang="en-US" dirty="0" err="1"/>
              <a:t>calcu</a:t>
            </a:r>
            <a:r>
              <a:rPr lang="en-US" dirty="0"/>
              <a:t>- </a:t>
            </a:r>
            <a:r>
              <a:rPr lang="en-US" dirty="0" err="1"/>
              <a:t>lating</a:t>
            </a:r>
            <a:r>
              <a:rPr lang="en-US" dirty="0"/>
              <a:t> gestation) and hence result in over- or under- estimation of gestational age. </a:t>
            </a:r>
            <a:endParaRPr lang="en-US" dirty="0" smtClean="0"/>
          </a:p>
          <a:p>
            <a:r>
              <a:rPr lang="en-US" dirty="0"/>
              <a:t>• Symptoms: pain and/or </a:t>
            </a:r>
            <a:r>
              <a:rPr lang="en-US" dirty="0" smtClean="0"/>
              <a:t>bleeding. </a:t>
            </a:r>
          </a:p>
          <a:p>
            <a:r>
              <a:rPr lang="en-US" dirty="0"/>
              <a:t>• Past obstetric and </a:t>
            </a:r>
            <a:r>
              <a:rPr lang="en-US" dirty="0" err="1"/>
              <a:t>gynaecological</a:t>
            </a:r>
            <a:r>
              <a:rPr lang="en-US" dirty="0"/>
              <a:t> history may provide evidence of risk factors for other non-pregnancy-related causes of bleeding or indicate risk factors for ectopic </a:t>
            </a:r>
            <a:r>
              <a:rPr lang="en-US" dirty="0" err="1"/>
              <a:t>preg</a:t>
            </a:r>
            <a:r>
              <a:rPr lang="en-US" dirty="0"/>
              <a:t>- </a:t>
            </a:r>
            <a:r>
              <a:rPr lang="en-US" dirty="0" err="1"/>
              <a:t>nancy</a:t>
            </a:r>
            <a:r>
              <a:rPr lang="en-US" dirty="0"/>
              <a:t>, such as sexually transmitted infection or pelvic inflammatory disease. It is important to ascertain the last smear date and any history of cervical abnormality/ </a:t>
            </a:r>
            <a:r>
              <a:rPr lang="en-US" dirty="0" err="1"/>
              <a:t>colposcopic</a:t>
            </a:r>
            <a:r>
              <a:rPr lang="en-US" dirty="0"/>
              <a:t> treatment. </a:t>
            </a:r>
            <a:endParaRPr lang="en-US" dirty="0" smtClean="0"/>
          </a:p>
          <a:p>
            <a:r>
              <a:rPr lang="en-US" dirty="0"/>
              <a:t>• Past medical history: poorly controlled diabetes </a:t>
            </a:r>
            <a:r>
              <a:rPr lang="en-US" dirty="0" err="1"/>
              <a:t>melli</a:t>
            </a:r>
            <a:r>
              <a:rPr lang="en-US" dirty="0"/>
              <a:t>- </a:t>
            </a:r>
            <a:r>
              <a:rPr lang="en-US" dirty="0" err="1"/>
              <a:t>tus</a:t>
            </a:r>
            <a:r>
              <a:rPr lang="en-US" dirty="0"/>
              <a:t> is known to be associated with miscarriage and other chronic illnesses may also be implicated, although these tend to be associated with reduced fertility (capacity to conceive) rather than fecundity (capacity to maintain a pregnancy). </a:t>
            </a:r>
            <a:endParaRPr lang="en-US" dirty="0" smtClean="0"/>
          </a:p>
          <a:p>
            <a:r>
              <a:rPr lang="en-US" dirty="0"/>
              <a:t>• Medication: prescribed, non-prescribed and </a:t>
            </a:r>
            <a:r>
              <a:rPr lang="en-US" dirty="0" err="1"/>
              <a:t>recrea</a:t>
            </a:r>
            <a:r>
              <a:rPr lang="en-US" dirty="0"/>
              <a:t>- </a:t>
            </a:r>
            <a:r>
              <a:rPr lang="en-US" dirty="0" err="1"/>
              <a:t>tional</a:t>
            </a:r>
            <a:r>
              <a:rPr lang="en-US" dirty="0"/>
              <a:t> </a:t>
            </a:r>
            <a:endParaRPr lang="en-US" dirty="0" smtClean="0"/>
          </a:p>
          <a:p>
            <a:endParaRPr lang="en-US" dirty="0"/>
          </a:p>
        </p:txBody>
      </p:sp>
    </p:spTree>
    <p:extLst>
      <p:ext uri="{BB962C8B-B14F-4D97-AF65-F5344CB8AC3E}">
        <p14:creationId xmlns:p14="http://schemas.microsoft.com/office/powerpoint/2010/main" val="307835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Examination</a:t>
            </a:r>
            <a:endParaRPr lang="en-US" dirty="0"/>
          </a:p>
        </p:txBody>
      </p:sp>
      <p:sp>
        <p:nvSpPr>
          <p:cNvPr id="3" name="Content Placeholder 2"/>
          <p:cNvSpPr>
            <a:spLocks noGrp="1"/>
          </p:cNvSpPr>
          <p:nvPr>
            <p:ph idx="1"/>
          </p:nvPr>
        </p:nvSpPr>
        <p:spPr/>
        <p:txBody>
          <a:bodyPr/>
          <a:lstStyle/>
          <a:p>
            <a:r>
              <a:rPr lang="en-US" b="1" dirty="0" smtClean="0"/>
              <a:t> </a:t>
            </a:r>
            <a:endParaRPr lang="en-US" dirty="0" smtClean="0"/>
          </a:p>
          <a:p>
            <a:r>
              <a:rPr lang="en-US" b="1" dirty="0"/>
              <a:t>General examination </a:t>
            </a:r>
            <a:endParaRPr lang="en-US" dirty="0" smtClean="0"/>
          </a:p>
          <a:p>
            <a:r>
              <a:rPr lang="en-US" dirty="0"/>
              <a:t>A general examination to assess the immediate well-being of the patient is mandatory. Young women can mask blood loss and significant decompensation is a late sign; there- fore attention should be given to the subtle sign of blood loss in addition to pulse and blood pressure, respiratory rate, pallor, reduced consciousness, and capillary return. Peritoneal distension may also result in bradycardia. </a:t>
            </a:r>
            <a:endParaRPr lang="en-US" dirty="0" smtClean="0"/>
          </a:p>
          <a:p>
            <a:endParaRPr lang="en-US" dirty="0"/>
          </a:p>
        </p:txBody>
      </p:sp>
    </p:spTree>
    <p:extLst>
      <p:ext uri="{BB962C8B-B14F-4D97-AF65-F5344CB8AC3E}">
        <p14:creationId xmlns:p14="http://schemas.microsoft.com/office/powerpoint/2010/main" val="205237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Abdominal palpation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 </a:t>
            </a:r>
            <a:r>
              <a:rPr lang="en-US" dirty="0"/>
              <a:t>Determine the fundal height: the uterus generally becomes palpable above the pelvic brim at 12 weeks’ gestation, although this will be affected by multiple </a:t>
            </a:r>
            <a:r>
              <a:rPr lang="en-US" dirty="0" err="1"/>
              <a:t>preg</a:t>
            </a:r>
            <a:r>
              <a:rPr lang="en-US" dirty="0"/>
              <a:t>- </a:t>
            </a:r>
            <a:r>
              <a:rPr lang="en-US" dirty="0" err="1"/>
              <a:t>nancy</a:t>
            </a:r>
            <a:r>
              <a:rPr lang="en-US" dirty="0"/>
              <a:t> and the presence of uterine fibroids. </a:t>
            </a:r>
            <a:endParaRPr lang="en-US" dirty="0" smtClean="0"/>
          </a:p>
          <a:p>
            <a:r>
              <a:rPr lang="en-US" dirty="0"/>
              <a:t>• Examine for evidence of other pelvic masses, which may explain the presence of pain (e.g. ovarian torsion, degenerating fibroids).</a:t>
            </a:r>
            <a:br>
              <a:rPr lang="en-US" dirty="0"/>
            </a:br>
            <a:r>
              <a:rPr lang="en-US" dirty="0"/>
              <a:t>• Look for evidence of intra-abdominal bleeding or gen- </a:t>
            </a:r>
            <a:r>
              <a:rPr lang="en-US" dirty="0" err="1"/>
              <a:t>eralized</a:t>
            </a:r>
            <a:r>
              <a:rPr lang="en-US" dirty="0"/>
              <a:t> tender distension of the abdomen. </a:t>
            </a:r>
            <a:endParaRPr lang="en-US" dirty="0" smtClean="0"/>
          </a:p>
          <a:p>
            <a:r>
              <a:rPr lang="en-US" dirty="0"/>
              <a:t>• Confirm location of pain. </a:t>
            </a:r>
            <a:endParaRPr lang="en-US" dirty="0" smtClean="0"/>
          </a:p>
          <a:p>
            <a:endParaRPr lang="en-US" dirty="0"/>
          </a:p>
        </p:txBody>
      </p:sp>
    </p:spTree>
    <p:extLst>
      <p:ext uri="{BB962C8B-B14F-4D97-AF65-F5344CB8AC3E}">
        <p14:creationId xmlns:p14="http://schemas.microsoft.com/office/powerpoint/2010/main" val="565253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Vaginal examination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Vaginal </a:t>
            </a:r>
            <a:r>
              <a:rPr lang="en-US" dirty="0"/>
              <a:t>examination will reveal whether the cervix is open or if products of conception are identifiable at the cervical </a:t>
            </a:r>
            <a:r>
              <a:rPr lang="en-US" dirty="0" err="1"/>
              <a:t>os</a:t>
            </a:r>
            <a:r>
              <a:rPr lang="en-US" dirty="0"/>
              <a:t>. If so, the relevant tissue should be removed and sent for histopathological diagnosis, as on rare </a:t>
            </a:r>
            <a:r>
              <a:rPr lang="en-US" dirty="0" err="1"/>
              <a:t>occa</a:t>
            </a:r>
            <a:r>
              <a:rPr lang="en-US" dirty="0"/>
              <a:t>- </a:t>
            </a:r>
            <a:r>
              <a:rPr lang="en-US" dirty="0" err="1"/>
              <a:t>sions</a:t>
            </a:r>
            <a:r>
              <a:rPr lang="en-US" dirty="0"/>
              <a:t> a </a:t>
            </a:r>
            <a:r>
              <a:rPr lang="en-US" dirty="0" err="1"/>
              <a:t>decidual</a:t>
            </a:r>
            <a:r>
              <a:rPr lang="en-US" dirty="0"/>
              <a:t> cast (in the presence of an ectopic </a:t>
            </a:r>
            <a:r>
              <a:rPr lang="en-US" dirty="0" err="1"/>
              <a:t>preg</a:t>
            </a:r>
            <a:r>
              <a:rPr lang="en-US" dirty="0"/>
              <a:t>- </a:t>
            </a:r>
            <a:r>
              <a:rPr lang="en-US" dirty="0" err="1"/>
              <a:t>nancy</a:t>
            </a:r>
            <a:r>
              <a:rPr lang="en-US" dirty="0"/>
              <a:t>) can mimic products of conception. Products of conception cannot be confirmed on macroscopic </a:t>
            </a:r>
            <a:r>
              <a:rPr lang="en-US" dirty="0" err="1"/>
              <a:t>inspec</a:t>
            </a:r>
            <a:r>
              <a:rPr lang="en-US" dirty="0"/>
              <a:t>- </a:t>
            </a:r>
            <a:r>
              <a:rPr lang="en-US" dirty="0" err="1"/>
              <a:t>tion</a:t>
            </a:r>
            <a:r>
              <a:rPr lang="en-US" dirty="0"/>
              <a:t> unless fetal parts are seen. </a:t>
            </a:r>
            <a:endParaRPr lang="en-US" dirty="0" smtClean="0"/>
          </a:p>
          <a:p>
            <a:r>
              <a:rPr lang="en-US" dirty="0" smtClean="0"/>
              <a:t>Speculum </a:t>
            </a:r>
            <a:r>
              <a:rPr lang="en-US" dirty="0"/>
              <a:t>examination of the vagina is also a good opportunity to inspect the cervix and vagina to exclude local causes of blood loss in addition to the quantity of loss at presentation as patient description can be misleading. </a:t>
            </a:r>
            <a:endParaRPr lang="en-US" dirty="0" smtClean="0"/>
          </a:p>
          <a:p>
            <a:endParaRPr lang="en-US" dirty="0"/>
          </a:p>
        </p:txBody>
      </p:sp>
    </p:spTree>
    <p:extLst>
      <p:ext uri="{BB962C8B-B14F-4D97-AF65-F5344CB8AC3E}">
        <p14:creationId xmlns:p14="http://schemas.microsoft.com/office/powerpoint/2010/main" val="1888765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Differential diagnosis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err="1" smtClean="0"/>
              <a:t>Hydatidiform</a:t>
            </a:r>
            <a:r>
              <a:rPr lang="en-US" dirty="0" smtClean="0"/>
              <a:t> </a:t>
            </a:r>
            <a:r>
              <a:rPr lang="en-US" dirty="0"/>
              <a:t>mole is a relatively rare but important com- plication of pregnancy that should be considered in all cases of miscarriage and, where possible, tissue sent for histological confirmation of products of conception. </a:t>
            </a:r>
          </a:p>
        </p:txBody>
      </p:sp>
    </p:spTree>
    <p:extLst>
      <p:ext uri="{BB962C8B-B14F-4D97-AF65-F5344CB8AC3E}">
        <p14:creationId xmlns:p14="http://schemas.microsoft.com/office/powerpoint/2010/main" val="2019121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tools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dirty="0" smtClean="0"/>
              <a:t>Ultrasound </a:t>
            </a:r>
            <a:endParaRPr lang="en-US" dirty="0" smtClean="0"/>
          </a:p>
          <a:p>
            <a:r>
              <a:rPr lang="en-US" dirty="0" smtClean="0"/>
              <a:t>It </a:t>
            </a:r>
            <a:r>
              <a:rPr lang="en-US" dirty="0"/>
              <a:t>has a </a:t>
            </a:r>
            <a:r>
              <a:rPr lang="en-US" dirty="0" smtClean="0"/>
              <a:t>pivotal role in </a:t>
            </a:r>
            <a:r>
              <a:rPr lang="en-US" dirty="0"/>
              <a:t>diagnosis of miscarriage. </a:t>
            </a:r>
            <a:r>
              <a:rPr lang="en-US" dirty="0" smtClean="0"/>
              <a:t>The </a:t>
            </a:r>
            <a:r>
              <a:rPr lang="en-US" dirty="0"/>
              <a:t>ultrasound landmarks visible on transvaginal scan are as follows.</a:t>
            </a:r>
            <a:br>
              <a:rPr lang="en-US" dirty="0"/>
            </a:br>
            <a:r>
              <a:rPr lang="en-US" dirty="0"/>
              <a:t>• Week 5: visible gestation sac.</a:t>
            </a:r>
            <a:br>
              <a:rPr lang="en-US" dirty="0"/>
            </a:br>
            <a:r>
              <a:rPr lang="en-US" dirty="0"/>
              <a:t>• Week 6: visible yolk sac.</a:t>
            </a:r>
            <a:br>
              <a:rPr lang="en-US" dirty="0"/>
            </a:br>
            <a:r>
              <a:rPr lang="en-US" dirty="0"/>
              <a:t>• Week 6: visible embryo.</a:t>
            </a:r>
            <a:br>
              <a:rPr lang="en-US" dirty="0"/>
            </a:br>
            <a:r>
              <a:rPr lang="en-US" dirty="0"/>
              <a:t>• Week 7: visible amnion.</a:t>
            </a:r>
            <a:br>
              <a:rPr lang="en-US" dirty="0"/>
            </a:br>
            <a:endParaRPr lang="en-US" dirty="0" smtClean="0"/>
          </a:p>
        </p:txBody>
      </p:sp>
    </p:spTree>
    <p:extLst>
      <p:ext uri="{BB962C8B-B14F-4D97-AF65-F5344CB8AC3E}">
        <p14:creationId xmlns:p14="http://schemas.microsoft.com/office/powerpoint/2010/main" val="1319596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1753</Words>
  <Application>Microsoft Macintosh PowerPoint</Application>
  <PresentationFormat>Widescreen</PresentationFormat>
  <Paragraphs>65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Second trimester miscarriage</vt:lpstr>
      <vt:lpstr>PowerPoint Presentation</vt:lpstr>
      <vt:lpstr>causes</vt:lpstr>
      <vt:lpstr>PowerPoint Presentation</vt:lpstr>
      <vt:lpstr>Examination</vt:lpstr>
      <vt:lpstr>Abdominal palpation  </vt:lpstr>
      <vt:lpstr>Vaginal examination  </vt:lpstr>
      <vt:lpstr>Differential diagnosis   </vt:lpstr>
      <vt:lpstr>Diagnostic tools  </vt:lpstr>
      <vt:lpstr>Serum human chorionic gonadotrophin  </vt:lpstr>
      <vt:lpstr>Progesterone  </vt:lpstr>
      <vt:lpstr>Management  </vt:lpstr>
      <vt:lpstr>Expectant management  </vt:lpstr>
      <vt:lpstr>Surgical management  </vt:lpstr>
      <vt:lpstr>PowerPoint Presentation</vt:lpstr>
      <vt:lpstr>Medical management  </vt:lpstr>
      <vt:lpstr>PowerPoint Presentation</vt:lpstr>
      <vt:lpstr>Rhesus status  </vt:lpstr>
      <vt:lpstr>cervical incompetence</vt:lpstr>
      <vt:lpstr>PowerPoint Presentation</vt:lpstr>
      <vt:lpstr>PowerPoint Presentation</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14</cp:revision>
  <dcterms:created xsi:type="dcterms:W3CDTF">2019-12-29T07:20:49Z</dcterms:created>
  <dcterms:modified xsi:type="dcterms:W3CDTF">2020-01-19T07:26:09Z</dcterms:modified>
</cp:coreProperties>
</file>