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2" r:id="rId2"/>
    <p:sldId id="270" r:id="rId3"/>
    <p:sldId id="257" r:id="rId4"/>
    <p:sldId id="264" r:id="rId5"/>
    <p:sldId id="258" r:id="rId6"/>
    <p:sldId id="259" r:id="rId7"/>
    <p:sldId id="266" r:id="rId8"/>
    <p:sldId id="267" r:id="rId9"/>
    <p:sldId id="269" r:id="rId10"/>
    <p:sldId id="274" r:id="rId11"/>
    <p:sldId id="262" r:id="rId12"/>
    <p:sldId id="263" r:id="rId13"/>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6" d="100"/>
          <a:sy n="106" d="100"/>
        </p:scale>
        <p:origin x="-1104"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1CF217-6CF1-4798-A11B-9DF4801499A0}" type="datetimeFigureOut">
              <a:rPr lang="en-US" smtClean="0"/>
              <a:t>2/16/2020</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427D17-75AD-4E2E-8ED3-4999B222F9F0}" type="slidenum">
              <a:rPr lang="en-US" smtClean="0"/>
              <a:t>‹#›</a:t>
            </a:fld>
            <a:endParaRPr lang="en-US"/>
          </a:p>
        </p:txBody>
      </p:sp>
    </p:spTree>
    <p:extLst>
      <p:ext uri="{BB962C8B-B14F-4D97-AF65-F5344CB8AC3E}">
        <p14:creationId xmlns:p14="http://schemas.microsoft.com/office/powerpoint/2010/main" val="2378588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427D17-75AD-4E2E-8ED3-4999B222F9F0}" type="slidenum">
              <a:rPr lang="en-US" smtClean="0"/>
              <a:t>4</a:t>
            </a:fld>
            <a:endParaRPr lang="en-US"/>
          </a:p>
        </p:txBody>
      </p:sp>
    </p:spTree>
    <p:extLst>
      <p:ext uri="{BB962C8B-B14F-4D97-AF65-F5344CB8AC3E}">
        <p14:creationId xmlns:p14="http://schemas.microsoft.com/office/powerpoint/2010/main" val="1241977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891885-21F3-411C-8860-A3185C203CFC}" type="datetime1">
              <a:rPr lang="en-US" smtClean="0"/>
              <a:t>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97CCDC-1F6B-4D11-83F8-28C56AE41CE0}" type="datetime1">
              <a:rPr lang="en-US" smtClean="0"/>
              <a:t>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E0B26D-A51A-49C2-815E-7CFE37D6A3E7}" type="datetime1">
              <a:rPr lang="en-US" smtClean="0"/>
              <a:t>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2BED42-5534-4307-8FE7-79E0949090A4}" type="datetime1">
              <a:rPr lang="en-US" smtClean="0"/>
              <a:t>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88BEB1-E4C5-4FE1-8F60-266C82BE5832}" type="datetime1">
              <a:rPr lang="en-US" smtClean="0"/>
              <a:t>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FF2C19-DC07-4CD1-AEE1-A977F6FE88A0}" type="datetime1">
              <a:rPr lang="en-US" smtClean="0"/>
              <a:t>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25DA45-4B2B-47AB-81DB-593EE5BA28FA}" type="datetime1">
              <a:rPr lang="en-US" smtClean="0"/>
              <a:t>2/16/2020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7B2314-E6B9-4E30-B4B6-867AE55AC6FF}" type="datetime1">
              <a:rPr lang="en-US" smtClean="0"/>
              <a:t>2/16/2020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C2D405-6FCA-4123-B03C-FACD7A0F8404}" type="datetime1">
              <a:rPr lang="en-US" smtClean="0"/>
              <a:t>2/16/2020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BE9C6E-DB20-49DC-9B04-1AD5BADCB402}" type="datetime1">
              <a:rPr lang="en-US" smtClean="0"/>
              <a:t>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726522-6B68-4749-942E-4BB08E457832}" type="datetime1">
              <a:rPr lang="en-US" smtClean="0"/>
              <a:t>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CBF39C80-A32D-4192-92CA-97FBC3584AD0}" type="datetime1">
              <a:rPr lang="en-US" smtClean="0"/>
              <a:t>2/16/2020</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hyperlink" Target="https://www.ncbi.nlm.nih.gov/pubmed/?term=Kantarjian%20HM%5bAuthor%5d&amp;cauthor=true&amp;cauthor_uid=23790799" TargetMode="External"/><Relationship Id="rId13" Type="http://schemas.openxmlformats.org/officeDocument/2006/relationships/hyperlink" Target="https://www.nih.gov/" TargetMode="External"/><Relationship Id="rId18" Type="http://schemas.openxmlformats.org/officeDocument/2006/relationships/hyperlink" Target="https://dx.doi.org/10.1158/1078-0432.CCR-13-1283" TargetMode="External"/><Relationship Id="rId26" Type="http://schemas.openxmlformats.org/officeDocument/2006/relationships/hyperlink" Target="https://www.nihms.nih.gov/" TargetMode="External"/><Relationship Id="rId3" Type="http://schemas.openxmlformats.org/officeDocument/2006/relationships/hyperlink" Target="https://www.ncbi.nlm.nih.gov/pmc/?term=hhs%20author%20manuscript%5bfilter%5d" TargetMode="External"/><Relationship Id="rId21" Type="http://schemas.openxmlformats.org/officeDocument/2006/relationships/hyperlink" Target="https://www.ncbi.nlm.nih.gov/pubmed/?term=Plunkett%20W%5bAuthor%5d&amp;cauthor=true&amp;cauthor_uid=24501394" TargetMode="External"/><Relationship Id="rId7" Type="http://schemas.openxmlformats.org/officeDocument/2006/relationships/hyperlink" Target="https://www.ncbi.nlm.nih.gov/pubmed/23790799" TargetMode="External"/><Relationship Id="rId12" Type="http://schemas.openxmlformats.org/officeDocument/2006/relationships/hyperlink" Target="https://www.nlm.nih.gov/" TargetMode="External"/><Relationship Id="rId17" Type="http://schemas.openxmlformats.org/officeDocument/2006/relationships/hyperlink" Target="https://www.ncbi.nlm.nih.gov/entrez/eutils/elink.fcgi?dbfrom=pubmed&amp;retmode=ref&amp;cmd=prlinks&amp;id=24501394" TargetMode="External"/><Relationship Id="rId25" Type="http://schemas.openxmlformats.org/officeDocument/2006/relationships/hyperlink" Target="https://www.ncbi.nlm.nih.gov/pmc/about/public-access/" TargetMode="External"/><Relationship Id="rId2" Type="http://schemas.openxmlformats.org/officeDocument/2006/relationships/hyperlink" Target="https://www.ncbi.nlm.nih.gov/pmc/journals/" TargetMode="External"/><Relationship Id="rId16" Type="http://schemas.openxmlformats.org/officeDocument/2006/relationships/hyperlink" Target="https://www.ncbi.nlm.nih.gov/pmc/articles/PMC4048124/" TargetMode="External"/><Relationship Id="rId20" Type="http://schemas.openxmlformats.org/officeDocument/2006/relationships/hyperlink" Target="https://www.ncbi.nlm.nih.gov/pubmed/?term=Gandhi%20V%5bAuthor%5d&amp;cauthor=true&amp;cauthor_uid=24501394" TargetMode="External"/><Relationship Id="rId1" Type="http://schemas.openxmlformats.org/officeDocument/2006/relationships/slideLayout" Target="../slideLayouts/slideLayout7.xml"/><Relationship Id="rId6" Type="http://schemas.openxmlformats.org/officeDocument/2006/relationships/hyperlink" Target="https://dx.doi.org/10.1016/j.clml.2013.03.017" TargetMode="External"/><Relationship Id="rId11" Type="http://schemas.openxmlformats.org/officeDocument/2006/relationships/hyperlink" Target="https://www.ncbi.nlm.nih.gov/pmc/about/disclaimer/" TargetMode="External"/><Relationship Id="rId24" Type="http://schemas.openxmlformats.org/officeDocument/2006/relationships/image" Target="../media/image27.png"/><Relationship Id="rId5" Type="http://schemas.openxmlformats.org/officeDocument/2006/relationships/hyperlink" Target="https://www.ncbi.nlm.nih.gov/entrez/eutils/elink.fcgi?dbfrom=pubmed&amp;retmode=ref&amp;cmd=prlinks&amp;id=23790799" TargetMode="External"/><Relationship Id="rId15" Type="http://schemas.openxmlformats.org/officeDocument/2006/relationships/hyperlink" Target="https://www.ncbi.nlm.nih.gov/books/NBK3825/" TargetMode="External"/><Relationship Id="rId23" Type="http://schemas.openxmlformats.org/officeDocument/2006/relationships/hyperlink" Target="http://www.melthamgp.co.uk/website/B85032/files/GOUT%20LEAFLET.pdf" TargetMode="External"/><Relationship Id="rId10" Type="http://schemas.openxmlformats.org/officeDocument/2006/relationships/hyperlink" Target="https://www.ncbi.nlm.nih.gov/pubmed/?term=Cortes%20J%5bAuthor%5d&amp;cauthor=true&amp;cauthor_uid=23790799" TargetMode="External"/><Relationship Id="rId19" Type="http://schemas.openxmlformats.org/officeDocument/2006/relationships/hyperlink" Target="https://www.ncbi.nlm.nih.gov/pubmed/24501394" TargetMode="External"/><Relationship Id="rId4" Type="http://schemas.openxmlformats.org/officeDocument/2006/relationships/hyperlink" Target="https://www.ncbi.nlm.nih.gov/pmc/articles/PMC3775965/" TargetMode="External"/><Relationship Id="rId9" Type="http://schemas.openxmlformats.org/officeDocument/2006/relationships/hyperlink" Target="https://www.ncbi.nlm.nih.gov/pubmed/?term=O%26#x02019;Brien S[Author]&amp;cauthor=true&amp;cauthor_uid=23790799" TargetMode="External"/><Relationship Id="rId14" Type="http://schemas.openxmlformats.org/officeDocument/2006/relationships/hyperlink" Target="https://www.ncbi.nlm.nih.gov/pmc/advanced/" TargetMode="External"/><Relationship Id="rId22" Type="http://schemas.openxmlformats.org/officeDocument/2006/relationships/hyperlink" Target="https://www.ncbi.nlm.nih.gov/pubmed/?term=Cortes%20JE%5bAuthor%5d&amp;cauthor=true&amp;cauthor_uid=24501394" TargetMode="External"/><Relationship Id="rId27" Type="http://schemas.openxmlformats.org/officeDocument/2006/relationships/hyperlink" Target="https://www.ncbi.nlm.nih.gov/pmc/about/authorms.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mp"/><Relationship Id="rId1" Type="http://schemas.openxmlformats.org/officeDocument/2006/relationships/slideLayout" Target="../slideLayouts/slideLayout2.xml"/><Relationship Id="rId6" Type="http://schemas.openxmlformats.org/officeDocument/2006/relationships/image" Target="../media/image6.tmp"/><Relationship Id="rId5" Type="http://schemas.openxmlformats.org/officeDocument/2006/relationships/image" Target="../media/image5.tmp"/><Relationship Id="rId4" Type="http://schemas.openxmlformats.org/officeDocument/2006/relationships/image" Target="../media/image4.tmp"/></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7.xml"/><Relationship Id="rId6" Type="http://schemas.openxmlformats.org/officeDocument/2006/relationships/image" Target="../media/image16.tmp"/><Relationship Id="rId5" Type="http://schemas.openxmlformats.org/officeDocument/2006/relationships/image" Target="../media/image15.tmp"/><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tmp"/><Relationship Id="rId4" Type="http://schemas.openxmlformats.org/officeDocument/2006/relationships/image" Target="../media/image21.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a:t>
            </a:fld>
            <a:endParaRPr lang="en-US"/>
          </a:p>
        </p:txBody>
      </p:sp>
      <p:pic>
        <p:nvPicPr>
          <p:cNvPr id="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6" y="0"/>
            <a:ext cx="6874566" cy="91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0065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65080"/>
            <a:ext cx="6477000" cy="8740854"/>
          </a:xfrm>
          <a:prstGeom prst="rect">
            <a:avLst/>
          </a:prstGeom>
        </p:spPr>
        <p:txBody>
          <a:bodyPr wrap="square">
            <a:spAutoFit/>
          </a:bodyPr>
          <a:lstStyle/>
          <a:p>
            <a:r>
              <a:rPr lang="en-US" b="1" u="sng" dirty="0"/>
              <a:t>Heterocyclic amine formation in </a:t>
            </a:r>
            <a:r>
              <a:rPr lang="en-US" b="1" u="sng" dirty="0" smtClean="0"/>
              <a:t>meat:-</a:t>
            </a:r>
          </a:p>
          <a:p>
            <a:r>
              <a:rPr lang="en-US" dirty="0" smtClean="0"/>
              <a:t>Epidemiological </a:t>
            </a:r>
            <a:r>
              <a:rPr lang="en-US" dirty="0"/>
              <a:t>studies show associations between intakes of heterocyclic amines and cancers of the colon, </a:t>
            </a:r>
            <a:r>
              <a:rPr lang="en-US" dirty="0" smtClean="0"/>
              <a:t>rectum Figure-9, </a:t>
            </a:r>
            <a:r>
              <a:rPr lang="en-US" dirty="0"/>
              <a:t>breast, prostate, pancreas, </a:t>
            </a:r>
            <a:r>
              <a:rPr lang="en-US" dirty="0" smtClean="0"/>
              <a:t>lung, stomach. Animal </a:t>
            </a:r>
            <a:r>
              <a:rPr lang="en-US" dirty="0"/>
              <a:t>feeding experiments support a causal relationship. </a:t>
            </a:r>
            <a:endParaRPr lang="en-US" dirty="0" smtClean="0"/>
          </a:p>
          <a:p>
            <a:pPr algn="ctr"/>
            <a:endParaRPr lang="en-US" sz="2400" b="1" u="sng" dirty="0"/>
          </a:p>
          <a:p>
            <a:r>
              <a:rPr lang="en-US" sz="1600" b="1" dirty="0" smtClean="0"/>
              <a:t>                 Figure-9:Rectum cancer</a:t>
            </a:r>
            <a:endParaRPr lang="en-US" sz="1600" b="1" u="sng" dirty="0" smtClean="0"/>
          </a:p>
          <a:p>
            <a:pPr algn="ctr"/>
            <a:endParaRPr lang="en-US" sz="2400" b="1" u="sng" dirty="0"/>
          </a:p>
          <a:p>
            <a:endParaRPr lang="en-US" sz="2400" b="1" u="sng" dirty="0" smtClean="0"/>
          </a:p>
          <a:p>
            <a:r>
              <a:rPr lang="en-US" sz="2400" b="1" u="sng" dirty="0" smtClean="0"/>
              <a:t>Sulfur </a:t>
            </a:r>
            <a:endParaRPr lang="en-US" sz="2400" b="1" u="sng" dirty="0"/>
          </a:p>
          <a:p>
            <a:r>
              <a:rPr lang="en-US" dirty="0" smtClean="0"/>
              <a:t>Sulfur </a:t>
            </a:r>
            <a:r>
              <a:rPr lang="en-US" dirty="0"/>
              <a:t>is an essential element for all life,. Three amino acids (cysteine, </a:t>
            </a:r>
            <a:r>
              <a:rPr lang="en-US" dirty="0" smtClean="0"/>
              <a:t>cystine, </a:t>
            </a:r>
            <a:r>
              <a:rPr lang="en-US" dirty="0"/>
              <a:t>and methionine) and two vitamins (biotin and thiamine) are contain sulfur compounds. Many cofactors also contain sulfur including glutathione. Disulfides, S–S bonds, </a:t>
            </a:r>
            <a:r>
              <a:rPr lang="en-US" dirty="0" smtClean="0"/>
              <a:t>confirm </a:t>
            </a:r>
            <a:r>
              <a:rPr lang="en-US" dirty="0"/>
              <a:t>mechanical strength and insolubility of the protein keratin, found in outer skin, hair, and feathers. Sulfur is one of the core chemical elements needed for biochemical functioning and is an elemental macronutrient for all organisms.</a:t>
            </a:r>
          </a:p>
          <a:p>
            <a:endParaRPr lang="en-US" dirty="0"/>
          </a:p>
          <a:p>
            <a:r>
              <a:rPr lang="en-US" dirty="0"/>
              <a:t> </a:t>
            </a:r>
            <a:r>
              <a:rPr lang="en-US" dirty="0" smtClean="0"/>
              <a:t> </a:t>
            </a:r>
          </a:p>
          <a:p>
            <a:endParaRPr lang="en-US" dirty="0" smtClean="0"/>
          </a:p>
          <a:p>
            <a:r>
              <a:rPr lang="en-US" dirty="0" smtClean="0"/>
              <a:t>     </a:t>
            </a:r>
          </a:p>
          <a:p>
            <a:r>
              <a:rPr lang="en-US" dirty="0" smtClean="0"/>
              <a:t> </a:t>
            </a:r>
            <a:r>
              <a:rPr lang="en-US" sz="1400" b="1" dirty="0" smtClean="0">
                <a:cs typeface="Arial" pitchFamily="34" charset="0"/>
              </a:rPr>
              <a:t>figure-8:- </a:t>
            </a:r>
            <a:r>
              <a:rPr lang="en-US" sz="1400" b="1" dirty="0" smtClean="0"/>
              <a:t>The octal </a:t>
            </a:r>
            <a:r>
              <a:rPr lang="en-US" sz="1400" b="1" dirty="0"/>
              <a:t>Sulfur structure </a:t>
            </a:r>
            <a:r>
              <a:rPr lang="en-US" sz="1400" b="1" dirty="0" smtClean="0"/>
              <a:t>S8, and </a:t>
            </a:r>
            <a:r>
              <a:rPr lang="en-US" sz="1400" b="1" dirty="0" err="1" smtClean="0"/>
              <a:t>Sulpher</a:t>
            </a:r>
            <a:r>
              <a:rPr lang="en-US" sz="1400" b="1" dirty="0" smtClean="0"/>
              <a:t> containing amino acids</a:t>
            </a:r>
            <a:r>
              <a:rPr lang="en-US" dirty="0" smtClean="0"/>
              <a:t>.</a:t>
            </a:r>
          </a:p>
          <a:p>
            <a:r>
              <a:rPr lang="en-US" b="1" u="sng" dirty="0" smtClean="0"/>
              <a:t>Pharmaceuticals</a:t>
            </a:r>
            <a:r>
              <a:rPr lang="en-US" b="1" u="sng" dirty="0"/>
              <a:t>:-</a:t>
            </a:r>
          </a:p>
          <a:p>
            <a:r>
              <a:rPr lang="en-US" dirty="0"/>
              <a:t>Sulfur (specifically </a:t>
            </a:r>
            <a:r>
              <a:rPr lang="en-US" dirty="0" smtClean="0"/>
              <a:t>octal </a:t>
            </a:r>
            <a:r>
              <a:rPr lang="en-US" dirty="0"/>
              <a:t>sulfur, S8) is used in pharmaceutical skin preparations for the treatment of acne and other conditions. It acts as a keratolytic agent and also kills bacteria, fungi, scabies mites and other parasites. Precipitated sulfur and colloidal sulfur are used, in form of lotions, creams, powders, and soaps, so sulfur-containing antibiotics save many lives</a:t>
            </a:r>
            <a:r>
              <a:rPr lang="en-US" dirty="0" smtClean="0"/>
              <a:t>.</a:t>
            </a:r>
            <a:endParaRPr lang="en-US" dirty="0"/>
          </a:p>
        </p:txBody>
      </p:sp>
      <p:pic>
        <p:nvPicPr>
          <p:cNvPr id="17" name="Picture 16"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8759" y="5943600"/>
            <a:ext cx="854841" cy="609600"/>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3974" y="1600200"/>
            <a:ext cx="2980626" cy="1545386"/>
          </a:xfrm>
          <a:prstGeom prst="rect">
            <a:avLst/>
          </a:prstGeom>
        </p:spPr>
      </p:pic>
      <p:pic>
        <p:nvPicPr>
          <p:cNvPr id="6" name="Picture 5"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9000" y="5520229"/>
            <a:ext cx="1552877" cy="1032971"/>
          </a:xfrm>
          <a:prstGeom prst="rect">
            <a:avLst/>
          </a:prstGeom>
        </p:spPr>
      </p:pic>
      <p:sp>
        <p:nvSpPr>
          <p:cNvPr id="3" name="Slide Number Placeholder 2"/>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38482324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62890"/>
            <a:ext cx="6553200" cy="8617744"/>
          </a:xfrm>
          <a:prstGeom prst="rect">
            <a:avLst/>
          </a:prstGeom>
        </p:spPr>
        <p:txBody>
          <a:bodyPr wrap="square">
            <a:spAutoFit/>
          </a:bodyPr>
          <a:lstStyle/>
          <a:p>
            <a:r>
              <a:rPr lang="en-US" b="1" u="sng" dirty="0" smtClean="0"/>
              <a:t>The effect </a:t>
            </a:r>
            <a:r>
              <a:rPr lang="en-US" b="1" u="sng" dirty="0"/>
              <a:t>and </a:t>
            </a:r>
            <a:r>
              <a:rPr lang="en-US" b="1" u="sng" dirty="0" smtClean="0"/>
              <a:t>pollution of Sulfur:-</a:t>
            </a:r>
          </a:p>
          <a:p>
            <a:r>
              <a:rPr lang="en-US" dirty="0"/>
              <a:t> </a:t>
            </a:r>
            <a:r>
              <a:rPr lang="en-US" dirty="0" smtClean="0"/>
              <a:t>       Elemental </a:t>
            </a:r>
            <a:r>
              <a:rPr lang="en-US" dirty="0"/>
              <a:t>sulfur is non-toxic, as are most of the soluble sulfate </a:t>
            </a:r>
            <a:r>
              <a:rPr lang="en-US" dirty="0" smtClean="0"/>
              <a:t>salts, soluble </a:t>
            </a:r>
            <a:r>
              <a:rPr lang="en-US" dirty="0"/>
              <a:t>sulfate salts are poorly </a:t>
            </a:r>
            <a:r>
              <a:rPr lang="en-US" dirty="0" smtClean="0"/>
              <a:t>absorbed. </a:t>
            </a:r>
            <a:r>
              <a:rPr lang="en-US" dirty="0"/>
              <a:t>When injected </a:t>
            </a:r>
            <a:r>
              <a:rPr lang="en-US" dirty="0" smtClean="0"/>
              <a:t>they </a:t>
            </a:r>
            <a:r>
              <a:rPr lang="en-US" dirty="0"/>
              <a:t>are freely filtered by </a:t>
            </a:r>
            <a:r>
              <a:rPr lang="en-US" dirty="0" smtClean="0"/>
              <a:t>the kidneys </a:t>
            </a:r>
            <a:r>
              <a:rPr lang="en-US" dirty="0"/>
              <a:t>and eliminated with very little toxicity in multi-gram amounts</a:t>
            </a:r>
            <a:r>
              <a:rPr lang="en-US" dirty="0" smtClean="0"/>
              <a:t>.</a:t>
            </a:r>
          </a:p>
          <a:p>
            <a:endParaRPr lang="en-US" dirty="0"/>
          </a:p>
          <a:p>
            <a:r>
              <a:rPr lang="en-US" sz="1400" b="1" dirty="0" smtClean="0"/>
              <a:t>                                                    Figure-10:-Sulfur Drugs.</a:t>
            </a:r>
          </a:p>
          <a:p>
            <a:endParaRPr lang="en-US" dirty="0"/>
          </a:p>
          <a:p>
            <a:endParaRPr lang="en-US" dirty="0"/>
          </a:p>
          <a:p>
            <a:r>
              <a:rPr lang="en-US" dirty="0"/>
              <a:t>When sulfur burns in air, it produces sulfur dioxide. In water, this </a:t>
            </a:r>
            <a:r>
              <a:rPr lang="en-US" dirty="0" smtClean="0"/>
              <a:t>gas produces </a:t>
            </a:r>
            <a:r>
              <a:rPr lang="en-US" dirty="0"/>
              <a:t>sulfurous acid and sulfites; sulfites are antioxidants </a:t>
            </a:r>
            <a:r>
              <a:rPr lang="en-US" dirty="0" smtClean="0"/>
              <a:t>that inhibit </a:t>
            </a:r>
            <a:r>
              <a:rPr lang="en-US" dirty="0"/>
              <a:t>growth of aerobic bacteria and a useful food additive in </a:t>
            </a:r>
            <a:r>
              <a:rPr lang="en-US" dirty="0" smtClean="0"/>
              <a:t>small amounts</a:t>
            </a:r>
            <a:r>
              <a:rPr lang="en-US" dirty="0"/>
              <a:t>. At high concentrations these acids harm the lungs, eyes </a:t>
            </a:r>
            <a:r>
              <a:rPr lang="en-US" dirty="0" smtClean="0"/>
              <a:t>or other </a:t>
            </a:r>
            <a:r>
              <a:rPr lang="en-US" dirty="0"/>
              <a:t>tissues. </a:t>
            </a:r>
            <a:endParaRPr lang="en-US" dirty="0" smtClean="0"/>
          </a:p>
          <a:p>
            <a:r>
              <a:rPr lang="en-US" dirty="0" smtClean="0"/>
              <a:t>In </a:t>
            </a:r>
            <a:r>
              <a:rPr lang="en-US" dirty="0"/>
              <a:t>organisms without lungs such as insects or </a:t>
            </a:r>
            <a:r>
              <a:rPr lang="en-US" dirty="0" smtClean="0"/>
              <a:t>plants, sulfite </a:t>
            </a:r>
            <a:r>
              <a:rPr lang="en-US" dirty="0"/>
              <a:t>in high concentration prevents respiration</a:t>
            </a:r>
            <a:r>
              <a:rPr lang="en-US" dirty="0" smtClean="0"/>
              <a:t>.</a:t>
            </a:r>
          </a:p>
          <a:p>
            <a:r>
              <a:rPr lang="en-US" dirty="0"/>
              <a:t>Sulfur trioxide (made by catalysis from sulfur dioxide) and sulfuric acid </a:t>
            </a:r>
            <a:r>
              <a:rPr lang="en-US" dirty="0" smtClean="0"/>
              <a:t>are </a:t>
            </a:r>
            <a:r>
              <a:rPr lang="en-US" dirty="0"/>
              <a:t>similarly highly acidic and corrosive in the presence of water. </a:t>
            </a:r>
            <a:endParaRPr lang="en-US" dirty="0" smtClean="0"/>
          </a:p>
          <a:p>
            <a:r>
              <a:rPr lang="en-US" dirty="0" smtClean="0"/>
              <a:t>Sulfuric </a:t>
            </a:r>
            <a:r>
              <a:rPr lang="en-US" dirty="0"/>
              <a:t>acid is a strong dehydrating agent that can strip </a:t>
            </a:r>
            <a:r>
              <a:rPr lang="en-US" dirty="0" smtClean="0"/>
              <a:t>available </a:t>
            </a:r>
            <a:r>
              <a:rPr lang="en-US" dirty="0"/>
              <a:t>water molecules and water components from sugar and organic tissue.</a:t>
            </a:r>
          </a:p>
          <a:p>
            <a:r>
              <a:rPr lang="en-US" dirty="0"/>
              <a:t>The burning of coal and/or petroleum by industry and power plants</a:t>
            </a:r>
          </a:p>
          <a:p>
            <a:r>
              <a:rPr lang="en-US" dirty="0"/>
              <a:t>generates sulfur dioxide (SO2) that reacts with atmospheric water, </a:t>
            </a:r>
            <a:r>
              <a:rPr lang="en-US" dirty="0" smtClean="0"/>
              <a:t>and oxygen </a:t>
            </a:r>
            <a:r>
              <a:rPr lang="en-US" dirty="0"/>
              <a:t>to produce sulfuric acid (H2SO4) and sulfurous acid (H2SO3). </a:t>
            </a:r>
            <a:r>
              <a:rPr lang="en-US" dirty="0" smtClean="0"/>
              <a:t>These </a:t>
            </a:r>
            <a:r>
              <a:rPr lang="en-US" dirty="0"/>
              <a:t>acids are components of acid rain, lowering the pH of soil, and </a:t>
            </a:r>
            <a:r>
              <a:rPr lang="en-US" dirty="0" smtClean="0"/>
              <a:t>freshwater </a:t>
            </a:r>
            <a:r>
              <a:rPr lang="en-US" dirty="0"/>
              <a:t>bodies, sometimes resulting in substantial damage to </a:t>
            </a:r>
            <a:r>
              <a:rPr lang="en-US" dirty="0" smtClean="0"/>
              <a:t>the environment </a:t>
            </a:r>
            <a:r>
              <a:rPr lang="en-US" dirty="0"/>
              <a:t>and chemical weathering of statues and structures. </a:t>
            </a:r>
            <a:r>
              <a:rPr lang="en-US" dirty="0" smtClean="0"/>
              <a:t>Hydrogen </a:t>
            </a:r>
            <a:r>
              <a:rPr lang="en-US" dirty="0"/>
              <a:t>sulfide quickly deadens the sense of smell and a victim </a:t>
            </a:r>
            <a:r>
              <a:rPr lang="en-US" dirty="0" smtClean="0"/>
              <a:t>may breathe </a:t>
            </a:r>
            <a:r>
              <a:rPr lang="en-US" dirty="0"/>
              <a:t>increasing quantities without noticing the increase until </a:t>
            </a:r>
            <a:r>
              <a:rPr lang="en-US" dirty="0" smtClean="0"/>
              <a:t>severe </a:t>
            </a:r>
            <a:r>
              <a:rPr lang="en-US" dirty="0"/>
              <a:t>symptoms cause death. </a:t>
            </a:r>
          </a:p>
        </p:txBody>
      </p:sp>
      <p:pic>
        <p:nvPicPr>
          <p:cNvPr id="5" name="Picture 1" descr="653sulfa"/>
          <p:cNvPicPr>
            <a:picLocks noChangeAspect="1" noChangeArrowheads="1"/>
          </p:cNvPicPr>
          <p:nvPr/>
        </p:nvPicPr>
        <p:blipFill rotWithShape="1">
          <a:blip r:embed="rId2" cstate="print"/>
          <a:srcRect l="18833" r="23000" b="10492"/>
          <a:stretch/>
        </p:blipFill>
        <p:spPr bwMode="auto">
          <a:xfrm>
            <a:off x="4267201" y="1479638"/>
            <a:ext cx="1524000" cy="1192127"/>
          </a:xfrm>
          <a:prstGeom prst="rect">
            <a:avLst/>
          </a:prstGeom>
          <a:noFill/>
        </p:spPr>
      </p:pic>
      <p:sp>
        <p:nvSpPr>
          <p:cNvPr id="3" name="Slide Number Placeholder 2"/>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3895237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Rectangle 3"/>
          <p:cNvSpPr>
            <a:spLocks noChangeArrowheads="1"/>
          </p:cNvSpPr>
          <p:nvPr/>
        </p:nvSpPr>
        <p:spPr bwMode="auto">
          <a:xfrm>
            <a:off x="76200" y="-346991"/>
            <a:ext cx="6705600" cy="7888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8700" rIns="0" bIns="7935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pitchFamily="34" charset="0"/>
                <a:cs typeface="Arial" pitchFamily="34" charset="0"/>
              </a:rPr>
              <a:t>Reference</a:t>
            </a:r>
          </a:p>
          <a:p>
            <a:pPr marL="0" marR="0" lvl="0" indent="0" algn="l" defTabSz="914400" rtl="0" eaLnBrk="0" fontAlgn="base" latinLnBrk="0" hangingPunct="0">
              <a:lnSpc>
                <a:spcPct val="100000"/>
              </a:lnSpc>
              <a:spcBef>
                <a:spcPct val="0"/>
              </a:spcBef>
              <a:spcAft>
                <a:spcPct val="0"/>
              </a:spcAft>
              <a:buClrTx/>
              <a:buSzTx/>
              <a:tabLst/>
            </a:pPr>
            <a:r>
              <a:rPr kumimoji="0" lang="en-US" altLang="en-US" sz="1200" b="0" i="0" u="sng" strike="noStrike" cap="none" normalizeH="0" baseline="0" dirty="0" smtClean="0">
                <a:ln>
                  <a:noFill/>
                </a:ln>
                <a:solidFill>
                  <a:srgbClr val="642A8F"/>
                </a:solidFill>
                <a:effectLst/>
                <a:latin typeface="Arial" pitchFamily="34" charset="0"/>
                <a:cs typeface="Arial" pitchFamily="34" charset="0"/>
                <a:hlinkClick r:id="rId2"/>
              </a:rPr>
              <a:t>- Journal List</a:t>
            </a:r>
            <a:endParaRPr kumimoji="0" lang="en-US" alt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smtClean="0">
                <a:ln>
                  <a:noFill/>
                </a:ln>
                <a:solidFill>
                  <a:srgbClr val="642A8F"/>
                </a:solidFill>
                <a:effectLst/>
                <a:latin typeface="Arial" pitchFamily="34" charset="0"/>
                <a:cs typeface="Arial" pitchFamily="34" charset="0"/>
                <a:hlinkClick r:id="rId3"/>
              </a:rPr>
              <a:t>HHS Author Manuscripts</a:t>
            </a:r>
            <a:endParaRPr kumimoji="0" lang="en-US" alt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smtClean="0">
                <a:ln>
                  <a:noFill/>
                </a:ln>
                <a:solidFill>
                  <a:srgbClr val="000000"/>
                </a:solidFill>
                <a:effectLst/>
                <a:latin typeface="Arial" pitchFamily="34" charset="0"/>
                <a:cs typeface="Arial" pitchFamily="34" charset="0"/>
              </a:rPr>
              <a:t>PMC3775965</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smtClean="0">
                <a:ln>
                  <a:noFill/>
                </a:ln>
                <a:solidFill>
                  <a:srgbClr val="642A8F"/>
                </a:solidFill>
                <a:effectLst/>
                <a:latin typeface="Arial" pitchFamily="34" charset="0"/>
                <a:cs typeface="Arial" pitchFamily="34" charset="0"/>
                <a:hlinkClick r:id="rId4"/>
              </a:rPr>
              <a:t>Clin</a:t>
            </a:r>
            <a:r>
              <a:rPr kumimoji="0" lang="en-US" altLang="en-US" sz="1200" b="0" i="0" u="none" strike="noStrike" cap="none" normalizeH="0" baseline="0" dirty="0" smtClean="0">
                <a:ln>
                  <a:noFill/>
                </a:ln>
                <a:solidFill>
                  <a:srgbClr val="642A8F"/>
                </a:solidFill>
                <a:effectLst/>
                <a:latin typeface="Arial" pitchFamily="34" charset="0"/>
                <a:cs typeface="Arial" pitchFamily="34" charset="0"/>
                <a:hlinkClick r:id="rId4"/>
              </a:rPr>
              <a:t> Lymphoma Myeloma </a:t>
            </a:r>
            <a:r>
              <a:rPr kumimoji="0" lang="en-US" altLang="en-US" sz="1200" b="0" i="0" u="none" strike="noStrike" cap="none" normalizeH="0" baseline="0" dirty="0" err="1" smtClean="0">
                <a:ln>
                  <a:noFill/>
                </a:ln>
                <a:solidFill>
                  <a:srgbClr val="642A8F"/>
                </a:solidFill>
                <a:effectLst/>
                <a:latin typeface="Arial" pitchFamily="34" charset="0"/>
                <a:cs typeface="Arial" pitchFamily="34" charset="0"/>
                <a:hlinkClick r:id="rId4"/>
              </a:rPr>
              <a:t>Leuk</a:t>
            </a:r>
            <a:r>
              <a:rPr kumimoji="0" lang="en-US" altLang="en-US" sz="1200" b="0" i="0" u="none" strike="noStrike" cap="none" normalizeH="0" baseline="0" dirty="0" smtClean="0">
                <a:ln>
                  <a:noFill/>
                </a:ln>
                <a:solidFill>
                  <a:srgbClr val="000000"/>
                </a:solidFill>
                <a:effectLst/>
                <a:latin typeface="Arial" pitchFamily="34" charset="0"/>
                <a:cs typeface="Arial" pitchFamily="34" charset="0"/>
              </a:rPr>
              <a:t>. Author manuscript; available in PMC 2014 Oct 1.</a:t>
            </a: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Arial" pitchFamily="34" charset="0"/>
                <a:cs typeface="Arial" pitchFamily="34" charset="0"/>
              </a:rPr>
              <a:t>Published in final edited form as:</a:t>
            </a: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smtClean="0">
                <a:ln>
                  <a:noFill/>
                </a:ln>
                <a:solidFill>
                  <a:srgbClr val="642A8F"/>
                </a:solidFill>
                <a:effectLst/>
                <a:latin typeface="Arial" pitchFamily="34" charset="0"/>
                <a:cs typeface="Arial" pitchFamily="34" charset="0"/>
                <a:hlinkClick r:id="rId5"/>
              </a:rPr>
              <a:t>Clin</a:t>
            </a:r>
            <a:r>
              <a:rPr kumimoji="0" lang="en-US" altLang="en-US" sz="1200" b="0" i="0" u="none" strike="noStrike" cap="none" normalizeH="0" baseline="0" dirty="0" smtClean="0">
                <a:ln>
                  <a:noFill/>
                </a:ln>
                <a:solidFill>
                  <a:srgbClr val="642A8F"/>
                </a:solidFill>
                <a:effectLst/>
                <a:latin typeface="Arial" pitchFamily="34" charset="0"/>
                <a:cs typeface="Arial" pitchFamily="34" charset="0"/>
                <a:hlinkClick r:id="rId5"/>
              </a:rPr>
              <a:t> Lymphoma Myeloma </a:t>
            </a:r>
            <a:r>
              <a:rPr kumimoji="0" lang="en-US" altLang="en-US" sz="1200" b="0" i="0" u="none" strike="noStrike" cap="none" normalizeH="0" baseline="0" dirty="0" err="1" smtClean="0">
                <a:ln>
                  <a:noFill/>
                </a:ln>
                <a:solidFill>
                  <a:srgbClr val="642A8F"/>
                </a:solidFill>
                <a:effectLst/>
                <a:latin typeface="Arial" pitchFamily="34" charset="0"/>
                <a:cs typeface="Arial" pitchFamily="34" charset="0"/>
                <a:hlinkClick r:id="rId5"/>
              </a:rPr>
              <a:t>Leuk</a:t>
            </a:r>
            <a:r>
              <a:rPr kumimoji="0" lang="en-US" altLang="en-US" sz="1200" b="0" i="0" u="none" strike="noStrike" cap="none" normalizeH="0" baseline="0" dirty="0" smtClean="0">
                <a:ln>
                  <a:noFill/>
                </a:ln>
                <a:solidFill>
                  <a:srgbClr val="642A8F"/>
                </a:solidFill>
                <a:effectLst/>
                <a:latin typeface="Arial" pitchFamily="34" charset="0"/>
                <a:cs typeface="Arial" pitchFamily="34" charset="0"/>
                <a:hlinkClick r:id="rId5"/>
              </a:rPr>
              <a:t>. 2013 Oct; 13(5): 530–533.</a:t>
            </a:r>
            <a:endParaRPr kumimoji="0" lang="en-US" alt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Arial" pitchFamily="34" charset="0"/>
                <a:cs typeface="Arial" pitchFamily="34" charset="0"/>
              </a:rPr>
              <a:t>Published online 2013 Jun 20. </a:t>
            </a:r>
            <a:r>
              <a:rPr kumimoji="0" lang="en-US" altLang="en-US" sz="1200" b="0" i="0" u="none" strike="noStrike" cap="none" normalizeH="0" baseline="0" dirty="0" err="1" smtClean="0">
                <a:ln>
                  <a:noFill/>
                </a:ln>
                <a:solidFill>
                  <a:srgbClr val="000000"/>
                </a:solidFill>
                <a:effectLst/>
                <a:latin typeface="Arial" pitchFamily="34" charset="0"/>
                <a:cs typeface="Arial" pitchFamily="34" charset="0"/>
              </a:rPr>
              <a:t>doi</a:t>
            </a:r>
            <a:r>
              <a:rPr kumimoji="0" lang="en-US" altLang="en-US" sz="1200" b="0" i="0" u="none" strike="noStrike" cap="none" normalizeH="0" baseline="0" dirty="0" smtClean="0">
                <a:ln>
                  <a:noFill/>
                </a:ln>
                <a:solidFill>
                  <a:srgbClr val="000000"/>
                </a:solidFill>
                <a:effectLst/>
                <a:latin typeface="Arial" pitchFamily="34" charset="0"/>
                <a:cs typeface="Arial" pitchFamily="34" charset="0"/>
              </a:rPr>
              <a:t>: </a:t>
            </a:r>
            <a:r>
              <a:rPr kumimoji="0" lang="en-US" altLang="en-US" sz="1200" b="0" i="0" u="none" strike="noStrike" cap="none" normalizeH="0" baseline="0" dirty="0" smtClean="0">
                <a:ln>
                  <a:noFill/>
                </a:ln>
                <a:solidFill>
                  <a:srgbClr val="642A8F"/>
                </a:solidFill>
                <a:effectLst/>
                <a:latin typeface="Arial" pitchFamily="34" charset="0"/>
                <a:cs typeface="Arial" pitchFamily="34" charset="0"/>
                <a:hlinkClick r:id="rId6"/>
              </a:rPr>
              <a:t>10.1016/j.clml.2013.03.017</a:t>
            </a:r>
            <a:endParaRPr kumimoji="0" lang="en-US" alt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Arial" pitchFamily="34" charset="0"/>
                <a:cs typeface="Arial" pitchFamily="34" charset="0"/>
              </a:rPr>
              <a:t>PMCID: PMC3775965</a:t>
            </a: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Arial" pitchFamily="34" charset="0"/>
                <a:cs typeface="Arial" pitchFamily="34" charset="0"/>
              </a:rPr>
              <a:t>NIHMSID: NIHMS499260</a:t>
            </a: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Arial" pitchFamily="34" charset="0"/>
                <a:cs typeface="Arial" pitchFamily="34" charset="0"/>
              </a:rPr>
              <a:t>PMID: </a:t>
            </a:r>
            <a:r>
              <a:rPr kumimoji="0" lang="en-US" altLang="en-US" sz="1200" b="0" i="0" u="none" strike="noStrike" cap="none" normalizeH="0" baseline="0" dirty="0" smtClean="0">
                <a:ln>
                  <a:noFill/>
                </a:ln>
                <a:solidFill>
                  <a:srgbClr val="642A8F"/>
                </a:solidFill>
                <a:effectLst/>
                <a:latin typeface="Arial" pitchFamily="34" charset="0"/>
                <a:cs typeface="Arial" pitchFamily="34" charset="0"/>
                <a:hlinkClick r:id="rId7"/>
              </a:rPr>
              <a:t>23790799</a:t>
            </a:r>
            <a:endParaRPr kumimoji="0" lang="en-US" alt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Arial" pitchFamily="34" charset="0"/>
                <a:cs typeface="Arial" pitchFamily="34" charset="0"/>
              </a:rPr>
              <a:t>Homoharringtonine/</a:t>
            </a:r>
            <a:r>
              <a:rPr kumimoji="0" lang="en-US" altLang="en-US" sz="1200" b="0" i="0" u="none" strike="noStrike" cap="none" normalizeH="0" baseline="0" dirty="0" err="1" smtClean="0">
                <a:ln>
                  <a:noFill/>
                </a:ln>
                <a:solidFill>
                  <a:srgbClr val="000000"/>
                </a:solidFill>
                <a:effectLst/>
                <a:latin typeface="Arial" pitchFamily="34" charset="0"/>
                <a:cs typeface="Arial" pitchFamily="34" charset="0"/>
              </a:rPr>
              <a:t>Omacetaxine</a:t>
            </a:r>
            <a:r>
              <a:rPr kumimoji="0" lang="en-US" altLang="en-US" sz="1200" b="0" i="0" u="none" strike="noStrike" cap="none" normalizeH="0" baseline="0" dirty="0" smtClean="0">
                <a:ln>
                  <a:noFill/>
                </a:ln>
                <a:solidFill>
                  <a:srgbClr val="000000"/>
                </a:solidFill>
                <a:effectLst/>
                <a:latin typeface="Arial" pitchFamily="34" charset="0"/>
                <a:cs typeface="Arial" pitchFamily="34" charset="0"/>
              </a:rPr>
              <a:t> </a:t>
            </a:r>
            <a:r>
              <a:rPr kumimoji="0" lang="en-US" altLang="en-US" sz="1200" b="0" i="0" u="none" strike="noStrike" cap="none" normalizeH="0" baseline="0" dirty="0" err="1" smtClean="0">
                <a:ln>
                  <a:noFill/>
                </a:ln>
                <a:solidFill>
                  <a:srgbClr val="000000"/>
                </a:solidFill>
                <a:effectLst/>
                <a:latin typeface="Arial" pitchFamily="34" charset="0"/>
                <a:cs typeface="Arial" pitchFamily="34" charset="0"/>
              </a:rPr>
              <a:t>Mepesuccinate</a:t>
            </a:r>
            <a:r>
              <a:rPr kumimoji="0" lang="en-US" altLang="en-US" sz="1200" b="0" i="0" u="none" strike="noStrike" cap="none" normalizeH="0" baseline="0" dirty="0" smtClean="0">
                <a:ln>
                  <a:noFill/>
                </a:ln>
                <a:solidFill>
                  <a:srgbClr val="000000"/>
                </a:solidFill>
                <a:effectLst/>
                <a:latin typeface="Arial" pitchFamily="34" charset="0"/>
                <a:cs typeface="Arial" pitchFamily="34" charset="0"/>
              </a:rPr>
              <a:t>: </a:t>
            </a: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Arial" pitchFamily="34" charset="0"/>
                <a:cs typeface="Arial" pitchFamily="34" charset="0"/>
              </a:rPr>
              <a:t>The Long and Winding Road to Food and Drug Administration Approval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smtClean="0">
                <a:ln>
                  <a:noFill/>
                </a:ln>
                <a:solidFill>
                  <a:srgbClr val="642A8F"/>
                </a:solidFill>
                <a:effectLst/>
                <a:latin typeface="Arial" pitchFamily="34" charset="0"/>
                <a:cs typeface="Arial" pitchFamily="34" charset="0"/>
                <a:hlinkClick r:id="rId8"/>
              </a:rPr>
              <a:t>Hagop</a:t>
            </a:r>
            <a:r>
              <a:rPr kumimoji="0" lang="en-US" altLang="en-US" sz="1200" b="0" i="0" u="none" strike="noStrike" cap="none" normalizeH="0" baseline="0" dirty="0" smtClean="0">
                <a:ln>
                  <a:noFill/>
                </a:ln>
                <a:solidFill>
                  <a:srgbClr val="642A8F"/>
                </a:solidFill>
                <a:effectLst/>
                <a:latin typeface="Arial" pitchFamily="34" charset="0"/>
                <a:cs typeface="Arial" pitchFamily="34" charset="0"/>
                <a:hlinkClick r:id="rId8"/>
              </a:rPr>
              <a:t> M. </a:t>
            </a:r>
            <a:r>
              <a:rPr kumimoji="0" lang="en-US" altLang="en-US" sz="1200" b="0" i="0" u="none" strike="noStrike" cap="none" normalizeH="0" baseline="0" dirty="0" err="1" smtClean="0">
                <a:ln>
                  <a:noFill/>
                </a:ln>
                <a:solidFill>
                  <a:srgbClr val="642A8F"/>
                </a:solidFill>
                <a:effectLst/>
                <a:latin typeface="Arial" pitchFamily="34" charset="0"/>
                <a:cs typeface="Arial" pitchFamily="34" charset="0"/>
                <a:hlinkClick r:id="rId8"/>
              </a:rPr>
              <a:t>Kantarjian</a:t>
            </a:r>
            <a:r>
              <a:rPr kumimoji="0" lang="en-US" altLang="en-US" sz="1200" b="0" i="0" u="none" strike="noStrike" cap="none" normalizeH="0" baseline="0" dirty="0" smtClean="0">
                <a:ln>
                  <a:noFill/>
                </a:ln>
                <a:solidFill>
                  <a:srgbClr val="000000"/>
                </a:solidFill>
                <a:effectLst/>
                <a:latin typeface="Arial" pitchFamily="34" charset="0"/>
                <a:cs typeface="Arial" pitchFamily="34" charset="0"/>
              </a:rPr>
              <a:t>, </a:t>
            </a:r>
            <a:r>
              <a:rPr kumimoji="0" lang="en-US" altLang="en-US" sz="1200" b="0" i="0" u="none" strike="noStrike" cap="none" normalizeH="0" baseline="0" dirty="0" smtClean="0">
                <a:ln>
                  <a:noFill/>
                </a:ln>
                <a:solidFill>
                  <a:srgbClr val="642A8F"/>
                </a:solidFill>
                <a:effectLst/>
                <a:latin typeface="Arial" pitchFamily="34" charset="0"/>
                <a:cs typeface="Arial" pitchFamily="34" charset="0"/>
                <a:hlinkClick r:id="rId9"/>
              </a:rPr>
              <a:t>Susan O’Brien</a:t>
            </a:r>
            <a:r>
              <a:rPr kumimoji="0" lang="en-US" altLang="en-US" sz="1200" b="0" i="0" u="none" strike="noStrike" cap="none" normalizeH="0" baseline="0" dirty="0" smtClean="0">
                <a:ln>
                  <a:noFill/>
                </a:ln>
                <a:solidFill>
                  <a:srgbClr val="000000"/>
                </a:solidFill>
                <a:effectLst/>
                <a:latin typeface="Arial" pitchFamily="34" charset="0"/>
                <a:cs typeface="Arial" pitchFamily="34" charset="0"/>
              </a:rPr>
              <a:t>, and </a:t>
            </a:r>
            <a:r>
              <a:rPr kumimoji="0" lang="en-US" altLang="en-US" sz="1200" b="0" i="0" u="none" strike="noStrike" cap="none" normalizeH="0" baseline="0" dirty="0" smtClean="0">
                <a:ln>
                  <a:noFill/>
                </a:ln>
                <a:solidFill>
                  <a:srgbClr val="642A8F"/>
                </a:solidFill>
                <a:effectLst/>
                <a:latin typeface="Arial" pitchFamily="34" charset="0"/>
                <a:cs typeface="Arial" pitchFamily="34" charset="0"/>
                <a:hlinkClick r:id="rId10"/>
              </a:rPr>
              <a:t>Jorge Cortes</a:t>
            </a:r>
            <a:endParaRPr kumimoji="0" lang="en-US" alt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642A8F"/>
                </a:solidFill>
                <a:effectLst/>
                <a:latin typeface="Arial" pitchFamily="34" charset="0"/>
                <a:cs typeface="Arial" pitchFamily="34" charset="0"/>
                <a:hlinkClick r:id="rId4"/>
              </a:rPr>
              <a:t>Author information</a:t>
            </a:r>
            <a:r>
              <a:rPr kumimoji="0" lang="en-US" altLang="en-US" sz="1200" b="0" i="0" u="none" strike="noStrike" cap="none" normalizeH="0" baseline="0" dirty="0" smtClean="0">
                <a:ln>
                  <a:noFill/>
                </a:ln>
                <a:solidFill>
                  <a:srgbClr val="000000"/>
                </a:solidFill>
                <a:effectLst/>
                <a:latin typeface="Arial" pitchFamily="34" charset="0"/>
                <a:cs typeface="Arial" pitchFamily="34" charset="0"/>
              </a:rPr>
              <a:t> </a:t>
            </a:r>
            <a:r>
              <a:rPr kumimoji="0" lang="en-US" altLang="en-US" sz="1200" b="0" i="0" u="none" strike="noStrike" cap="none" normalizeH="0" baseline="0" dirty="0" smtClean="0">
                <a:ln>
                  <a:noFill/>
                </a:ln>
                <a:solidFill>
                  <a:srgbClr val="642A8F"/>
                </a:solidFill>
                <a:effectLst/>
                <a:latin typeface="Arial" pitchFamily="34" charset="0"/>
                <a:cs typeface="Arial" pitchFamily="34" charset="0"/>
                <a:hlinkClick r:id="rId4"/>
              </a:rPr>
              <a:t>Copyright and License information</a:t>
            </a:r>
            <a:r>
              <a:rPr kumimoji="0" lang="en-US" altLang="en-US" sz="1200" b="0" i="0" u="none" strike="noStrike" cap="none" normalizeH="0" baseline="0" dirty="0" smtClean="0">
                <a:ln>
                  <a:noFill/>
                </a:ln>
                <a:solidFill>
                  <a:srgbClr val="000000"/>
                </a:solidFill>
                <a:effectLst/>
                <a:latin typeface="Arial" pitchFamily="34" charset="0"/>
                <a:cs typeface="Arial" pitchFamily="34" charset="0"/>
              </a:rPr>
              <a:t> </a:t>
            </a:r>
            <a:r>
              <a:rPr kumimoji="0" lang="en-US" altLang="en-US" sz="1200" b="0" i="0" u="none" strike="noStrike" cap="none" normalizeH="0" baseline="0" dirty="0" smtClean="0">
                <a:ln>
                  <a:noFill/>
                </a:ln>
                <a:solidFill>
                  <a:srgbClr val="642A8F"/>
                </a:solidFill>
                <a:effectLst/>
                <a:latin typeface="Arial" pitchFamily="34" charset="0"/>
                <a:cs typeface="Arial" pitchFamily="34" charset="0"/>
                <a:hlinkClick r:id="rId11"/>
              </a:rPr>
              <a:t>Disclaimer</a:t>
            </a:r>
            <a:r>
              <a:rPr kumimoji="0" lang="en-US" altLang="en-US" sz="1200" b="0" i="0" u="none" strike="noStrike" cap="none" normalizeH="0" baseline="0" dirty="0" smtClean="0">
                <a:ln>
                  <a:noFill/>
                </a:ln>
                <a:solidFill>
                  <a:srgbClr val="642A8F"/>
                </a:solidFill>
                <a:effectLst/>
                <a:latin typeface="Arial" pitchFamily="34" charset="0"/>
                <a:cs typeface="Arial" pitchFamily="34" charset="0"/>
              </a:rPr>
              <a:t>.</a:t>
            </a:r>
            <a:endParaRPr lang="en-US" sz="1100" dirty="0" smtClean="0"/>
          </a:p>
          <a:p>
            <a:endParaRPr lang="en-US" sz="1100" dirty="0"/>
          </a:p>
          <a:p>
            <a:r>
              <a:rPr lang="en-US" sz="1100" u="sng" dirty="0">
                <a:hlinkClick r:id="rId12" tooltip="US National Library of Medicine"/>
              </a:rPr>
              <a:t/>
            </a:r>
            <a:br>
              <a:rPr lang="en-US" sz="1100" u="sng" dirty="0">
                <a:hlinkClick r:id="rId12" tooltip="US National Library of Medicine"/>
              </a:rPr>
            </a:br>
            <a:r>
              <a:rPr lang="en-US" sz="1100" u="sng" dirty="0" smtClean="0">
                <a:hlinkClick r:id="rId12" tooltip="US National Library of Medicine"/>
              </a:rPr>
              <a:t>- - US </a:t>
            </a:r>
            <a:r>
              <a:rPr lang="en-US" sz="1100" u="sng" dirty="0">
                <a:hlinkClick r:id="rId12" tooltip="US National Library of Medicine"/>
              </a:rPr>
              <a:t>National Library of Medicine</a:t>
            </a:r>
            <a:r>
              <a:rPr lang="en-US" sz="1100" dirty="0"/>
              <a:t/>
            </a:r>
            <a:br>
              <a:rPr lang="en-US" sz="1100" dirty="0"/>
            </a:br>
            <a:r>
              <a:rPr lang="en-US" sz="1100" dirty="0">
                <a:hlinkClick r:id="rId13" tooltip="National Institutes of Health"/>
              </a:rPr>
              <a:t>National Institutes of Health</a:t>
            </a:r>
            <a:endParaRPr lang="en-US" sz="1100" dirty="0"/>
          </a:p>
          <a:p>
            <a:r>
              <a:rPr lang="en-US" sz="1100" dirty="0"/>
              <a:t>Search </a:t>
            </a:r>
            <a:r>
              <a:rPr lang="en-US" sz="1100" dirty="0" smtClean="0"/>
              <a:t>database Search </a:t>
            </a:r>
            <a:r>
              <a:rPr lang="en-US" sz="1100" dirty="0"/>
              <a:t>term</a:t>
            </a:r>
          </a:p>
          <a:p>
            <a:r>
              <a:rPr lang="en-US" sz="1100" dirty="0"/>
              <a:t>Search</a:t>
            </a:r>
          </a:p>
          <a:p>
            <a:r>
              <a:rPr lang="en-US" sz="1100" dirty="0">
                <a:hlinkClick r:id="rId14"/>
              </a:rPr>
              <a:t>Advanced</a:t>
            </a:r>
            <a:r>
              <a:rPr lang="en-US" sz="1100" dirty="0"/>
              <a:t> </a:t>
            </a:r>
          </a:p>
          <a:p>
            <a:r>
              <a:rPr lang="en-US" sz="1100" dirty="0">
                <a:hlinkClick r:id="rId2"/>
              </a:rPr>
              <a:t>Journal list</a:t>
            </a:r>
            <a:endParaRPr lang="en-US" sz="1100" dirty="0"/>
          </a:p>
          <a:p>
            <a:r>
              <a:rPr lang="en-US" sz="1100" dirty="0">
                <a:hlinkClick r:id="rId15"/>
              </a:rPr>
              <a:t>Help</a:t>
            </a:r>
            <a:endParaRPr lang="en-US" sz="1100" dirty="0"/>
          </a:p>
          <a:p>
            <a:r>
              <a:rPr lang="en-US" sz="1100" dirty="0">
                <a:hlinkClick r:id="rId2"/>
              </a:rPr>
              <a:t>Journal List</a:t>
            </a:r>
            <a:endParaRPr lang="en-US" sz="1100" dirty="0"/>
          </a:p>
          <a:p>
            <a:r>
              <a:rPr lang="en-US" sz="1100" dirty="0">
                <a:hlinkClick r:id="rId3"/>
              </a:rPr>
              <a:t>HHS Author Manuscripts</a:t>
            </a:r>
            <a:endParaRPr lang="en-US" sz="1100" dirty="0"/>
          </a:p>
          <a:p>
            <a:r>
              <a:rPr lang="en-US" sz="1100" dirty="0"/>
              <a:t>PMC4048124</a:t>
            </a:r>
          </a:p>
          <a:p>
            <a:pPr fontAlgn="t"/>
            <a:r>
              <a:rPr lang="en-US" sz="1100" dirty="0" err="1">
                <a:hlinkClick r:id="rId16"/>
              </a:rPr>
              <a:t>Clin</a:t>
            </a:r>
            <a:r>
              <a:rPr lang="en-US" sz="1100" dirty="0">
                <a:hlinkClick r:id="rId16"/>
              </a:rPr>
              <a:t> Cancer Res</a:t>
            </a:r>
            <a:r>
              <a:rPr lang="en-US" sz="1100" dirty="0"/>
              <a:t>. Author manuscript; available in PMC 2014 Oct 1.</a:t>
            </a:r>
          </a:p>
          <a:p>
            <a:pPr fontAlgn="t"/>
            <a:r>
              <a:rPr lang="en-US" sz="1100" dirty="0"/>
              <a:t>Published in final edited form as:</a:t>
            </a:r>
          </a:p>
          <a:p>
            <a:pPr fontAlgn="t"/>
            <a:r>
              <a:rPr lang="en-US" sz="1100" dirty="0" err="1">
                <a:hlinkClick r:id="rId17"/>
              </a:rPr>
              <a:t>Clin</a:t>
            </a:r>
            <a:r>
              <a:rPr lang="en-US" sz="1100" dirty="0">
                <a:hlinkClick r:id="rId17"/>
              </a:rPr>
              <a:t> Cancer Res. 2014 Apr 1; 20(7): 1735–1740.</a:t>
            </a:r>
            <a:endParaRPr lang="en-US" sz="1100" dirty="0"/>
          </a:p>
          <a:p>
            <a:pPr fontAlgn="t"/>
            <a:r>
              <a:rPr lang="en-US" sz="1100" dirty="0"/>
              <a:t>Published online 2014 Feb 5. </a:t>
            </a:r>
            <a:r>
              <a:rPr lang="en-US" sz="1100" dirty="0" err="1"/>
              <a:t>doi</a:t>
            </a:r>
            <a:r>
              <a:rPr lang="en-US" sz="1100" dirty="0"/>
              <a:t>: </a:t>
            </a:r>
            <a:r>
              <a:rPr lang="en-US" sz="1100" dirty="0">
                <a:hlinkClick r:id="rId18"/>
              </a:rPr>
              <a:t>10.1158/1078-0432.CCR-13-1283</a:t>
            </a:r>
            <a:endParaRPr lang="en-US" sz="1100" dirty="0"/>
          </a:p>
          <a:p>
            <a:pPr fontAlgn="t"/>
            <a:r>
              <a:rPr lang="en-US" sz="1100" dirty="0"/>
              <a:t>PMCID: PMC4048124</a:t>
            </a:r>
          </a:p>
          <a:p>
            <a:pPr fontAlgn="t"/>
            <a:r>
              <a:rPr lang="en-US" sz="1100" dirty="0"/>
              <a:t>NIHMSID: NIHMS562162</a:t>
            </a:r>
          </a:p>
          <a:p>
            <a:pPr fontAlgn="t"/>
            <a:r>
              <a:rPr lang="en-US" sz="1100" dirty="0"/>
              <a:t>PMID: </a:t>
            </a:r>
            <a:r>
              <a:rPr lang="en-US" sz="1100" dirty="0">
                <a:hlinkClick r:id="rId19"/>
              </a:rPr>
              <a:t>24501394</a:t>
            </a:r>
            <a:endParaRPr lang="en-US" sz="1100" dirty="0"/>
          </a:p>
          <a:p>
            <a:r>
              <a:rPr lang="en-US" sz="1100" dirty="0"/>
              <a:t>Omacetaxine: a protein translation inhibitor for treatment of chronic </a:t>
            </a:r>
            <a:r>
              <a:rPr lang="en-US" sz="1100" dirty="0" err="1"/>
              <a:t>myelogenous</a:t>
            </a:r>
            <a:r>
              <a:rPr lang="en-US" sz="1100" dirty="0"/>
              <a:t> leukemia</a:t>
            </a:r>
          </a:p>
          <a:p>
            <a:r>
              <a:rPr lang="en-US" sz="1100" dirty="0" err="1">
                <a:hlinkClick r:id="rId20"/>
              </a:rPr>
              <a:t>Varsha</a:t>
            </a:r>
            <a:r>
              <a:rPr lang="en-US" sz="1100" dirty="0">
                <a:hlinkClick r:id="rId20"/>
              </a:rPr>
              <a:t> Gandhi</a:t>
            </a:r>
            <a:r>
              <a:rPr lang="en-US" sz="1100" dirty="0"/>
              <a:t>,</a:t>
            </a:r>
            <a:r>
              <a:rPr lang="en-US" sz="1100" baseline="30000" dirty="0"/>
              <a:t>1,2</a:t>
            </a:r>
            <a:r>
              <a:rPr lang="en-US" sz="1100" dirty="0"/>
              <a:t> </a:t>
            </a:r>
            <a:r>
              <a:rPr lang="en-US" sz="1100" dirty="0">
                <a:hlinkClick r:id="rId21"/>
              </a:rPr>
              <a:t>William Plunkett</a:t>
            </a:r>
            <a:r>
              <a:rPr lang="en-US" sz="1100" dirty="0"/>
              <a:t>,</a:t>
            </a:r>
            <a:r>
              <a:rPr lang="en-US" sz="1100" baseline="30000" dirty="0"/>
              <a:t>1,2</a:t>
            </a:r>
            <a:r>
              <a:rPr lang="en-US" sz="1100" dirty="0"/>
              <a:t> and </a:t>
            </a:r>
            <a:r>
              <a:rPr lang="en-US" sz="1100" dirty="0">
                <a:hlinkClick r:id="rId22"/>
              </a:rPr>
              <a:t>Jorge E. Cortes</a:t>
            </a:r>
            <a:r>
              <a:rPr lang="en-US" sz="1100" baseline="30000" dirty="0"/>
              <a:t>2</a:t>
            </a:r>
            <a:endParaRPr lang="en-US" sz="1100" dirty="0"/>
          </a:p>
          <a:p>
            <a:r>
              <a:rPr lang="en-US" sz="1100" dirty="0">
                <a:hlinkClick r:id="rId16"/>
              </a:rPr>
              <a:t>Author information</a:t>
            </a:r>
            <a:r>
              <a:rPr lang="en-US" sz="1100" dirty="0"/>
              <a:t> </a:t>
            </a:r>
            <a:r>
              <a:rPr lang="en-US" sz="1100" dirty="0">
                <a:hlinkClick r:id="rId16"/>
              </a:rPr>
              <a:t>Copyright and License information</a:t>
            </a:r>
            <a:r>
              <a:rPr lang="en-US" sz="1100" dirty="0"/>
              <a:t> </a:t>
            </a:r>
            <a:r>
              <a:rPr lang="en-US" sz="1100" dirty="0" smtClean="0">
                <a:hlinkClick r:id="rId11"/>
              </a:rPr>
              <a:t>Disclaimer</a:t>
            </a:r>
            <a:r>
              <a:rPr lang="en-US" sz="1100" dirty="0" smtClean="0"/>
              <a:t>.</a:t>
            </a:r>
          </a:p>
          <a:p>
            <a:endParaRPr lang="en-US" sz="1100" dirty="0"/>
          </a:p>
          <a:p>
            <a:r>
              <a:rPr lang="en-US" sz="1100" u="sng" dirty="0">
                <a:hlinkClick r:id="rId23"/>
              </a:rPr>
              <a:t/>
            </a:r>
            <a:br>
              <a:rPr lang="en-US" sz="1100" u="sng" dirty="0">
                <a:hlinkClick r:id="rId23"/>
              </a:rPr>
            </a:br>
            <a:r>
              <a:rPr lang="en-US" sz="1100" u="sng" dirty="0" smtClean="0">
                <a:hlinkClick r:id="rId23"/>
              </a:rPr>
              <a:t>- Gout Leaflet   www.melthamgp.co.u</a:t>
            </a:r>
            <a:endParaRPr lang="en-US" sz="1100" u="sng" dirty="0">
              <a:hlinkClick r:id="rId23"/>
            </a:endParaRPr>
          </a:p>
          <a:p>
            <a:endParaRPr lang="en-US" sz="11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rgbClr val="000000"/>
              </a:solidFill>
              <a:effectLst/>
              <a:latin typeface="Arial" pitchFamily="34" charset="0"/>
              <a:cs typeface="Arial" pitchFamily="34" charset="0"/>
            </a:endParaRPr>
          </a:p>
        </p:txBody>
      </p:sp>
      <p:grpSp>
        <p:nvGrpSpPr>
          <p:cNvPr id="3" name="Group 2"/>
          <p:cNvGrpSpPr>
            <a:grpSpLocks/>
          </p:cNvGrpSpPr>
          <p:nvPr/>
        </p:nvGrpSpPr>
        <p:grpSpPr bwMode="auto">
          <a:xfrm>
            <a:off x="0" y="-2147483648"/>
            <a:ext cx="4794250" cy="2147483647"/>
            <a:chOff x="0" y="-7470876"/>
            <a:chExt cx="3020" cy="7471326"/>
          </a:xfrm>
        </p:grpSpPr>
        <p:pic>
          <p:nvPicPr>
            <p:cNvPr id="1028" name="Picture 4" descr="Logo of nihpa"/>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0" y="-7470876"/>
              <a:ext cx="3000" cy="4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7">
              <a:hlinkClick r:id="rId25" tooltip="HHS Public Access; Author Manuscript; Accepted for publication in peer reviewed journal;"/>
            </p:cNvPr>
            <p:cNvSpPr>
              <a:spLocks noChangeArrowheads="1"/>
            </p:cNvSpPr>
            <p:nvPr/>
          </p:nvSpPr>
          <p:spPr bwMode="auto">
            <a:xfrm>
              <a:off x="0" y="0"/>
              <a:ext cx="2994" cy="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5" name="Rectangle 6">
              <a:hlinkClick r:id="rId26" tooltip="Submit a manuscript"/>
            </p:cNvPr>
            <p:cNvSpPr>
              <a:spLocks noChangeArrowheads="1"/>
            </p:cNvSpPr>
            <p:nvPr/>
          </p:nvSpPr>
          <p:spPr bwMode="auto">
            <a:xfrm>
              <a:off x="1536" y="342"/>
              <a:ext cx="1464" cy="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 name="Rectangle 5">
              <a:hlinkClick r:id="rId27" tooltip="About Author manuscripts"/>
            </p:cNvPr>
            <p:cNvSpPr>
              <a:spLocks noChangeArrowheads="1"/>
            </p:cNvSpPr>
            <p:nvPr/>
          </p:nvSpPr>
          <p:spPr bwMode="auto">
            <a:xfrm>
              <a:off x="0" y="342"/>
              <a:ext cx="1530" cy="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sp>
        <p:nvSpPr>
          <p:cNvPr id="7" name="Slide Number Placeholder 6"/>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42353811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52400"/>
            <a:ext cx="6571775" cy="8839200"/>
          </a:xfrm>
        </p:spPr>
      </p:pic>
      <p:sp>
        <p:nvSpPr>
          <p:cNvPr id="5" name="Subtitle 2"/>
          <p:cNvSpPr txBox="1">
            <a:spLocks/>
          </p:cNvSpPr>
          <p:nvPr/>
        </p:nvSpPr>
        <p:spPr>
          <a:xfrm>
            <a:off x="381000" y="1752600"/>
            <a:ext cx="6096000" cy="129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400" b="1" dirty="0" smtClean="0">
                <a:solidFill>
                  <a:srgbClr val="FFFF00"/>
                </a:solidFill>
              </a:rPr>
              <a:t>Alkaloid and Heterocyclic Compounds.</a:t>
            </a:r>
            <a:endParaRPr lang="ar-IQ" sz="4400" b="1" dirty="0">
              <a:solidFill>
                <a:srgbClr val="FFFF00"/>
              </a:solidFill>
            </a:endParaRPr>
          </a:p>
        </p:txBody>
      </p:sp>
      <p:sp>
        <p:nvSpPr>
          <p:cNvPr id="6" name="Title 1"/>
          <p:cNvSpPr txBox="1">
            <a:spLocks/>
          </p:cNvSpPr>
          <p:nvPr/>
        </p:nvSpPr>
        <p:spPr>
          <a:xfrm>
            <a:off x="1885950" y="457201"/>
            <a:ext cx="2914650" cy="8382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FF00"/>
                </a:solidFill>
              </a:rPr>
              <a:t>Lecture Five</a:t>
            </a:r>
            <a:endParaRPr lang="ar-IQ" b="1" dirty="0">
              <a:solidFill>
                <a:srgbClr val="FFFF00"/>
              </a:solidFill>
            </a:endParaRPr>
          </a:p>
        </p:txBody>
      </p:sp>
      <p:pic>
        <p:nvPicPr>
          <p:cNvPr id="7" name="Picture 6"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7392040"/>
            <a:ext cx="1143000" cy="1066160"/>
          </a:xfrm>
          <a:prstGeom prst="rect">
            <a:avLst/>
          </a:prstGeom>
        </p:spPr>
      </p:pic>
      <p:pic>
        <p:nvPicPr>
          <p:cNvPr id="9" name="Picture 8"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6629400"/>
            <a:ext cx="1652744" cy="1392525"/>
          </a:xfrm>
          <a:prstGeom prst="rect">
            <a:avLst/>
          </a:prstGeom>
        </p:spPr>
      </p:pic>
      <p:pic>
        <p:nvPicPr>
          <p:cNvPr id="10" name="Picture 9" descr="Screen Clipping"/>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504542" y="7391400"/>
            <a:ext cx="1134258" cy="1142040"/>
          </a:xfrm>
          <a:prstGeom prst="rect">
            <a:avLst/>
          </a:prstGeom>
        </p:spPr>
      </p:pic>
      <p:pic>
        <p:nvPicPr>
          <p:cNvPr id="11" name="Picture 10"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7800" y="3581400"/>
            <a:ext cx="3653639" cy="2295387"/>
          </a:xfrm>
          <a:prstGeom prst="rect">
            <a:avLst/>
          </a:prstGeom>
        </p:spPr>
      </p:pic>
      <p:sp>
        <p:nvSpPr>
          <p:cNvPr id="14" name="Slide Number Placeholder 13"/>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2660628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
            <a:ext cx="6477000" cy="4062651"/>
          </a:xfrm>
          <a:prstGeom prst="rect">
            <a:avLst/>
          </a:prstGeom>
        </p:spPr>
        <p:txBody>
          <a:bodyPr wrap="square">
            <a:spAutoFit/>
          </a:bodyPr>
          <a:lstStyle/>
          <a:p>
            <a:pPr algn="justLow" fontAlgn="base">
              <a:spcBef>
                <a:spcPct val="0"/>
              </a:spcBef>
              <a:spcAft>
                <a:spcPct val="0"/>
              </a:spcAft>
            </a:pPr>
            <a:r>
              <a:rPr lang="en-US" dirty="0"/>
              <a:t>Lecture </a:t>
            </a:r>
            <a:r>
              <a:rPr lang="en-US" dirty="0" smtClean="0"/>
              <a:t>Five:</a:t>
            </a:r>
            <a:r>
              <a:rPr lang="ar-IQ" dirty="0" smtClean="0"/>
              <a:t> </a:t>
            </a:r>
            <a:r>
              <a:rPr lang="ar-IQ" dirty="0"/>
              <a:t>عضوية </a:t>
            </a:r>
            <a:endParaRPr lang="en-US" dirty="0"/>
          </a:p>
          <a:p>
            <a:pPr algn="ctr" eaLnBrk="0" fontAlgn="base" hangingPunct="0">
              <a:spcBef>
                <a:spcPct val="0"/>
              </a:spcBef>
              <a:spcAft>
                <a:spcPct val="0"/>
              </a:spcAft>
            </a:pPr>
            <a:r>
              <a:rPr lang="en-US" sz="2400" cap="all" dirty="0">
                <a:ln w="0"/>
                <a:effectLst>
                  <a:reflection blurRad="12700" stA="50000" endPos="50000" dist="5000" dir="5400000" sy="-100000" rotWithShape="0"/>
                </a:effectLst>
                <a:ea typeface="Times New Roman" pitchFamily="18" charset="0"/>
                <a:cs typeface="Simplified Arabic Fixed" pitchFamily="49" charset="-78"/>
              </a:rPr>
              <a:t>Alkaloids and Heterocyclic Compounds</a:t>
            </a:r>
            <a:endParaRPr lang="en-US" sz="2400" cap="all" dirty="0">
              <a:ln w="0"/>
              <a:effectLst>
                <a:reflection blurRad="12700" stA="50000" endPos="50000" dist="5000" dir="5400000" sy="-100000" rotWithShape="0"/>
              </a:effectLst>
              <a:cs typeface="Arial" pitchFamily="34" charset="0"/>
            </a:endParaRPr>
          </a:p>
          <a:p>
            <a:pPr algn="just"/>
            <a:r>
              <a:rPr lang="en-US" u="sng" dirty="0" smtClean="0"/>
              <a:t>Alkaloids </a:t>
            </a:r>
            <a:r>
              <a:rPr lang="en-US" u="sng" dirty="0"/>
              <a:t>:-</a:t>
            </a:r>
          </a:p>
          <a:p>
            <a:pPr algn="just"/>
            <a:r>
              <a:rPr lang="en-US" dirty="0"/>
              <a:t>     </a:t>
            </a:r>
            <a:r>
              <a:rPr lang="en-US" dirty="0" smtClean="0"/>
              <a:t>Alkaloids </a:t>
            </a:r>
            <a:r>
              <a:rPr lang="en-US" dirty="0"/>
              <a:t>are a group of naturally occurring chemical compounds that mostly contain nitrogen atom in the </a:t>
            </a:r>
            <a:r>
              <a:rPr lang="en-US" dirty="0" smtClean="0"/>
              <a:t>heterocyclic, </a:t>
            </a:r>
            <a:r>
              <a:rPr lang="en-US" dirty="0"/>
              <a:t>and originate from amino acids. This group also includes some related compounds with neutral, and even weakly acidic properties. </a:t>
            </a:r>
          </a:p>
          <a:p>
            <a:pPr algn="just"/>
            <a:r>
              <a:rPr lang="en-US" dirty="0"/>
              <a:t> In addition to carbon, hydrogen and nitrogen</a:t>
            </a:r>
            <a:r>
              <a:rPr lang="en-US" dirty="0" smtClean="0"/>
              <a:t>,</a:t>
            </a:r>
          </a:p>
          <a:p>
            <a:pPr algn="just"/>
            <a:r>
              <a:rPr lang="en-US" dirty="0" smtClean="0"/>
              <a:t>alkaloids </a:t>
            </a:r>
            <a:r>
              <a:rPr lang="en-US" dirty="0"/>
              <a:t>may also contain oxygen, </a:t>
            </a:r>
            <a:r>
              <a:rPr lang="en-US" dirty="0" smtClean="0"/>
              <a:t>sulfur. </a:t>
            </a:r>
          </a:p>
          <a:p>
            <a:pPr algn="just"/>
            <a:r>
              <a:rPr lang="en-US" dirty="0" smtClean="0"/>
              <a:t>Alkaloids </a:t>
            </a:r>
            <a:r>
              <a:rPr lang="en-US" dirty="0"/>
              <a:t>are produced by a large variety </a:t>
            </a:r>
            <a:endParaRPr lang="en-US" dirty="0" smtClean="0"/>
          </a:p>
          <a:p>
            <a:pPr algn="just"/>
            <a:r>
              <a:rPr lang="en-US" dirty="0" smtClean="0"/>
              <a:t>of </a:t>
            </a:r>
            <a:r>
              <a:rPr lang="en-US" dirty="0"/>
              <a:t>organisms including bacteria, fungi, plants, </a:t>
            </a:r>
            <a:endParaRPr lang="en-US" dirty="0" smtClean="0"/>
          </a:p>
          <a:p>
            <a:pPr algn="just"/>
            <a:r>
              <a:rPr lang="en-US" dirty="0" smtClean="0"/>
              <a:t>and animals, also used as</a:t>
            </a:r>
            <a:r>
              <a:rPr lang="en-US" dirty="0"/>
              <a:t> </a:t>
            </a:r>
            <a:r>
              <a:rPr lang="en-US" dirty="0" smtClean="0"/>
              <a:t>Pharmacological</a:t>
            </a:r>
          </a:p>
          <a:p>
            <a:pPr algn="just"/>
            <a:r>
              <a:rPr lang="en-US" dirty="0" smtClean="0">
                <a:ea typeface="Times New Roman" pitchFamily="18" charset="0"/>
                <a:cs typeface="Arial" pitchFamily="34" charset="0"/>
              </a:rPr>
              <a:t>drugs due to its </a:t>
            </a:r>
            <a:r>
              <a:rPr lang="en-US" dirty="0"/>
              <a:t>pharmacological </a:t>
            </a:r>
            <a:r>
              <a:rPr lang="en-US" dirty="0" smtClean="0"/>
              <a:t>activities</a:t>
            </a:r>
          </a:p>
          <a:p>
            <a:pPr algn="just"/>
            <a:r>
              <a:rPr lang="en-US" dirty="0" smtClean="0"/>
              <a:t>,Table </a:t>
            </a:r>
            <a:r>
              <a:rPr lang="en-US" dirty="0" smtClean="0"/>
              <a:t>1:-</a:t>
            </a:r>
          </a:p>
        </p:txBody>
      </p:sp>
      <p:graphicFrame>
        <p:nvGraphicFramePr>
          <p:cNvPr id="3" name="Content Placeholder 3"/>
          <p:cNvGraphicFramePr>
            <a:graphicFrameLocks/>
          </p:cNvGraphicFramePr>
          <p:nvPr>
            <p:extLst>
              <p:ext uri="{D42A27DB-BD31-4B8C-83A1-F6EECF244321}">
                <p14:modId xmlns:p14="http://schemas.microsoft.com/office/powerpoint/2010/main" val="4240996335"/>
              </p:ext>
            </p:extLst>
          </p:nvPr>
        </p:nvGraphicFramePr>
        <p:xfrm>
          <a:off x="152400" y="4511040"/>
          <a:ext cx="6553200" cy="4214404"/>
        </p:xfrm>
        <a:graphic>
          <a:graphicData uri="http://schemas.openxmlformats.org/drawingml/2006/table">
            <a:tbl>
              <a:tblPr firstRow="1" bandRow="1"/>
              <a:tblGrid>
                <a:gridCol w="2362200"/>
                <a:gridCol w="4191000"/>
              </a:tblGrid>
              <a:tr h="556804">
                <a:tc>
                  <a:txBody>
                    <a:bodyPr/>
                    <a:lstStyle/>
                    <a:p>
                      <a:r>
                        <a:rPr lang="en-US" sz="1400" b="1" dirty="0" smtClean="0">
                          <a:latin typeface="+mn-lt"/>
                        </a:rPr>
                        <a:t>Alkaloids have a wide range of pharmacological activities </a:t>
                      </a:r>
                      <a:endParaRPr lang="en-US" sz="1400" b="1" dirty="0">
                        <a:latin typeface="+mn-lt"/>
                      </a:endParaRPr>
                    </a:p>
                  </a:txBody>
                  <a:tcPr/>
                </a:tc>
                <a:tc>
                  <a:txBody>
                    <a:bodyPr/>
                    <a:lstStyle/>
                    <a:p>
                      <a:r>
                        <a:rPr lang="en-US" sz="1600" b="1" dirty="0" smtClean="0">
                          <a:latin typeface="+mn-lt"/>
                        </a:rPr>
                        <a:t>Pharmacological </a:t>
                      </a:r>
                      <a:r>
                        <a:rPr kumimoji="0" lang="en-US" sz="1600" b="1" i="0" u="none" strike="noStrike" cap="none" normalizeH="0" baseline="0" dirty="0" smtClean="0">
                          <a:ln>
                            <a:noFill/>
                          </a:ln>
                          <a:solidFill>
                            <a:schemeClr val="tx1"/>
                          </a:solidFill>
                          <a:effectLst/>
                          <a:latin typeface="+mn-lt"/>
                          <a:ea typeface="Times New Roman" pitchFamily="18" charset="0"/>
                          <a:cs typeface="Arial" pitchFamily="34" charset="0"/>
                        </a:rPr>
                        <a:t>drugs </a:t>
                      </a:r>
                      <a:endParaRPr lang="en-US" sz="1600" b="1" dirty="0">
                        <a:latin typeface="+mn-lt"/>
                      </a:endParaRPr>
                    </a:p>
                  </a:txBody>
                  <a:tcPr/>
                </a:tc>
              </a:tr>
              <a:tr h="1805396">
                <a:tc>
                  <a:txBody>
                    <a:bodyPr/>
                    <a:lstStyle/>
                    <a:p>
                      <a:r>
                        <a:rPr lang="en-US" sz="1600" b="1" dirty="0" smtClean="0"/>
                        <a:t>Antimalarial</a:t>
                      </a:r>
                      <a:endParaRPr lang="en-US"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Quinine: </a:t>
                      </a:r>
                      <a:r>
                        <a:rPr lang="en-US" sz="1600" dirty="0" smtClean="0"/>
                        <a:t>This medication is used alone or with other medication to treat malaria caused by mosquito bites in countries where malaria is common. Malaria parasites can enter the body through these mosquito bites, and then live in body tissues such as red blood cells or the Liver. This medication is used to kill the malaria parasites living inside red blood cells.</a:t>
                      </a:r>
                      <a:endParaRPr lang="en-US" sz="1600" dirty="0"/>
                    </a:p>
                  </a:txBody>
                  <a:tcPr/>
                </a:tc>
              </a:tr>
              <a:tr h="1500596">
                <a:tc>
                  <a:txBody>
                    <a:bodyPr/>
                    <a:lstStyle/>
                    <a:p>
                      <a:r>
                        <a:rPr lang="en-US" sz="1600" b="1" dirty="0" smtClean="0"/>
                        <a:t>Anticancer  </a:t>
                      </a:r>
                      <a:endParaRPr lang="en-US"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0" kern="1200" dirty="0" smtClean="0">
                          <a:solidFill>
                            <a:schemeClr val="tx1"/>
                          </a:solidFill>
                          <a:effectLst/>
                          <a:latin typeface="+mn-lt"/>
                          <a:ea typeface="+mn-ea"/>
                          <a:cs typeface="+mn-cs"/>
                        </a:rPr>
                        <a:t>Omacetaxine: </a:t>
                      </a:r>
                      <a:r>
                        <a:rPr lang="en-US" sz="1600" b="0" dirty="0" smtClean="0"/>
                        <a:t>A</a:t>
                      </a:r>
                      <a:r>
                        <a:rPr lang="en-US" sz="1600" dirty="0" smtClean="0"/>
                        <a:t> plant alkaloid with antitumor properties originally identified nearly 40 years ago, has a unique mechanism of action by preventing the initial elongation step of protein synthesis. It has been used widely in China for the treatment of leukemia.</a:t>
                      </a:r>
                      <a:endParaRPr lang="en-US" sz="1600" dirty="0"/>
                    </a:p>
                  </a:txBody>
                  <a:tcPr/>
                </a:tc>
              </a:tr>
            </a:tbl>
          </a:graphicData>
        </a:graphic>
      </p:graphicFrame>
      <p:sp>
        <p:nvSpPr>
          <p:cNvPr id="4" name="Rectangle 3"/>
          <p:cNvSpPr/>
          <p:nvPr/>
        </p:nvSpPr>
        <p:spPr>
          <a:xfrm>
            <a:off x="152400" y="4157246"/>
            <a:ext cx="5181600" cy="338554"/>
          </a:xfrm>
          <a:prstGeom prst="rect">
            <a:avLst/>
          </a:prstGeom>
        </p:spPr>
        <p:txBody>
          <a:bodyPr wrap="square">
            <a:spAutoFit/>
          </a:bodyPr>
          <a:lstStyle/>
          <a:p>
            <a:pPr algn="just"/>
            <a:r>
              <a:rPr lang="en-US" sz="1600" dirty="0"/>
              <a:t>Table 1:-</a:t>
            </a:r>
            <a:r>
              <a:rPr lang="en-US" sz="1600" b="1" dirty="0"/>
              <a:t> Pharmacological activities of </a:t>
            </a:r>
            <a:r>
              <a:rPr lang="en-US" sz="1600" b="1" dirty="0" smtClean="0"/>
              <a:t>Alkaloids. </a:t>
            </a:r>
            <a:endParaRPr lang="en-US" sz="1600" dirty="0"/>
          </a:p>
        </p:txBody>
      </p:sp>
      <p:grpSp>
        <p:nvGrpSpPr>
          <p:cNvPr id="8" name="Group 7"/>
          <p:cNvGrpSpPr/>
          <p:nvPr/>
        </p:nvGrpSpPr>
        <p:grpSpPr>
          <a:xfrm>
            <a:off x="4800600" y="2209800"/>
            <a:ext cx="1645155" cy="1142999"/>
            <a:chOff x="-3200400" y="6080558"/>
            <a:chExt cx="2457793" cy="2774084"/>
          </a:xfrm>
        </p:grpSpPr>
        <p:pic>
          <p:nvPicPr>
            <p:cNvPr id="6" name="Picture 5" descr="Screen Clipping"/>
            <p:cNvPicPr>
              <a:picLocks noChangeAspect="1"/>
            </p:cNvPicPr>
            <p:nvPr/>
          </p:nvPicPr>
          <p:blipFill rotWithShape="1">
            <a:blip r:embed="rId2">
              <a:extLst>
                <a:ext uri="{28A0092B-C50C-407E-A947-70E740481C1C}">
                  <a14:useLocalDpi xmlns:a14="http://schemas.microsoft.com/office/drawing/2010/main" val="0"/>
                </a:ext>
              </a:extLst>
            </a:blip>
            <a:srcRect b="72102"/>
            <a:stretch/>
          </p:blipFill>
          <p:spPr>
            <a:xfrm>
              <a:off x="-3200400" y="6080558"/>
              <a:ext cx="2457793" cy="807922"/>
            </a:xfrm>
            <a:prstGeom prst="rect">
              <a:avLst/>
            </a:prstGeom>
          </p:spPr>
        </p:pic>
        <p:pic>
          <p:nvPicPr>
            <p:cNvPr id="7" name="Picture 6" descr="Screen Clipping"/>
            <p:cNvPicPr>
              <a:picLocks noChangeAspect="1"/>
            </p:cNvPicPr>
            <p:nvPr/>
          </p:nvPicPr>
          <p:blipFill rotWithShape="1">
            <a:blip r:embed="rId2">
              <a:extLst>
                <a:ext uri="{28A0092B-C50C-407E-A947-70E740481C1C}">
                  <a14:useLocalDpi xmlns:a14="http://schemas.microsoft.com/office/drawing/2010/main" val="0"/>
                </a:ext>
              </a:extLst>
            </a:blip>
            <a:srcRect t="31055"/>
            <a:stretch/>
          </p:blipFill>
          <p:spPr>
            <a:xfrm>
              <a:off x="-3200400" y="6858000"/>
              <a:ext cx="2457793" cy="1996642"/>
            </a:xfrm>
            <a:prstGeom prst="rect">
              <a:avLst/>
            </a:prstGeom>
          </p:spPr>
        </p:pic>
      </p:grpSp>
      <p:pic>
        <p:nvPicPr>
          <p:cNvPr id="12" name="Picture 11"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3352800"/>
            <a:ext cx="1645155" cy="1022810"/>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26836017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88880"/>
            <a:ext cx="6705600" cy="8925520"/>
          </a:xfrm>
          <a:prstGeom prst="rect">
            <a:avLst/>
          </a:prstGeom>
        </p:spPr>
        <p:txBody>
          <a:bodyPr wrap="square">
            <a:spAutoFit/>
          </a:bodyPr>
          <a:lstStyle/>
          <a:p>
            <a:r>
              <a:rPr lang="en-US" sz="2000" b="1" u="sng" dirty="0"/>
              <a:t>Heterocyclic </a:t>
            </a:r>
            <a:r>
              <a:rPr lang="en-US" sz="2000" b="1" u="sng" dirty="0" smtClean="0"/>
              <a:t>Compound:</a:t>
            </a:r>
            <a:endParaRPr lang="en-US" sz="2000" b="1" u="sng" dirty="0"/>
          </a:p>
          <a:p>
            <a:r>
              <a:rPr lang="en-US" dirty="0" smtClean="0"/>
              <a:t>  Heterocyclic </a:t>
            </a:r>
            <a:r>
              <a:rPr lang="en-US" dirty="0"/>
              <a:t>compounds may be of natural origin or synthetically  available.</a:t>
            </a:r>
            <a:endParaRPr lang="en-US" dirty="0">
              <a:ea typeface="Times New Roman" pitchFamily="18" charset="0"/>
              <a:cs typeface="Arial" pitchFamily="34" charset="0"/>
            </a:endParaRPr>
          </a:p>
          <a:p>
            <a:r>
              <a:rPr lang="en-US" dirty="0" smtClean="0"/>
              <a:t>           Heterocyclic </a:t>
            </a:r>
            <a:r>
              <a:rPr lang="en-US" dirty="0"/>
              <a:t>compounds are </a:t>
            </a:r>
            <a:r>
              <a:rPr lang="en-US" dirty="0">
                <a:ea typeface="Times New Roman" pitchFamily="18" charset="0"/>
                <a:cs typeface="Arial" pitchFamily="34" charset="0"/>
              </a:rPr>
              <a:t>A cyclic organic compounds </a:t>
            </a:r>
            <a:r>
              <a:rPr lang="en-US" dirty="0" smtClean="0"/>
              <a:t>with </a:t>
            </a:r>
            <a:r>
              <a:rPr lang="en-US" dirty="0"/>
              <a:t>the ring containing </a:t>
            </a:r>
            <a:r>
              <a:rPr lang="en-US" dirty="0" smtClean="0"/>
              <a:t>carbon, </a:t>
            </a:r>
            <a:r>
              <a:rPr lang="en-US" dirty="0"/>
              <a:t>and other </a:t>
            </a:r>
            <a:r>
              <a:rPr lang="en-US" dirty="0" smtClean="0"/>
              <a:t>element.</a:t>
            </a:r>
          </a:p>
          <a:p>
            <a:r>
              <a:rPr lang="en-US" dirty="0" smtClean="0"/>
              <a:t> Oxygen</a:t>
            </a:r>
            <a:r>
              <a:rPr lang="en-US" dirty="0"/>
              <a:t>, </a:t>
            </a:r>
            <a:r>
              <a:rPr lang="en-US" dirty="0" smtClean="0"/>
              <a:t>Nitrogen, or Sulfur</a:t>
            </a:r>
            <a:r>
              <a:rPr lang="en-US" dirty="0">
                <a:ea typeface="Times New Roman" pitchFamily="18" charset="0"/>
                <a:cs typeface="Arial" pitchFamily="34" charset="0"/>
              </a:rPr>
              <a:t> are the most common </a:t>
            </a:r>
            <a:r>
              <a:rPr lang="en-US" dirty="0" smtClean="0">
                <a:ea typeface="Times New Roman" pitchFamily="18" charset="0"/>
                <a:cs typeface="Arial" pitchFamily="34" charset="0"/>
              </a:rPr>
              <a:t>heteroatom</a:t>
            </a:r>
            <a:r>
              <a:rPr lang="en-US" dirty="0" smtClean="0"/>
              <a:t> elements</a:t>
            </a:r>
            <a:r>
              <a:rPr lang="en-US" dirty="0" smtClean="0">
                <a:ea typeface="Times New Roman" pitchFamily="18" charset="0"/>
                <a:cs typeface="Arial" pitchFamily="34" charset="0"/>
              </a:rPr>
              <a:t> form </a:t>
            </a:r>
            <a:r>
              <a:rPr lang="en-US" dirty="0">
                <a:ea typeface="Times New Roman" pitchFamily="18" charset="0"/>
                <a:cs typeface="Arial" pitchFamily="34" charset="0"/>
              </a:rPr>
              <a:t>a part of the ring system then it is designated as a heterocyclic compound (figure-1).</a:t>
            </a:r>
            <a:r>
              <a:rPr lang="en-US" dirty="0" smtClean="0"/>
              <a:t> </a:t>
            </a:r>
          </a:p>
          <a:p>
            <a:r>
              <a:rPr lang="en-US" dirty="0"/>
              <a:t> </a:t>
            </a:r>
            <a:r>
              <a:rPr lang="en-US" dirty="0" smtClean="0"/>
              <a:t>          Heterocyclic </a:t>
            </a:r>
            <a:r>
              <a:rPr lang="en-US" dirty="0"/>
              <a:t>aromatic compounds contain in their molecules at least one </a:t>
            </a:r>
            <a:r>
              <a:rPr lang="en-US" dirty="0" smtClean="0"/>
              <a:t>heteroatom, and the </a:t>
            </a:r>
            <a:r>
              <a:rPr lang="en-US" dirty="0"/>
              <a:t>ring contains at least one carbon atom; all atoms other than carbon are considered as heteroatoms. </a:t>
            </a:r>
            <a:endParaRPr lang="en-US" dirty="0" smtClean="0"/>
          </a:p>
          <a:p>
            <a:r>
              <a:rPr lang="en-US" dirty="0"/>
              <a:t> </a:t>
            </a:r>
            <a:r>
              <a:rPr lang="en-US" dirty="0" smtClean="0"/>
              <a:t>   These </a:t>
            </a:r>
            <a:r>
              <a:rPr lang="en-US" dirty="0" smtClean="0">
                <a:ea typeface="Times New Roman" pitchFamily="18" charset="0"/>
                <a:cs typeface="Arial" pitchFamily="34" charset="0"/>
              </a:rPr>
              <a:t>compounds </a:t>
            </a:r>
            <a:r>
              <a:rPr lang="en-US" dirty="0">
                <a:ea typeface="Times New Roman" pitchFamily="18" charset="0"/>
                <a:cs typeface="Arial" pitchFamily="34" charset="0"/>
              </a:rPr>
              <a:t>occur widely in </a:t>
            </a:r>
            <a:r>
              <a:rPr lang="en-US" dirty="0" smtClean="0">
                <a:ea typeface="Times New Roman" pitchFamily="18" charset="0"/>
                <a:cs typeface="Arial" pitchFamily="34" charset="0"/>
              </a:rPr>
              <a:t>nature, </a:t>
            </a:r>
            <a:r>
              <a:rPr lang="en-US" dirty="0">
                <a:ea typeface="Times New Roman" pitchFamily="18" charset="0"/>
                <a:cs typeface="Arial" pitchFamily="34" charset="0"/>
              </a:rPr>
              <a:t>and in a variety of non-naturally occurring compounds. A large number of heterocyclic compounds are essential </a:t>
            </a:r>
            <a:r>
              <a:rPr lang="en-US" dirty="0" smtClean="0">
                <a:ea typeface="Times New Roman" pitchFamily="18" charset="0"/>
                <a:cs typeface="Arial" pitchFamily="34" charset="0"/>
              </a:rPr>
              <a:t>for life. Various </a:t>
            </a:r>
            <a:r>
              <a:rPr lang="en-US" dirty="0">
                <a:ea typeface="Times New Roman" pitchFamily="18" charset="0"/>
                <a:cs typeface="Arial" pitchFamily="34" charset="0"/>
              </a:rPr>
              <a:t>compounds such as alkaloids, antibiotics, </a:t>
            </a:r>
            <a:r>
              <a:rPr lang="en-US" dirty="0" smtClean="0">
                <a:ea typeface="Times New Roman" pitchFamily="18" charset="0"/>
                <a:cs typeface="Arial" pitchFamily="34" charset="0"/>
              </a:rPr>
              <a:t>essential amino </a:t>
            </a:r>
            <a:r>
              <a:rPr lang="en-US" dirty="0">
                <a:ea typeface="Times New Roman" pitchFamily="18" charset="0"/>
                <a:cs typeface="Arial" pitchFamily="34" charset="0"/>
              </a:rPr>
              <a:t>acids, </a:t>
            </a:r>
            <a:r>
              <a:rPr lang="en-US" dirty="0" smtClean="0">
                <a:ea typeface="Times New Roman" pitchFamily="18" charset="0"/>
                <a:cs typeface="Arial" pitchFamily="34" charset="0"/>
              </a:rPr>
              <a:t>hormones, </a:t>
            </a:r>
            <a:r>
              <a:rPr lang="en-US" dirty="0" smtClean="0"/>
              <a:t>DNA </a:t>
            </a:r>
            <a:r>
              <a:rPr lang="en-US" dirty="0"/>
              <a:t>and RNA, chlorophyll, hemoglobin, vitamins and many more contains the heterocyclic ring </a:t>
            </a:r>
            <a:r>
              <a:rPr lang="en-US" dirty="0" smtClean="0"/>
              <a:t>in their </a:t>
            </a:r>
            <a:r>
              <a:rPr lang="en-US" dirty="0"/>
              <a:t>major </a:t>
            </a:r>
            <a:r>
              <a:rPr lang="en-US" dirty="0" smtClean="0"/>
              <a:t>skeleton.</a:t>
            </a:r>
            <a:r>
              <a:rPr lang="en-US" dirty="0" smtClean="0">
                <a:ea typeface="Times New Roman" pitchFamily="18" charset="0"/>
                <a:cs typeface="Arial" pitchFamily="34" charset="0"/>
              </a:rPr>
              <a:t> A </a:t>
            </a:r>
            <a:r>
              <a:rPr lang="en-US" dirty="0">
                <a:ea typeface="Times New Roman" pitchFamily="18" charset="0"/>
                <a:cs typeface="Arial" pitchFamily="34" charset="0"/>
              </a:rPr>
              <a:t>large number of synthetic drugs </a:t>
            </a:r>
            <a:r>
              <a:rPr lang="en-US" dirty="0" smtClean="0">
                <a:ea typeface="Times New Roman" pitchFamily="18" charset="0"/>
                <a:cs typeface="Arial" pitchFamily="34" charset="0"/>
              </a:rPr>
              <a:t>contain heterocyclic ring systems in their structures. </a:t>
            </a:r>
            <a:r>
              <a:rPr lang="en-US" dirty="0">
                <a:ea typeface="Times New Roman" pitchFamily="18" charset="0"/>
                <a:cs typeface="Arial" pitchFamily="34" charset="0"/>
              </a:rPr>
              <a:t>Knowledge of heterocyclic chemistry is </a:t>
            </a:r>
            <a:r>
              <a:rPr lang="en-US" dirty="0" smtClean="0">
                <a:ea typeface="Times New Roman" pitchFamily="18" charset="0"/>
                <a:cs typeface="Arial" pitchFamily="34" charset="0"/>
              </a:rPr>
              <a:t>very useful </a:t>
            </a:r>
            <a:r>
              <a:rPr lang="en-US" dirty="0">
                <a:ea typeface="Times New Roman" pitchFamily="18" charset="0"/>
                <a:cs typeface="Arial" pitchFamily="34" charset="0"/>
              </a:rPr>
              <a:t>in </a:t>
            </a:r>
            <a:r>
              <a:rPr lang="en-US" dirty="0" smtClean="0">
                <a:ea typeface="Times New Roman" pitchFamily="18" charset="0"/>
                <a:cs typeface="Arial" pitchFamily="34" charset="0"/>
              </a:rPr>
              <a:t>biosynthesis, </a:t>
            </a:r>
            <a:r>
              <a:rPr lang="en-US" dirty="0">
                <a:ea typeface="Times New Roman" pitchFamily="18" charset="0"/>
                <a:cs typeface="Arial" pitchFamily="34" charset="0"/>
              </a:rPr>
              <a:t>as well </a:t>
            </a:r>
            <a:r>
              <a:rPr lang="en-US" dirty="0" smtClean="0">
                <a:ea typeface="Times New Roman" pitchFamily="18" charset="0"/>
                <a:cs typeface="Arial" pitchFamily="34" charset="0"/>
              </a:rPr>
              <a:t>as </a:t>
            </a:r>
            <a:r>
              <a:rPr lang="en-US" dirty="0">
                <a:ea typeface="Times New Roman" pitchFamily="18" charset="0"/>
                <a:cs typeface="Arial" pitchFamily="34" charset="0"/>
              </a:rPr>
              <a:t>in drug </a:t>
            </a:r>
            <a:r>
              <a:rPr lang="en-US" dirty="0" smtClean="0">
                <a:ea typeface="Times New Roman" pitchFamily="18" charset="0"/>
                <a:cs typeface="Arial" pitchFamily="34" charset="0"/>
              </a:rPr>
              <a:t>metabolism. </a:t>
            </a: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sz="1600" dirty="0" smtClean="0"/>
          </a:p>
          <a:p>
            <a:r>
              <a:rPr lang="en-US" sz="1600" dirty="0" smtClean="0">
                <a:ea typeface="Times New Roman" pitchFamily="18" charset="0"/>
                <a:cs typeface="Arial" pitchFamily="34" charset="0"/>
              </a:rPr>
              <a:t>figure-1:</a:t>
            </a:r>
            <a:r>
              <a:rPr lang="en-US" sz="1600" dirty="0" smtClean="0"/>
              <a:t> </a:t>
            </a:r>
            <a:r>
              <a:rPr lang="en-US" sz="1600" dirty="0"/>
              <a:t>Heterocyclic </a:t>
            </a:r>
            <a:r>
              <a:rPr lang="en-US" sz="1600" dirty="0" smtClean="0"/>
              <a:t>compound Caffeine </a:t>
            </a:r>
            <a:r>
              <a:rPr lang="en-US" sz="1600" dirty="0"/>
              <a:t>the ring containing carbon, </a:t>
            </a:r>
            <a:r>
              <a:rPr lang="en-US" sz="1600" dirty="0" smtClean="0"/>
              <a:t>  </a:t>
            </a:r>
          </a:p>
          <a:p>
            <a:r>
              <a:rPr lang="en-US" sz="1600" dirty="0" smtClean="0"/>
              <a:t>                </a:t>
            </a:r>
            <a:r>
              <a:rPr lang="en-US" sz="1600" dirty="0"/>
              <a:t>Oxygen</a:t>
            </a:r>
            <a:r>
              <a:rPr lang="en-US" sz="1600" dirty="0" smtClean="0"/>
              <a:t>,</a:t>
            </a:r>
            <a:r>
              <a:rPr lang="en-US" sz="1600" dirty="0"/>
              <a:t> and</a:t>
            </a:r>
            <a:r>
              <a:rPr lang="en-US" sz="1600" dirty="0" smtClean="0"/>
              <a:t> </a:t>
            </a:r>
            <a:r>
              <a:rPr lang="en-US" sz="1600" dirty="0"/>
              <a:t>Nitrogen</a:t>
            </a:r>
            <a:r>
              <a:rPr lang="en-US" dirty="0" smtClean="0"/>
              <a:t>.</a:t>
            </a:r>
          </a:p>
        </p:txBody>
      </p:sp>
      <p:pic>
        <p:nvPicPr>
          <p:cNvPr id="4" name="Picture 3" descr="Screen Clipping"/>
          <p:cNvPicPr>
            <a:picLocks noChangeAspect="1"/>
          </p:cNvPicPr>
          <p:nvPr/>
        </p:nvPicPr>
        <p:blipFill rotWithShape="1">
          <a:blip r:embed="rId3">
            <a:extLst>
              <a:ext uri="{28A0092B-C50C-407E-A947-70E740481C1C}">
                <a14:useLocalDpi xmlns:a14="http://schemas.microsoft.com/office/drawing/2010/main" val="0"/>
              </a:ext>
            </a:extLst>
          </a:blip>
          <a:srcRect l="21704"/>
          <a:stretch/>
        </p:blipFill>
        <p:spPr>
          <a:xfrm>
            <a:off x="1219199" y="5774050"/>
            <a:ext cx="3429001" cy="2531750"/>
          </a:xfrm>
          <a:prstGeom prst="rect">
            <a:avLst/>
          </a:prstGeom>
        </p:spPr>
      </p:pic>
      <p:sp>
        <p:nvSpPr>
          <p:cNvPr id="3" name="Slide Number Placeholder 2"/>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412881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creen Clipping"/>
          <p:cNvPicPr>
            <a:picLocks noChangeAspect="1"/>
          </p:cNvPicPr>
          <p:nvPr/>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l="50000" t="13378" b="56987"/>
          <a:stretch/>
        </p:blipFill>
        <p:spPr>
          <a:xfrm>
            <a:off x="854699" y="6434102"/>
            <a:ext cx="1053887" cy="1262098"/>
          </a:xfrm>
          <a:prstGeom prst="rect">
            <a:avLst/>
          </a:prstGeom>
        </p:spPr>
      </p:pic>
      <p:pic>
        <p:nvPicPr>
          <p:cNvPr id="12" name="Picture 11" descr="Screen Clipping"/>
          <p:cNvPicPr>
            <a:picLocks noChangeAspect="1"/>
          </p:cNvPicPr>
          <p:nvPr/>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l="21902" t="64697" r="28581" b="1814"/>
          <a:stretch/>
        </p:blipFill>
        <p:spPr>
          <a:xfrm>
            <a:off x="2590800" y="6434102"/>
            <a:ext cx="944303" cy="1262098"/>
          </a:xfrm>
          <a:prstGeom prst="rect">
            <a:avLst/>
          </a:prstGeom>
        </p:spPr>
      </p:pic>
      <p:sp>
        <p:nvSpPr>
          <p:cNvPr id="14" name="Rectangle 13"/>
          <p:cNvSpPr/>
          <p:nvPr/>
        </p:nvSpPr>
        <p:spPr>
          <a:xfrm>
            <a:off x="152400" y="152400"/>
            <a:ext cx="6553200" cy="8094524"/>
          </a:xfrm>
          <a:prstGeom prst="rect">
            <a:avLst/>
          </a:prstGeom>
        </p:spPr>
        <p:txBody>
          <a:bodyPr wrap="square">
            <a:spAutoFit/>
          </a:bodyPr>
          <a:lstStyle/>
          <a:p>
            <a:pPr fontAlgn="base"/>
            <a:r>
              <a:rPr lang="en-US" sz="1400" b="1" dirty="0" smtClean="0">
                <a:ea typeface="Times New Roman" pitchFamily="18" charset="0"/>
                <a:cs typeface="Arial" pitchFamily="34" charset="0"/>
              </a:rPr>
              <a:t> </a:t>
            </a:r>
            <a:r>
              <a:rPr lang="en-US" b="1" u="sng" dirty="0">
                <a:latin typeface="+mj-lt"/>
              </a:rPr>
              <a:t>Major Classes Of Heterocyclic Compounds</a:t>
            </a:r>
          </a:p>
          <a:p>
            <a:pPr fontAlgn="base"/>
            <a:r>
              <a:rPr lang="en-US" dirty="0"/>
              <a:t>The major classes of heterocycles containing the common </a:t>
            </a:r>
            <a:r>
              <a:rPr lang="en-US" dirty="0" smtClean="0"/>
              <a:t>heteroatoms are </a:t>
            </a:r>
            <a:r>
              <a:rPr lang="en-US" dirty="0"/>
              <a:t>reviewed in order of increasing ring size, with </a:t>
            </a:r>
            <a:r>
              <a:rPr lang="en-US" dirty="0" smtClean="0"/>
              <a:t>compounds</a:t>
            </a:r>
            <a:r>
              <a:rPr lang="en-US" dirty="0"/>
              <a:t> containing other heteroatoms </a:t>
            </a:r>
            <a:r>
              <a:rPr lang="en-US" dirty="0" smtClean="0"/>
              <a:t>. </a:t>
            </a:r>
            <a:r>
              <a:rPr lang="en-US" dirty="0"/>
              <a:t>Classification by ring size is convenient because heterocyclic rings of a given size have many common </a:t>
            </a:r>
            <a:r>
              <a:rPr lang="en-US" dirty="0" smtClean="0"/>
              <a:t>features. Heterocyclic compounds may be classified into:- </a:t>
            </a:r>
          </a:p>
          <a:p>
            <a:pPr algn="justLow" eaLnBrk="0" fontAlgn="base" hangingPunct="0">
              <a:spcBef>
                <a:spcPct val="0"/>
              </a:spcBef>
              <a:spcAft>
                <a:spcPct val="0"/>
              </a:spcAft>
            </a:pPr>
            <a:r>
              <a:rPr lang="en-US" b="1" u="sng" dirty="0" smtClean="0"/>
              <a:t> The five membered heterocyclic compounds</a:t>
            </a:r>
            <a:r>
              <a:rPr lang="en-US" u="sng" dirty="0" smtClean="0"/>
              <a:t>:- </a:t>
            </a:r>
          </a:p>
          <a:p>
            <a:pPr algn="justLow" eaLnBrk="0" fontAlgn="base" hangingPunct="0">
              <a:spcBef>
                <a:spcPct val="0"/>
              </a:spcBef>
              <a:spcAft>
                <a:spcPct val="0"/>
              </a:spcAft>
            </a:pPr>
            <a:r>
              <a:rPr lang="en-US" dirty="0" smtClean="0"/>
              <a:t>Consist of five cyclic compounds having one heteroatom example Furan, or consist of five cyclic compounds having more than one heteroatom example Pyrazole,</a:t>
            </a:r>
            <a:r>
              <a:rPr lang="en-US" b="1" dirty="0"/>
              <a:t> </a:t>
            </a:r>
            <a:r>
              <a:rPr lang="en-US" dirty="0"/>
              <a:t>Figure(2)</a:t>
            </a:r>
            <a:r>
              <a:rPr lang="en-US" dirty="0" smtClean="0"/>
              <a:t> as follow:-</a:t>
            </a:r>
          </a:p>
          <a:p>
            <a:pPr algn="justLow" eaLnBrk="0" fontAlgn="base" hangingPunct="0">
              <a:spcBef>
                <a:spcPct val="0"/>
              </a:spcBef>
              <a:spcAft>
                <a:spcPct val="0"/>
              </a:spcAft>
            </a:pPr>
            <a:endParaRPr lang="en-US" b="1" dirty="0" smtClean="0"/>
          </a:p>
          <a:p>
            <a:pPr algn="justLow" eaLnBrk="0" fontAlgn="base" hangingPunct="0">
              <a:spcBef>
                <a:spcPct val="0"/>
              </a:spcBef>
              <a:spcAft>
                <a:spcPct val="0"/>
              </a:spcAft>
            </a:pPr>
            <a:endParaRPr lang="en-US" sz="1400" b="1" dirty="0" smtClean="0"/>
          </a:p>
          <a:p>
            <a:pPr algn="justLow" eaLnBrk="0" fontAlgn="base" hangingPunct="0">
              <a:spcBef>
                <a:spcPct val="0"/>
              </a:spcBef>
              <a:spcAft>
                <a:spcPct val="0"/>
              </a:spcAft>
            </a:pPr>
            <a:endParaRPr lang="en-US" sz="1400" b="1" dirty="0"/>
          </a:p>
          <a:p>
            <a:pPr algn="justLow" eaLnBrk="0" fontAlgn="base" hangingPunct="0">
              <a:spcBef>
                <a:spcPct val="0"/>
              </a:spcBef>
              <a:spcAft>
                <a:spcPct val="0"/>
              </a:spcAft>
            </a:pPr>
            <a:endParaRPr lang="en-US" sz="1400" b="1" dirty="0" smtClean="0"/>
          </a:p>
          <a:p>
            <a:pPr algn="justLow" eaLnBrk="0" fontAlgn="base" hangingPunct="0">
              <a:spcBef>
                <a:spcPct val="0"/>
              </a:spcBef>
              <a:spcAft>
                <a:spcPct val="0"/>
              </a:spcAft>
            </a:pPr>
            <a:endParaRPr lang="en-US" sz="1400" b="1" dirty="0"/>
          </a:p>
          <a:p>
            <a:pPr algn="justLow" eaLnBrk="0" fontAlgn="base" hangingPunct="0">
              <a:spcBef>
                <a:spcPct val="0"/>
              </a:spcBef>
              <a:spcAft>
                <a:spcPct val="0"/>
              </a:spcAft>
            </a:pPr>
            <a:endParaRPr lang="en-US" sz="1400" b="1" dirty="0" smtClean="0"/>
          </a:p>
          <a:p>
            <a:pPr algn="justLow" eaLnBrk="0" fontAlgn="base" hangingPunct="0">
              <a:spcBef>
                <a:spcPct val="0"/>
              </a:spcBef>
              <a:spcAft>
                <a:spcPct val="0"/>
              </a:spcAft>
            </a:pPr>
            <a:endParaRPr lang="en-US" sz="1400" b="1" dirty="0" smtClean="0"/>
          </a:p>
          <a:p>
            <a:pPr algn="justLow" eaLnBrk="0" fontAlgn="base" hangingPunct="0">
              <a:spcBef>
                <a:spcPct val="0"/>
              </a:spcBef>
              <a:spcAft>
                <a:spcPct val="0"/>
              </a:spcAft>
            </a:pPr>
            <a:r>
              <a:rPr lang="en-US" sz="1600" b="1" dirty="0" smtClean="0"/>
              <a:t>Figure(2):- Heterocyclic </a:t>
            </a:r>
            <a:r>
              <a:rPr lang="en-US" sz="1600" b="1" dirty="0"/>
              <a:t>compounds </a:t>
            </a:r>
            <a:r>
              <a:rPr lang="en-US" sz="1600" b="1" dirty="0" smtClean="0"/>
              <a:t>Furan,</a:t>
            </a:r>
            <a:r>
              <a:rPr lang="en-US" sz="1600" b="1" dirty="0"/>
              <a:t> </a:t>
            </a:r>
            <a:r>
              <a:rPr lang="en-US" sz="1600" b="1" dirty="0" smtClean="0"/>
              <a:t>Pyrazole.</a:t>
            </a:r>
            <a:endParaRPr lang="en-US" sz="1600" b="1" dirty="0"/>
          </a:p>
          <a:p>
            <a:pPr algn="justLow" eaLnBrk="0" fontAlgn="base" hangingPunct="0">
              <a:spcBef>
                <a:spcPct val="0"/>
              </a:spcBef>
              <a:spcAft>
                <a:spcPct val="0"/>
              </a:spcAft>
            </a:pPr>
            <a:endParaRPr lang="en-US" b="1" u="sng" dirty="0" smtClean="0"/>
          </a:p>
          <a:p>
            <a:pPr algn="justLow" eaLnBrk="0" fontAlgn="base" hangingPunct="0">
              <a:spcBef>
                <a:spcPct val="0"/>
              </a:spcBef>
              <a:spcAft>
                <a:spcPct val="0"/>
              </a:spcAft>
            </a:pPr>
            <a:r>
              <a:rPr lang="en-US" b="1" u="sng" dirty="0" smtClean="0"/>
              <a:t>The </a:t>
            </a:r>
            <a:r>
              <a:rPr lang="en-US" b="1" u="sng" dirty="0"/>
              <a:t>Six membered heterocyclic compounds</a:t>
            </a:r>
            <a:r>
              <a:rPr lang="en-US" u="sng" dirty="0"/>
              <a:t>:-</a:t>
            </a:r>
            <a:r>
              <a:rPr lang="en-US" dirty="0"/>
              <a:t> are consist of </a:t>
            </a:r>
            <a:r>
              <a:rPr lang="en-US" dirty="0" smtClean="0"/>
              <a:t>six </a:t>
            </a:r>
            <a:r>
              <a:rPr lang="en-US" dirty="0"/>
              <a:t>cyclic compounds having</a:t>
            </a:r>
            <a:r>
              <a:rPr lang="en-US" dirty="0" smtClean="0"/>
              <a:t> </a:t>
            </a:r>
            <a:r>
              <a:rPr lang="en-US" dirty="0"/>
              <a:t>one  or more than one heteroatom </a:t>
            </a:r>
            <a:r>
              <a:rPr lang="en-US" dirty="0" smtClean="0"/>
              <a:t>example Pyridine, or </a:t>
            </a:r>
            <a:r>
              <a:rPr lang="en-US" dirty="0"/>
              <a:t>consist of five cyclic compounds having</a:t>
            </a:r>
            <a:r>
              <a:rPr lang="en-US" dirty="0" smtClean="0"/>
              <a:t> </a:t>
            </a:r>
            <a:r>
              <a:rPr lang="en-US" dirty="0"/>
              <a:t>more than one </a:t>
            </a:r>
            <a:r>
              <a:rPr lang="en-US" dirty="0" smtClean="0"/>
              <a:t>heteroatom, example Pyrimidine</a:t>
            </a:r>
            <a:r>
              <a:rPr lang="en-US" dirty="0"/>
              <a:t>, Figure(3)</a:t>
            </a:r>
            <a:r>
              <a:rPr lang="en-US" b="1" dirty="0"/>
              <a:t> </a:t>
            </a:r>
            <a:r>
              <a:rPr lang="en-US" dirty="0" smtClean="0"/>
              <a:t>as </a:t>
            </a:r>
            <a:r>
              <a:rPr lang="en-US" dirty="0"/>
              <a:t>follow</a:t>
            </a:r>
            <a:r>
              <a:rPr lang="en-US" dirty="0" smtClean="0"/>
              <a:t>:-</a:t>
            </a:r>
          </a:p>
          <a:p>
            <a:pPr algn="justLow" eaLnBrk="0" fontAlgn="base" hangingPunct="0">
              <a:spcBef>
                <a:spcPct val="0"/>
              </a:spcBef>
              <a:spcAft>
                <a:spcPct val="0"/>
              </a:spcAft>
            </a:pPr>
            <a:endParaRPr lang="en-US" sz="1400" b="1" dirty="0" smtClean="0"/>
          </a:p>
          <a:p>
            <a:pPr algn="justLow" eaLnBrk="0" fontAlgn="base" hangingPunct="0">
              <a:spcBef>
                <a:spcPct val="0"/>
              </a:spcBef>
              <a:spcAft>
                <a:spcPct val="0"/>
              </a:spcAft>
            </a:pPr>
            <a:endParaRPr lang="en-US" sz="1400" b="1" dirty="0" smtClean="0"/>
          </a:p>
          <a:p>
            <a:pPr algn="justLow" eaLnBrk="0" fontAlgn="base" hangingPunct="0">
              <a:spcBef>
                <a:spcPct val="0"/>
              </a:spcBef>
              <a:spcAft>
                <a:spcPct val="0"/>
              </a:spcAft>
            </a:pPr>
            <a:endParaRPr lang="en-US" sz="1400" b="1" dirty="0"/>
          </a:p>
          <a:p>
            <a:pPr algn="justLow" eaLnBrk="0" fontAlgn="base" hangingPunct="0">
              <a:spcBef>
                <a:spcPct val="0"/>
              </a:spcBef>
              <a:spcAft>
                <a:spcPct val="0"/>
              </a:spcAft>
            </a:pPr>
            <a:endParaRPr lang="en-US" sz="1400" b="1" dirty="0" smtClean="0"/>
          </a:p>
          <a:p>
            <a:pPr algn="justLow" eaLnBrk="0" fontAlgn="base" hangingPunct="0">
              <a:spcBef>
                <a:spcPct val="0"/>
              </a:spcBef>
              <a:spcAft>
                <a:spcPct val="0"/>
              </a:spcAft>
            </a:pPr>
            <a:endParaRPr lang="en-US" sz="1400" b="1" dirty="0"/>
          </a:p>
          <a:p>
            <a:pPr algn="justLow" eaLnBrk="0" fontAlgn="base" hangingPunct="0">
              <a:spcBef>
                <a:spcPct val="0"/>
              </a:spcBef>
              <a:spcAft>
                <a:spcPct val="0"/>
              </a:spcAft>
            </a:pPr>
            <a:endParaRPr lang="en-US" sz="1400" b="1" dirty="0" smtClean="0"/>
          </a:p>
          <a:p>
            <a:pPr algn="justLow" eaLnBrk="0" fontAlgn="base" hangingPunct="0">
              <a:spcBef>
                <a:spcPct val="0"/>
              </a:spcBef>
              <a:spcAft>
                <a:spcPct val="0"/>
              </a:spcAft>
            </a:pPr>
            <a:endParaRPr lang="en-US" sz="1400" b="1" dirty="0"/>
          </a:p>
          <a:p>
            <a:pPr algn="justLow" eaLnBrk="0" fontAlgn="base" hangingPunct="0">
              <a:spcBef>
                <a:spcPct val="0"/>
              </a:spcBef>
              <a:spcAft>
                <a:spcPct val="0"/>
              </a:spcAft>
            </a:pPr>
            <a:r>
              <a:rPr lang="en-US" sz="1400" b="1" dirty="0" smtClean="0"/>
              <a:t>     f</a:t>
            </a:r>
            <a:r>
              <a:rPr lang="en-US" sz="1600" b="1" dirty="0" smtClean="0"/>
              <a:t>igure(3) :- Heterocyclic </a:t>
            </a:r>
            <a:r>
              <a:rPr lang="en-US" sz="1600" b="1" dirty="0"/>
              <a:t>compounds </a:t>
            </a:r>
            <a:r>
              <a:rPr lang="en-US" sz="1600" b="1" dirty="0" smtClean="0"/>
              <a:t>Pyrimidine.</a:t>
            </a:r>
            <a:endParaRPr lang="en-US" sz="2000" b="1" dirty="0"/>
          </a:p>
        </p:txBody>
      </p:sp>
      <p:pic>
        <p:nvPicPr>
          <p:cNvPr id="16" name="Picture 15" descr="Screen Clipping"/>
          <p:cNvPicPr>
            <a:picLocks noChangeAspect="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b="63980"/>
          <a:stretch/>
        </p:blipFill>
        <p:spPr>
          <a:xfrm>
            <a:off x="914400" y="3352800"/>
            <a:ext cx="914400" cy="1317456"/>
          </a:xfrm>
          <a:prstGeom prst="rect">
            <a:avLst/>
          </a:prstGeom>
        </p:spPr>
      </p:pic>
      <p:pic>
        <p:nvPicPr>
          <p:cNvPr id="17" name="Picture 16" descr="Screen Clipping"/>
          <p:cNvPicPr>
            <a:picLocks noChangeAspect="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t="60311"/>
          <a:stretch/>
        </p:blipFill>
        <p:spPr>
          <a:xfrm>
            <a:off x="2496670" y="3352800"/>
            <a:ext cx="932329" cy="1256073"/>
          </a:xfrm>
          <a:prstGeom prst="rect">
            <a:avLst/>
          </a:prstGeom>
        </p:spPr>
      </p:pic>
      <p:sp>
        <p:nvSpPr>
          <p:cNvPr id="2" name="Slide Number Placeholder 1"/>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2919018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52400" y="152400"/>
            <a:ext cx="6477000" cy="2308324"/>
          </a:xfrm>
          <a:prstGeom prst="rect">
            <a:avLst/>
          </a:prstGeom>
        </p:spPr>
        <p:txBody>
          <a:bodyPr wrap="square">
            <a:spAutoFit/>
          </a:bodyPr>
          <a:lstStyle/>
          <a:p>
            <a:pPr lvl="0"/>
            <a:r>
              <a:rPr lang="en-US" b="1" u="sng" dirty="0"/>
              <a:t>Introduction To Some Heterocyclic Compounds:-</a:t>
            </a:r>
          </a:p>
          <a:p>
            <a:endParaRPr lang="en-US" b="1" u="sng" dirty="0" smtClean="0">
              <a:latin typeface="Arial" pitchFamily="34" charset="0"/>
              <a:ea typeface="Times New Roman" pitchFamily="18" charset="0"/>
              <a:cs typeface="Arial" pitchFamily="34" charset="0"/>
            </a:endParaRPr>
          </a:p>
          <a:p>
            <a:r>
              <a:rPr lang="en-US" b="1" u="sng" dirty="0" smtClean="0">
                <a:latin typeface="Arial" pitchFamily="34" charset="0"/>
                <a:ea typeface="Times New Roman" pitchFamily="18" charset="0"/>
                <a:cs typeface="Arial" pitchFamily="34" charset="0"/>
              </a:rPr>
              <a:t>♦H</a:t>
            </a:r>
            <a:r>
              <a:rPr lang="en-US" b="1" u="sng" dirty="0" smtClean="0"/>
              <a:t>eterocyclic</a:t>
            </a:r>
            <a:r>
              <a:rPr lang="en-US" b="1" u="sng" dirty="0" smtClean="0">
                <a:latin typeface="Arial" pitchFamily="34" charset="0"/>
                <a:ea typeface="Times New Roman" pitchFamily="18" charset="0"/>
                <a:cs typeface="Arial" pitchFamily="34" charset="0"/>
              </a:rPr>
              <a:t> </a:t>
            </a:r>
            <a:r>
              <a:rPr lang="en-US" b="1" u="sng" dirty="0" smtClean="0"/>
              <a:t>Indole </a:t>
            </a:r>
            <a:r>
              <a:rPr lang="en-US" b="1" u="sng" dirty="0"/>
              <a:t>Ring &amp; </a:t>
            </a:r>
            <a:r>
              <a:rPr lang="en-US" b="1" u="sng" dirty="0">
                <a:ea typeface="Times New Roman" pitchFamily="18" charset="0"/>
                <a:cs typeface="Arial" pitchFamily="34" charset="0"/>
              </a:rPr>
              <a:t>Essential Amino Acid </a:t>
            </a:r>
            <a:r>
              <a:rPr lang="en-US" b="1" u="sng" dirty="0"/>
              <a:t>Tryptophan :-</a:t>
            </a:r>
            <a:endParaRPr lang="en-US" b="1" u="sng" dirty="0">
              <a:latin typeface="Arial" pitchFamily="34" charset="0"/>
              <a:ea typeface="Times New Roman" pitchFamily="18" charset="0"/>
              <a:cs typeface="Arial" pitchFamily="34" charset="0"/>
            </a:endParaRPr>
          </a:p>
          <a:p>
            <a:r>
              <a:rPr lang="en-US" dirty="0" smtClean="0"/>
              <a:t> The </a:t>
            </a:r>
            <a:r>
              <a:rPr lang="en-US" dirty="0" smtClean="0"/>
              <a:t>heterocyclic compound Indole(figure-4) is present in the amino acid Tryptophan. </a:t>
            </a:r>
            <a:r>
              <a:rPr lang="en-US" dirty="0"/>
              <a:t>Tryptophan </a:t>
            </a:r>
            <a:r>
              <a:rPr lang="en-US" dirty="0" smtClean="0"/>
              <a:t> is a building unit of proteins. Also Indole is the base of important  drugs such </a:t>
            </a:r>
            <a:r>
              <a:rPr lang="en-US" dirty="0"/>
              <a:t>as </a:t>
            </a:r>
            <a:r>
              <a:rPr lang="en-US" dirty="0" smtClean="0"/>
              <a:t>INDOMETHACIN                  (figure-5) , which  is </a:t>
            </a:r>
            <a:r>
              <a:rPr lang="en-US" dirty="0"/>
              <a:t>used mostly for </a:t>
            </a:r>
            <a:r>
              <a:rPr lang="en-US" dirty="0" smtClean="0"/>
              <a:t>inhibit inflammation, </a:t>
            </a:r>
            <a:r>
              <a:rPr lang="en-US" dirty="0"/>
              <a:t>Inhibit </a:t>
            </a:r>
            <a:r>
              <a:rPr lang="en-US" dirty="0" smtClean="0"/>
              <a:t>Pain </a:t>
            </a:r>
            <a:r>
              <a:rPr lang="en-US" dirty="0"/>
              <a:t>in joint </a:t>
            </a:r>
            <a:r>
              <a:rPr lang="en-US" dirty="0" smtClean="0"/>
              <a:t>diseases and treat gout.</a:t>
            </a:r>
            <a:endParaRPr lang="en-US" dirty="0"/>
          </a:p>
        </p:txBody>
      </p:sp>
      <p:sp>
        <p:nvSpPr>
          <p:cNvPr id="3" name="Rectangle 2"/>
          <p:cNvSpPr/>
          <p:nvPr/>
        </p:nvSpPr>
        <p:spPr>
          <a:xfrm>
            <a:off x="76200" y="3941088"/>
            <a:ext cx="6705600" cy="5509200"/>
          </a:xfrm>
          <a:prstGeom prst="rect">
            <a:avLst/>
          </a:prstGeom>
        </p:spPr>
        <p:txBody>
          <a:bodyPr wrap="square">
            <a:spAutoFit/>
          </a:bodyPr>
          <a:lstStyle/>
          <a:p>
            <a:r>
              <a:rPr lang="en-US" b="1" u="sng" dirty="0">
                <a:latin typeface="Arial" pitchFamily="34" charset="0"/>
                <a:ea typeface="Times New Roman" pitchFamily="18" charset="0"/>
                <a:cs typeface="Arial" pitchFamily="34" charset="0"/>
              </a:rPr>
              <a:t>♦</a:t>
            </a:r>
            <a:r>
              <a:rPr lang="en-US" b="1" u="sng" dirty="0">
                <a:ea typeface="Times New Roman" pitchFamily="18" charset="0"/>
                <a:cs typeface="Arial" pitchFamily="34" charset="0"/>
              </a:rPr>
              <a:t>H</a:t>
            </a:r>
            <a:r>
              <a:rPr lang="en-US" b="1" u="sng" dirty="0"/>
              <a:t>eterocyclic</a:t>
            </a:r>
            <a:r>
              <a:rPr lang="en-US" b="1" u="sng" dirty="0">
                <a:ea typeface="Times New Roman" pitchFamily="18" charset="0"/>
                <a:cs typeface="Arial" pitchFamily="34" charset="0"/>
              </a:rPr>
              <a:t> </a:t>
            </a:r>
            <a:r>
              <a:rPr lang="en-US" b="1" u="sng" dirty="0"/>
              <a:t>Indole Ring in Serotonin </a:t>
            </a:r>
            <a:r>
              <a:rPr lang="en-US" b="1" u="sng" dirty="0">
                <a:ea typeface="Times New Roman" pitchFamily="18" charset="0"/>
                <a:cs typeface="Arial" pitchFamily="34" charset="0"/>
              </a:rPr>
              <a:t>:- </a:t>
            </a:r>
          </a:p>
          <a:p>
            <a:r>
              <a:rPr lang="en-US" dirty="0"/>
              <a:t>The other heterocyclic compound contain Indole is present in Serotonin, it’s a monoamine neurotransmitter, synthesized in the central nervous system(CNS), and gastrointestinal tract (GIT) of animals including humans. </a:t>
            </a:r>
            <a:endParaRPr lang="en-US" dirty="0" smtClean="0"/>
          </a:p>
          <a:p>
            <a:r>
              <a:rPr lang="en-US" b="1" dirty="0" smtClean="0"/>
              <a:t>                                                                                   Serotonin</a:t>
            </a:r>
            <a:endParaRPr lang="en-US" dirty="0" smtClean="0"/>
          </a:p>
          <a:p>
            <a:r>
              <a:rPr lang="en-US" b="1" u="sng" dirty="0" smtClean="0"/>
              <a:t>Serotonin </a:t>
            </a:r>
            <a:r>
              <a:rPr lang="en-US" b="1" u="sng" dirty="0"/>
              <a:t>Function:-</a:t>
            </a:r>
          </a:p>
          <a:p>
            <a:r>
              <a:rPr lang="en-US" dirty="0"/>
              <a:t>Its function in the central nervous system(CNS) It is popularly thought to be a contributor to feelings of well-being and happiness, and include the regulation of mood, appetite, and sleep. Serotonin also has some cognitive functions, including memory and learning, but in  gastrointestinal tract (GIT) Serotonin is used to regulate intestinal movements</a:t>
            </a:r>
            <a:r>
              <a:rPr lang="en-US" dirty="0"/>
              <a:t>. </a:t>
            </a:r>
            <a:r>
              <a:rPr lang="en-US" dirty="0" smtClean="0"/>
              <a:t>                               walnut                         plums</a:t>
            </a:r>
            <a:endParaRPr lang="en-US" dirty="0" smtClean="0"/>
          </a:p>
          <a:p>
            <a:r>
              <a:rPr lang="en-US" dirty="0" smtClean="0"/>
              <a:t> </a:t>
            </a:r>
            <a:r>
              <a:rPr lang="en-US" dirty="0"/>
              <a:t>Where can you found Serotonin?</a:t>
            </a:r>
          </a:p>
          <a:p>
            <a:r>
              <a:rPr lang="en-US" dirty="0"/>
              <a:t>Serotonin is found in mushrooms, fruits and vegetables. The highest values of 25–400 mg/kg have been found in nuts of the </a:t>
            </a:r>
            <a:r>
              <a:rPr lang="en-US" dirty="0" smtClean="0"/>
              <a:t>walnut. </a:t>
            </a:r>
            <a:r>
              <a:rPr lang="en-US" dirty="0"/>
              <a:t>Serotonin concentrations of 3–30 mg/kg have been found in plantains, pineapples, banana, kiwifruit, plums, and tomatoes. </a:t>
            </a:r>
          </a:p>
          <a:p>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6</a:t>
            </a:fld>
            <a:endParaRPr lang="en-US"/>
          </a:p>
        </p:txBody>
      </p:sp>
      <p:pic>
        <p:nvPicPr>
          <p:cNvPr id="11" name="Picture 10"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2451759"/>
            <a:ext cx="2583308" cy="1371600"/>
          </a:xfrm>
          <a:prstGeom prst="rect">
            <a:avLst/>
          </a:prstGeom>
        </p:spPr>
      </p:pic>
      <p:pic>
        <p:nvPicPr>
          <p:cNvPr id="12" name="Picture 1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1973" y="2451759"/>
            <a:ext cx="1600200" cy="1028314"/>
          </a:xfrm>
          <a:prstGeom prst="rect">
            <a:avLst/>
          </a:prstGeom>
        </p:spPr>
      </p:pic>
      <p:sp>
        <p:nvSpPr>
          <p:cNvPr id="20" name="Rectangle 19"/>
          <p:cNvSpPr/>
          <p:nvPr/>
        </p:nvSpPr>
        <p:spPr>
          <a:xfrm>
            <a:off x="76200" y="3657600"/>
            <a:ext cx="6781800" cy="461665"/>
          </a:xfrm>
          <a:prstGeom prst="rect">
            <a:avLst/>
          </a:prstGeom>
        </p:spPr>
        <p:txBody>
          <a:bodyPr wrap="square">
            <a:spAutoFit/>
          </a:bodyPr>
          <a:lstStyle/>
          <a:p>
            <a:r>
              <a:rPr lang="en-US" sz="1200" b="1" dirty="0" smtClean="0"/>
              <a:t>figure-4:- </a:t>
            </a:r>
            <a:r>
              <a:rPr lang="en-US" sz="1200" b="1" dirty="0">
                <a:ea typeface="Times New Roman" pitchFamily="18" charset="0"/>
                <a:cs typeface="Arial" pitchFamily="34" charset="0"/>
              </a:rPr>
              <a:t>H</a:t>
            </a:r>
            <a:r>
              <a:rPr lang="en-US" sz="1200" b="1" dirty="0"/>
              <a:t>eterocyclic</a:t>
            </a:r>
            <a:r>
              <a:rPr lang="en-US" sz="1200" b="1" dirty="0">
                <a:ea typeface="Times New Roman" pitchFamily="18" charset="0"/>
                <a:cs typeface="Arial" pitchFamily="34" charset="0"/>
              </a:rPr>
              <a:t> </a:t>
            </a:r>
            <a:r>
              <a:rPr lang="en-US" sz="1200" b="1" dirty="0"/>
              <a:t>Indole Ring of </a:t>
            </a:r>
            <a:r>
              <a:rPr lang="en-US" sz="1200" b="1" dirty="0" smtClean="0"/>
              <a:t>Tryptophan, while </a:t>
            </a:r>
            <a:r>
              <a:rPr lang="en-US" sz="1200" b="1" dirty="0" smtClean="0"/>
              <a:t>Indole </a:t>
            </a:r>
            <a:r>
              <a:rPr lang="en-US" sz="1200" b="1" dirty="0"/>
              <a:t>ring of Tryptophan </a:t>
            </a:r>
            <a:r>
              <a:rPr lang="en-US" sz="1200" b="1" dirty="0" smtClean="0"/>
              <a:t>present </a:t>
            </a:r>
            <a:r>
              <a:rPr lang="en-US" sz="1200" b="1" dirty="0" smtClean="0"/>
              <a:t>in</a:t>
            </a:r>
          </a:p>
          <a:p>
            <a:r>
              <a:rPr lang="en-US" sz="1200" b="1" dirty="0"/>
              <a:t> </a:t>
            </a:r>
            <a:r>
              <a:rPr lang="en-US" sz="1200" b="1" dirty="0" smtClean="0"/>
              <a:t>                </a:t>
            </a:r>
            <a:r>
              <a:rPr lang="en-US" sz="1200" b="1" dirty="0" smtClean="0"/>
              <a:t>Indomethacin</a:t>
            </a:r>
            <a:r>
              <a:rPr lang="en-US" sz="1200" b="1" dirty="0" smtClean="0"/>
              <a:t>.</a:t>
            </a:r>
            <a:endParaRPr lang="en-US" sz="1200" b="1" dirty="0"/>
          </a:p>
        </p:txBody>
      </p:sp>
      <p:sp>
        <p:nvSpPr>
          <p:cNvPr id="21" name="Rectangle 20"/>
          <p:cNvSpPr/>
          <p:nvPr/>
        </p:nvSpPr>
        <p:spPr>
          <a:xfrm>
            <a:off x="914400" y="2971800"/>
            <a:ext cx="1169294" cy="338554"/>
          </a:xfrm>
          <a:prstGeom prst="rect">
            <a:avLst/>
          </a:prstGeom>
        </p:spPr>
        <p:txBody>
          <a:bodyPr wrap="none">
            <a:spAutoFit/>
          </a:bodyPr>
          <a:lstStyle/>
          <a:p>
            <a:r>
              <a:rPr lang="en-US" sz="1600" b="1" dirty="0"/>
              <a:t>Tryptophan</a:t>
            </a:r>
            <a:endParaRPr lang="en-US" sz="1600" dirty="0"/>
          </a:p>
        </p:txBody>
      </p:sp>
      <p:pic>
        <p:nvPicPr>
          <p:cNvPr id="22" name="Picture 21"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0" y="7315200"/>
            <a:ext cx="914602" cy="385096"/>
          </a:xfrm>
          <a:prstGeom prst="rect">
            <a:avLst/>
          </a:prstGeom>
        </p:spPr>
      </p:pic>
      <p:pic>
        <p:nvPicPr>
          <p:cNvPr id="23" name="Picture 22"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0567" y="7239000"/>
            <a:ext cx="724033" cy="550265"/>
          </a:xfrm>
          <a:prstGeom prst="rect">
            <a:avLst/>
          </a:prstGeom>
        </p:spPr>
      </p:pic>
      <p:pic>
        <p:nvPicPr>
          <p:cNvPr id="24" name="Picture 23"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67719" y="5181600"/>
            <a:ext cx="1002119" cy="724220"/>
          </a:xfrm>
          <a:prstGeom prst="rect">
            <a:avLst/>
          </a:prstGeom>
        </p:spPr>
      </p:pic>
    </p:spTree>
    <p:extLst>
      <p:ext uri="{BB962C8B-B14F-4D97-AF65-F5344CB8AC3E}">
        <p14:creationId xmlns:p14="http://schemas.microsoft.com/office/powerpoint/2010/main" val="5719890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52400" y="144482"/>
            <a:ext cx="6553200" cy="9941183"/>
          </a:xfrm>
          <a:prstGeom prst="rect">
            <a:avLst/>
          </a:prstGeom>
        </p:spPr>
        <p:txBody>
          <a:bodyPr wrap="square">
            <a:spAutoFit/>
          </a:bodyPr>
          <a:lstStyle/>
          <a:p>
            <a:pPr algn="just"/>
            <a:r>
              <a:rPr lang="en-US" b="1" u="sng" dirty="0" smtClean="0">
                <a:latin typeface="Arial" pitchFamily="34" charset="0"/>
                <a:ea typeface="Times New Roman" pitchFamily="18" charset="0"/>
                <a:cs typeface="Arial" pitchFamily="34" charset="0"/>
              </a:rPr>
              <a:t>♦</a:t>
            </a:r>
            <a:r>
              <a:rPr lang="en-US" b="1" u="sng" dirty="0">
                <a:ea typeface="Times New Roman" pitchFamily="18" charset="0"/>
                <a:cs typeface="Arial" pitchFamily="34" charset="0"/>
              </a:rPr>
              <a:t>H</a:t>
            </a:r>
            <a:r>
              <a:rPr lang="en-US" b="1" u="sng" dirty="0"/>
              <a:t>eterocyclic</a:t>
            </a:r>
            <a:r>
              <a:rPr lang="en-US" b="1" u="sng" dirty="0">
                <a:ea typeface="Times New Roman" pitchFamily="18" charset="0"/>
                <a:cs typeface="Arial" pitchFamily="34" charset="0"/>
              </a:rPr>
              <a:t> </a:t>
            </a:r>
            <a:r>
              <a:rPr lang="en-US" b="1" u="sng" dirty="0" smtClean="0">
                <a:ea typeface="Times New Roman" pitchFamily="18" charset="0"/>
                <a:cs typeface="Arial" pitchFamily="34" charset="0"/>
              </a:rPr>
              <a:t>DNA &amp; RNA:- </a:t>
            </a:r>
          </a:p>
          <a:p>
            <a:pPr algn="just"/>
            <a:r>
              <a:rPr lang="en-US" dirty="0"/>
              <a:t>There are two types of nucleic acids which are polymers found in all living cells. Deoxyribonucleic Acid (DNA) </a:t>
            </a:r>
            <a:r>
              <a:rPr lang="en-US" dirty="0" smtClean="0"/>
              <a:t>is </a:t>
            </a:r>
            <a:r>
              <a:rPr lang="en-US" dirty="0"/>
              <a:t>found mainly in the nucleus of the cell, while Ribonucleic Acid (RNA) is found mainly in the cytoplasm of the cell although it is usually synthesized in the nucleus. DNA </a:t>
            </a:r>
            <a:r>
              <a:rPr lang="en-US" dirty="0" smtClean="0">
                <a:ea typeface="Times New Roman" pitchFamily="18" charset="0"/>
                <a:cs typeface="Arial" pitchFamily="34" charset="0"/>
              </a:rPr>
              <a:t>Figure-5, </a:t>
            </a:r>
            <a:r>
              <a:rPr lang="en-US" dirty="0" smtClean="0"/>
              <a:t>contains </a:t>
            </a:r>
            <a:r>
              <a:rPr lang="en-US" dirty="0"/>
              <a:t>the genetic codes to make RNA and the RNA in turn then contains the codes for the primary sequence of amino acids to make proteins</a:t>
            </a:r>
            <a:r>
              <a:rPr lang="en-US" dirty="0" smtClean="0"/>
              <a:t>.</a:t>
            </a:r>
          </a:p>
          <a:p>
            <a:pPr algn="just"/>
            <a:endParaRPr lang="en-US" u="sng" dirty="0">
              <a:ea typeface="Times New Roman" pitchFamily="18" charset="0"/>
              <a:cs typeface="Arial" pitchFamily="34" charset="0"/>
            </a:endParaRPr>
          </a:p>
          <a:p>
            <a:pPr algn="just"/>
            <a:r>
              <a:rPr lang="en-US" b="1" dirty="0">
                <a:ea typeface="Times New Roman" pitchFamily="18" charset="0"/>
                <a:cs typeface="Arial" pitchFamily="34" charset="0"/>
              </a:rPr>
              <a:t> </a:t>
            </a:r>
            <a:r>
              <a:rPr lang="en-US" b="1" dirty="0" smtClean="0">
                <a:ea typeface="Times New Roman" pitchFamily="18" charset="0"/>
                <a:cs typeface="Arial" pitchFamily="34" charset="0"/>
              </a:rPr>
              <a:t>Figure-5</a:t>
            </a:r>
            <a:r>
              <a:rPr lang="en-US" dirty="0" smtClean="0">
                <a:ea typeface="Times New Roman" pitchFamily="18" charset="0"/>
                <a:cs typeface="Arial" pitchFamily="34" charset="0"/>
              </a:rPr>
              <a:t>: </a:t>
            </a:r>
          </a:p>
          <a:p>
            <a:pPr algn="just"/>
            <a:r>
              <a:rPr lang="en-US" dirty="0" smtClean="0">
                <a:ea typeface="Times New Roman" pitchFamily="18" charset="0"/>
                <a:cs typeface="Arial" pitchFamily="34" charset="0"/>
              </a:rPr>
              <a:t>The DNA </a:t>
            </a:r>
            <a:r>
              <a:rPr lang="en-US" dirty="0">
                <a:ea typeface="Times New Roman" pitchFamily="18" charset="0"/>
                <a:cs typeface="Arial" pitchFamily="34" charset="0"/>
              </a:rPr>
              <a:t>conformation </a:t>
            </a:r>
            <a:r>
              <a:rPr lang="en-US" dirty="0" smtClean="0">
                <a:ea typeface="Times New Roman" pitchFamily="18" charset="0"/>
                <a:cs typeface="Arial" pitchFamily="34" charset="0"/>
              </a:rPr>
              <a:t>structure</a:t>
            </a:r>
            <a:r>
              <a:rPr lang="en-US" dirty="0" smtClean="0">
                <a:ea typeface="Times New Roman" pitchFamily="18" charset="0"/>
                <a:cs typeface="Arial" pitchFamily="34" charset="0"/>
              </a:rPr>
              <a:t>.</a:t>
            </a:r>
          </a:p>
          <a:p>
            <a:pPr algn="just"/>
            <a:endParaRPr lang="en-US" b="1" u="sng" dirty="0">
              <a:ea typeface="Times New Roman" pitchFamily="18" charset="0"/>
              <a:cs typeface="Arial" pitchFamily="34" charset="0"/>
            </a:endParaRPr>
          </a:p>
          <a:p>
            <a:pPr algn="just"/>
            <a:endParaRPr lang="en-US" b="1" u="sng" dirty="0" smtClean="0">
              <a:ea typeface="Times New Roman" pitchFamily="18" charset="0"/>
              <a:cs typeface="Arial" pitchFamily="34" charset="0"/>
            </a:endParaRPr>
          </a:p>
          <a:p>
            <a:pPr algn="just"/>
            <a:endParaRPr lang="en-US" b="1" u="sng" dirty="0" smtClean="0">
              <a:ea typeface="Times New Roman" pitchFamily="18" charset="0"/>
              <a:cs typeface="Arial" pitchFamily="34" charset="0"/>
            </a:endParaRPr>
          </a:p>
          <a:p>
            <a:pPr algn="just"/>
            <a:endParaRPr lang="en-US" b="1" u="sng" dirty="0">
              <a:ea typeface="Times New Roman" pitchFamily="18" charset="0"/>
              <a:cs typeface="Arial" pitchFamily="34" charset="0"/>
            </a:endParaRPr>
          </a:p>
          <a:p>
            <a:pPr algn="just"/>
            <a:endParaRPr lang="en-US" b="1" u="sng" dirty="0" smtClean="0">
              <a:ea typeface="Times New Roman" pitchFamily="18" charset="0"/>
              <a:cs typeface="Arial" pitchFamily="34" charset="0"/>
            </a:endParaRPr>
          </a:p>
          <a:p>
            <a:pPr algn="just"/>
            <a:endParaRPr lang="en-US" b="1" u="sng" dirty="0">
              <a:ea typeface="Times New Roman" pitchFamily="18" charset="0"/>
              <a:cs typeface="Arial" pitchFamily="34" charset="0"/>
            </a:endParaRPr>
          </a:p>
          <a:p>
            <a:pPr algn="just"/>
            <a:endParaRPr lang="en-US" b="1" u="sng" dirty="0">
              <a:ea typeface="Times New Roman" pitchFamily="18" charset="0"/>
              <a:cs typeface="Arial" pitchFamily="34" charset="0"/>
            </a:endParaRPr>
          </a:p>
          <a:p>
            <a:pPr algn="just"/>
            <a:r>
              <a:rPr lang="en-US" dirty="0">
                <a:ea typeface="Times New Roman" pitchFamily="18" charset="0"/>
                <a:cs typeface="Arial" pitchFamily="34" charset="0"/>
              </a:rPr>
              <a:t>Heterocycles in natural compounds are the major components of biological molecules such as DNA &amp; RNA. DNA is without a doubt the most important macromolecule of life. Heterocyclic Amines (Cytosine C, Thiamine T, Uracil U, Adenine A, and Guanine G) are</a:t>
            </a:r>
            <a:r>
              <a:rPr lang="en-US" dirty="0"/>
              <a:t> Heterocyclic amines  of DNA, &amp; RNA </a:t>
            </a:r>
            <a:r>
              <a:rPr lang="en-US" dirty="0" smtClean="0"/>
              <a:t>are </a:t>
            </a:r>
            <a:r>
              <a:rPr lang="en-US" dirty="0"/>
              <a:t>sometimes called nitrogen bases or simply bases,</a:t>
            </a:r>
            <a:r>
              <a:rPr lang="en-US" dirty="0">
                <a:ea typeface="Times New Roman" pitchFamily="18" charset="0"/>
                <a:cs typeface="Arial" pitchFamily="34" charset="0"/>
              </a:rPr>
              <a:t> (figure-6). </a:t>
            </a:r>
            <a:r>
              <a:rPr lang="en-US" dirty="0"/>
              <a:t>For convenience, you may remember, the list of heterocyclic amines in DNA by the words: The Amazing Gene Code (TAGC).</a:t>
            </a:r>
          </a:p>
          <a:p>
            <a:pPr algn="just"/>
            <a:r>
              <a:rPr lang="en-US" dirty="0"/>
              <a:t>There are two major purines, adenine (A) and guanine (G), and three major pyrimidines, cytosine (C), uracil (U), and thymine (T). The structures are shown in the graphic on the left. As you can see, these structures are called "bases" because the amine groups as part of the ring or as a side chain have a basic property in water.</a:t>
            </a:r>
            <a:endParaRPr lang="en-US" dirty="0">
              <a:ea typeface="Times New Roman" pitchFamily="18" charset="0"/>
              <a:cs typeface="Arial" pitchFamily="34" charset="0"/>
            </a:endParaRPr>
          </a:p>
          <a:p>
            <a:pPr algn="just"/>
            <a:endParaRPr lang="en-US" b="1" u="sng" dirty="0" smtClean="0">
              <a:ea typeface="Times New Roman" pitchFamily="18" charset="0"/>
              <a:cs typeface="Arial" pitchFamily="34" charset="0"/>
            </a:endParaRPr>
          </a:p>
          <a:p>
            <a:pPr algn="just"/>
            <a:endParaRPr lang="en-US" b="1" u="sng" dirty="0">
              <a:ea typeface="Times New Roman" pitchFamily="18" charset="0"/>
              <a:cs typeface="Arial" pitchFamily="34" charset="0"/>
            </a:endParaRPr>
          </a:p>
          <a:p>
            <a:pPr algn="just"/>
            <a:endParaRPr lang="en-US" b="1" u="sng" dirty="0" smtClean="0">
              <a:ea typeface="Times New Roman" pitchFamily="18" charset="0"/>
              <a:cs typeface="Arial" pitchFamily="34" charset="0"/>
            </a:endParaRPr>
          </a:p>
          <a:p>
            <a:pPr algn="just"/>
            <a:endParaRPr lang="en-US" b="1" u="sng" dirty="0">
              <a:ea typeface="Times New Roman" pitchFamily="18" charset="0"/>
              <a:cs typeface="Arial" pitchFamily="34" charset="0"/>
            </a:endParaRPr>
          </a:p>
        </p:txBody>
      </p:sp>
      <p:pic>
        <p:nvPicPr>
          <p:cNvPr id="15" name="Picture 1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7099" y="2209800"/>
            <a:ext cx="3238501" cy="2667000"/>
          </a:xfrm>
          <a:prstGeom prst="rect">
            <a:avLst/>
          </a:prstGeom>
        </p:spPr>
      </p:pic>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1522511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6553200" cy="8525411"/>
          </a:xfrm>
          <a:prstGeom prst="rect">
            <a:avLst/>
          </a:prstGeom>
        </p:spPr>
        <p:txBody>
          <a:bodyPr wrap="square">
            <a:spAutoFit/>
          </a:bodyPr>
          <a:lstStyle/>
          <a:p>
            <a:pPr algn="just"/>
            <a:r>
              <a:rPr lang="en-US" dirty="0" smtClean="0"/>
              <a:t>There </a:t>
            </a:r>
            <a:r>
              <a:rPr lang="en-US" dirty="0"/>
              <a:t>are two major purines, adenine (A) and guanine (G), and three major pyrimidines, cytosine (C), uracil (U), and thymine (T). The structures are shown in the graphic on the left. As you can see, these structures are called "bases" because the amine groups as part of the ring or as a side chain have a basic property in water.</a:t>
            </a:r>
            <a:endParaRPr lang="en-US" dirty="0">
              <a:ea typeface="Times New Roman" pitchFamily="18" charset="0"/>
              <a:cs typeface="Arial" pitchFamily="34" charset="0"/>
            </a:endParaRPr>
          </a:p>
          <a:p>
            <a:pPr algn="just"/>
            <a:endParaRPr lang="en-US" dirty="0">
              <a:cs typeface="Arial" pitchFamily="34" charset="0"/>
            </a:endParaRPr>
          </a:p>
          <a:p>
            <a:pPr algn="just"/>
            <a:endParaRPr lang="en-US" dirty="0">
              <a:cs typeface="Arial" pitchFamily="34" charset="0"/>
            </a:endParaRPr>
          </a:p>
          <a:p>
            <a:pPr algn="just"/>
            <a:endParaRPr lang="en-US" dirty="0">
              <a:cs typeface="Arial" pitchFamily="34" charset="0"/>
            </a:endParaRPr>
          </a:p>
          <a:p>
            <a:pPr algn="just"/>
            <a:endParaRPr lang="en-US" dirty="0">
              <a:cs typeface="Arial" pitchFamily="34" charset="0"/>
            </a:endParaRPr>
          </a:p>
          <a:p>
            <a:pPr algn="just"/>
            <a:endParaRPr lang="en-US" dirty="0">
              <a:cs typeface="Arial" pitchFamily="34" charset="0"/>
            </a:endParaRPr>
          </a:p>
          <a:p>
            <a:pPr algn="just"/>
            <a:endParaRPr lang="en-US" sz="1400" b="1" dirty="0">
              <a:ea typeface="Times New Roman" pitchFamily="18" charset="0"/>
              <a:cs typeface="Arial" pitchFamily="34" charset="0"/>
            </a:endParaRPr>
          </a:p>
          <a:p>
            <a:pPr algn="just"/>
            <a:r>
              <a:rPr lang="en-US" sz="1400" b="1" dirty="0">
                <a:ea typeface="Times New Roman" pitchFamily="18" charset="0"/>
                <a:cs typeface="Arial" pitchFamily="34" charset="0"/>
              </a:rPr>
              <a:t>                  </a:t>
            </a:r>
            <a:endParaRPr lang="en-US" sz="1400" b="1" dirty="0" smtClean="0">
              <a:ea typeface="Times New Roman" pitchFamily="18" charset="0"/>
              <a:cs typeface="Arial" pitchFamily="34" charset="0"/>
            </a:endParaRPr>
          </a:p>
          <a:p>
            <a:pPr algn="just"/>
            <a:endParaRPr lang="en-US" sz="1400" b="1" dirty="0">
              <a:ea typeface="Times New Roman" pitchFamily="18" charset="0"/>
              <a:cs typeface="Arial" pitchFamily="34" charset="0"/>
            </a:endParaRPr>
          </a:p>
          <a:p>
            <a:pPr algn="just"/>
            <a:endParaRPr lang="en-US" sz="1400" b="1" dirty="0" smtClean="0">
              <a:ea typeface="Times New Roman" pitchFamily="18" charset="0"/>
              <a:cs typeface="Arial" pitchFamily="34" charset="0"/>
            </a:endParaRPr>
          </a:p>
          <a:p>
            <a:pPr algn="just"/>
            <a:endParaRPr lang="en-US" sz="1400" b="1" dirty="0">
              <a:ea typeface="Times New Roman" pitchFamily="18" charset="0"/>
              <a:cs typeface="Arial" pitchFamily="34" charset="0"/>
            </a:endParaRPr>
          </a:p>
          <a:p>
            <a:pPr algn="just"/>
            <a:r>
              <a:rPr lang="en-US" sz="1400" b="1" dirty="0" smtClean="0">
                <a:ea typeface="Times New Roman" pitchFamily="18" charset="0"/>
                <a:cs typeface="Arial" pitchFamily="34" charset="0"/>
              </a:rPr>
              <a:t>           </a:t>
            </a:r>
          </a:p>
          <a:p>
            <a:pPr algn="just"/>
            <a:endParaRPr lang="en-US" sz="1400" b="1" dirty="0">
              <a:ea typeface="Times New Roman" pitchFamily="18" charset="0"/>
              <a:cs typeface="Arial" pitchFamily="34" charset="0"/>
            </a:endParaRPr>
          </a:p>
          <a:p>
            <a:pPr algn="just"/>
            <a:r>
              <a:rPr lang="en-US" sz="1400" b="1" dirty="0" smtClean="0">
                <a:ea typeface="Times New Roman" pitchFamily="18" charset="0"/>
                <a:cs typeface="Arial" pitchFamily="34" charset="0"/>
              </a:rPr>
              <a:t>           </a:t>
            </a:r>
            <a:endParaRPr lang="en-US" sz="1400" b="1" dirty="0" smtClean="0">
              <a:ea typeface="Times New Roman" pitchFamily="18" charset="0"/>
              <a:cs typeface="Arial" pitchFamily="34" charset="0"/>
            </a:endParaRPr>
          </a:p>
          <a:p>
            <a:pPr algn="just"/>
            <a:endParaRPr lang="en-US" sz="1400" b="1" dirty="0">
              <a:ea typeface="Times New Roman" pitchFamily="18" charset="0"/>
              <a:cs typeface="Arial" pitchFamily="34" charset="0"/>
            </a:endParaRPr>
          </a:p>
          <a:p>
            <a:pPr algn="just"/>
            <a:endParaRPr lang="en-US" sz="1400" b="1" dirty="0" smtClean="0">
              <a:ea typeface="Times New Roman" pitchFamily="18" charset="0"/>
              <a:cs typeface="Arial" pitchFamily="34" charset="0"/>
            </a:endParaRPr>
          </a:p>
          <a:p>
            <a:pPr algn="just"/>
            <a:endParaRPr lang="en-US" sz="1400" b="1" dirty="0">
              <a:ea typeface="Times New Roman" pitchFamily="18" charset="0"/>
              <a:cs typeface="Arial" pitchFamily="34" charset="0"/>
            </a:endParaRPr>
          </a:p>
          <a:p>
            <a:pPr algn="just"/>
            <a:endParaRPr lang="en-US" sz="1400" b="1" dirty="0" smtClean="0">
              <a:ea typeface="Times New Roman" pitchFamily="18" charset="0"/>
              <a:cs typeface="Arial" pitchFamily="34" charset="0"/>
            </a:endParaRPr>
          </a:p>
          <a:p>
            <a:pPr algn="just"/>
            <a:r>
              <a:rPr lang="en-US" sz="1400" b="1" dirty="0">
                <a:ea typeface="Times New Roman" pitchFamily="18" charset="0"/>
                <a:cs typeface="Arial" pitchFamily="34" charset="0"/>
              </a:rPr>
              <a:t> </a:t>
            </a:r>
            <a:r>
              <a:rPr lang="en-US" sz="1400" b="1" dirty="0" smtClean="0">
                <a:ea typeface="Times New Roman" pitchFamily="18" charset="0"/>
                <a:cs typeface="Arial" pitchFamily="34" charset="0"/>
              </a:rPr>
              <a:t>                                </a:t>
            </a:r>
            <a:endParaRPr lang="en-US" sz="1400" b="1" dirty="0" smtClean="0">
              <a:ea typeface="Times New Roman" pitchFamily="18" charset="0"/>
              <a:cs typeface="Arial" pitchFamily="34" charset="0"/>
            </a:endParaRPr>
          </a:p>
          <a:p>
            <a:pPr algn="just"/>
            <a:endParaRPr lang="en-US" sz="1400" b="1" dirty="0">
              <a:ea typeface="Times New Roman" pitchFamily="18" charset="0"/>
              <a:cs typeface="Arial" pitchFamily="34" charset="0"/>
            </a:endParaRPr>
          </a:p>
          <a:p>
            <a:pPr algn="just"/>
            <a:endParaRPr lang="en-US" sz="1400" b="1" dirty="0" smtClean="0">
              <a:ea typeface="Times New Roman" pitchFamily="18" charset="0"/>
              <a:cs typeface="Arial" pitchFamily="34" charset="0"/>
            </a:endParaRPr>
          </a:p>
          <a:p>
            <a:pPr algn="ctr"/>
            <a:r>
              <a:rPr lang="en-US" sz="1400" b="1" dirty="0" smtClean="0">
                <a:ea typeface="Times New Roman" pitchFamily="18" charset="0"/>
                <a:cs typeface="Arial" pitchFamily="34" charset="0"/>
              </a:rPr>
              <a:t> </a:t>
            </a:r>
            <a:r>
              <a:rPr lang="en-US" sz="1400" b="1" dirty="0" smtClean="0">
                <a:ea typeface="Times New Roman" pitchFamily="18" charset="0"/>
                <a:cs typeface="Arial" pitchFamily="34" charset="0"/>
              </a:rPr>
              <a:t>Figure-6</a:t>
            </a:r>
            <a:r>
              <a:rPr lang="en-US" sz="1400" dirty="0">
                <a:ea typeface="Times New Roman" pitchFamily="18" charset="0"/>
                <a:cs typeface="Arial" pitchFamily="34" charset="0"/>
              </a:rPr>
              <a:t>: </a:t>
            </a:r>
            <a:r>
              <a:rPr lang="en-US" sz="1400" dirty="0" smtClean="0">
                <a:ea typeface="Times New Roman" pitchFamily="18" charset="0"/>
                <a:cs typeface="Arial" pitchFamily="34" charset="0"/>
              </a:rPr>
              <a:t>Heterocyclic Amines or Nitrogen Bases.</a:t>
            </a:r>
          </a:p>
          <a:p>
            <a:pPr algn="just"/>
            <a:endParaRPr lang="en-US" dirty="0" smtClean="0"/>
          </a:p>
          <a:p>
            <a:pPr algn="just"/>
            <a:r>
              <a:rPr lang="en-US" dirty="0" smtClean="0"/>
              <a:t>   The </a:t>
            </a:r>
            <a:r>
              <a:rPr lang="en-US" dirty="0"/>
              <a:t>heterocyclic amines are derived from two root structures: purines or pyrimidines. The purine root has both a six and a five member ring; the pyrimidine has a single six member </a:t>
            </a:r>
            <a:r>
              <a:rPr lang="en-US" dirty="0" smtClean="0"/>
              <a:t>ring, or</a:t>
            </a:r>
            <a:r>
              <a:rPr lang="en-US" dirty="0" smtClean="0">
                <a:ea typeface="Times New Roman" pitchFamily="18" charset="0"/>
                <a:cs typeface="Arial" pitchFamily="34" charset="0"/>
              </a:rPr>
              <a:t> </a:t>
            </a:r>
            <a:r>
              <a:rPr lang="en-US" dirty="0">
                <a:ea typeface="Times New Roman" pitchFamily="18" charset="0"/>
                <a:cs typeface="Arial" pitchFamily="34" charset="0"/>
              </a:rPr>
              <a:t>a building block structures of DNA and our genes. </a:t>
            </a:r>
            <a:endParaRPr lang="en-US" dirty="0" smtClean="0">
              <a:ea typeface="Times New Roman" pitchFamily="18" charset="0"/>
              <a:cs typeface="Arial" pitchFamily="34" charset="0"/>
            </a:endParaRPr>
          </a:p>
          <a:p>
            <a:pPr algn="just"/>
            <a:r>
              <a:rPr lang="en-US" dirty="0" smtClean="0">
                <a:ea typeface="Times New Roman" pitchFamily="18" charset="0"/>
                <a:cs typeface="Arial" pitchFamily="34" charset="0"/>
              </a:rPr>
              <a:t>Nucleic acids </a:t>
            </a:r>
            <a:r>
              <a:rPr lang="en-US" dirty="0">
                <a:ea typeface="Times New Roman" pitchFamily="18" charset="0"/>
                <a:cs typeface="Arial" pitchFamily="34" charset="0"/>
              </a:rPr>
              <a:t>DNA </a:t>
            </a:r>
            <a:r>
              <a:rPr lang="en-US" dirty="0" smtClean="0">
                <a:ea typeface="Times New Roman" pitchFamily="18" charset="0"/>
                <a:cs typeface="Arial" pitchFamily="34" charset="0"/>
              </a:rPr>
              <a:t>are </a:t>
            </a:r>
            <a:r>
              <a:rPr lang="en-US" dirty="0">
                <a:ea typeface="Times New Roman" pitchFamily="18" charset="0"/>
                <a:cs typeface="Arial" pitchFamily="34" charset="0"/>
              </a:rPr>
              <a:t>important in biological processes of heredity and </a:t>
            </a:r>
            <a:r>
              <a:rPr lang="en-US" dirty="0" smtClean="0">
                <a:ea typeface="Times New Roman" pitchFamily="18" charset="0"/>
                <a:cs typeface="Arial" pitchFamily="34" charset="0"/>
              </a:rPr>
              <a:t>evolution.</a:t>
            </a:r>
          </a:p>
          <a:p>
            <a:pPr algn="just"/>
            <a:r>
              <a:rPr lang="en-US" dirty="0" smtClean="0">
                <a:ea typeface="Times New Roman" pitchFamily="18" charset="0"/>
                <a:cs typeface="Arial" pitchFamily="34" charset="0"/>
              </a:rPr>
              <a:t> </a:t>
            </a:r>
            <a:endParaRPr lang="en-US"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252" y="1600200"/>
            <a:ext cx="6082748" cy="4038600"/>
          </a:xfrm>
          <a:prstGeom prst="rect">
            <a:avLst/>
          </a:prstGeom>
        </p:spPr>
      </p:pic>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3087786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83701"/>
            <a:ext cx="6705600" cy="8494633"/>
          </a:xfrm>
          <a:prstGeom prst="rect">
            <a:avLst/>
          </a:prstGeom>
        </p:spPr>
        <p:txBody>
          <a:bodyPr wrap="square">
            <a:spAutoFit/>
          </a:bodyPr>
          <a:lstStyle/>
          <a:p>
            <a:pPr algn="just"/>
            <a:r>
              <a:rPr lang="en-US" b="1" dirty="0" smtClean="0">
                <a:ea typeface="Times New Roman" pitchFamily="18" charset="0"/>
                <a:cs typeface="Arial" pitchFamily="34" charset="0"/>
              </a:rPr>
              <a:t>Disease Related with DNA Heterocyclic Compounds: </a:t>
            </a:r>
          </a:p>
          <a:p>
            <a:pPr algn="ctr"/>
            <a:r>
              <a:rPr lang="en-US" b="1" dirty="0" smtClean="0">
                <a:ea typeface="Times New Roman" pitchFamily="18" charset="0"/>
                <a:cs typeface="Arial" pitchFamily="34" charset="0"/>
              </a:rPr>
              <a:t>Gout </a:t>
            </a:r>
            <a:r>
              <a:rPr lang="en-US" b="1" dirty="0">
                <a:ea typeface="Times New Roman" pitchFamily="18" charset="0"/>
                <a:cs typeface="Arial" pitchFamily="34" charset="0"/>
              </a:rPr>
              <a:t>in </a:t>
            </a:r>
            <a:r>
              <a:rPr lang="en-US" b="1" dirty="0" smtClean="0">
                <a:ea typeface="Times New Roman" pitchFamily="18" charset="0"/>
                <a:cs typeface="Arial" pitchFamily="34" charset="0"/>
              </a:rPr>
              <a:t>humans:</a:t>
            </a:r>
          </a:p>
          <a:p>
            <a:pPr algn="just"/>
            <a:r>
              <a:rPr lang="en-US" dirty="0">
                <a:cs typeface="Arial" pitchFamily="34" charset="0"/>
              </a:rPr>
              <a:t> </a:t>
            </a:r>
            <a:r>
              <a:rPr lang="en-US" dirty="0" smtClean="0"/>
              <a:t> In </a:t>
            </a:r>
            <a:r>
              <a:rPr lang="en-US" dirty="0"/>
              <a:t>humans </a:t>
            </a:r>
            <a:r>
              <a:rPr lang="en-US" dirty="0">
                <a:ea typeface="Times New Roman" pitchFamily="18" charset="0"/>
                <a:cs typeface="Arial" pitchFamily="34" charset="0"/>
              </a:rPr>
              <a:t>DNA </a:t>
            </a:r>
            <a:r>
              <a:rPr lang="en-US" dirty="0" smtClean="0">
                <a:ea typeface="Times New Roman" pitchFamily="18" charset="0"/>
                <a:cs typeface="Arial" pitchFamily="34" charset="0"/>
              </a:rPr>
              <a:t>degraded. B</a:t>
            </a:r>
            <a:r>
              <a:rPr lang="en-US" dirty="0" smtClean="0"/>
              <a:t>reakdown occur and </a:t>
            </a:r>
            <a:r>
              <a:rPr lang="en-US" dirty="0"/>
              <a:t>the final oxidation product of purine metabolism is Uric acid. Uric acid is normally cleaned out of the </a:t>
            </a:r>
            <a:r>
              <a:rPr lang="en-US" b="1" dirty="0"/>
              <a:t>blood</a:t>
            </a:r>
            <a:r>
              <a:rPr lang="en-US" dirty="0"/>
              <a:t> by the </a:t>
            </a:r>
            <a:r>
              <a:rPr lang="en-US" b="1" dirty="0"/>
              <a:t>kidneys</a:t>
            </a:r>
            <a:r>
              <a:rPr lang="en-US" dirty="0"/>
              <a:t>, and passes out of the body along with urine. </a:t>
            </a:r>
          </a:p>
          <a:p>
            <a:pPr algn="just"/>
            <a:r>
              <a:rPr lang="en-US" dirty="0" smtClean="0"/>
              <a:t>In severe</a:t>
            </a:r>
            <a:r>
              <a:rPr lang="en-US" dirty="0"/>
              <a:t> disorder of purine </a:t>
            </a:r>
            <a:r>
              <a:rPr lang="en-US" dirty="0" smtClean="0"/>
              <a:t>metabolism,</a:t>
            </a:r>
            <a:r>
              <a:rPr lang="en-US" dirty="0" smtClean="0">
                <a:ea typeface="Times New Roman" pitchFamily="18" charset="0"/>
                <a:cs typeface="Arial" pitchFamily="34" charset="0"/>
              </a:rPr>
              <a:t> </a:t>
            </a:r>
            <a:r>
              <a:rPr lang="en-US" dirty="0">
                <a:ea typeface="Times New Roman" pitchFamily="18" charset="0"/>
                <a:cs typeface="Arial" pitchFamily="34" charset="0"/>
              </a:rPr>
              <a:t>Xanthine </a:t>
            </a:r>
            <a:r>
              <a:rPr lang="en-US" dirty="0" smtClean="0">
                <a:ea typeface="Times New Roman" pitchFamily="18" charset="0"/>
                <a:cs typeface="Arial" pitchFamily="34" charset="0"/>
              </a:rPr>
              <a:t>oxidized </a:t>
            </a:r>
            <a:r>
              <a:rPr lang="en-US" dirty="0">
                <a:ea typeface="Times New Roman" pitchFamily="18" charset="0"/>
                <a:cs typeface="Arial" pitchFamily="34" charset="0"/>
              </a:rPr>
              <a:t>to Uric </a:t>
            </a:r>
            <a:r>
              <a:rPr lang="en-US" dirty="0" smtClean="0">
                <a:ea typeface="Times New Roman" pitchFamily="18" charset="0"/>
                <a:cs typeface="Arial" pitchFamily="34" charset="0"/>
              </a:rPr>
              <a:t>Acid crystals and </a:t>
            </a:r>
            <a:r>
              <a:rPr lang="en-US" dirty="0">
                <a:ea typeface="Times New Roman" pitchFamily="18" charset="0"/>
                <a:cs typeface="Arial" pitchFamily="34" charset="0"/>
              </a:rPr>
              <a:t>deposited in </a:t>
            </a:r>
            <a:r>
              <a:rPr lang="en-US" dirty="0" smtClean="0">
                <a:ea typeface="Times New Roman" pitchFamily="18" charset="0"/>
                <a:cs typeface="Arial" pitchFamily="34" charset="0"/>
              </a:rPr>
              <a:t>joints as monosodium ureate  causing acute arthritis joint inflammation,</a:t>
            </a:r>
            <a:r>
              <a:rPr lang="en-US" dirty="0"/>
              <a:t> and uric acid </a:t>
            </a:r>
            <a:r>
              <a:rPr lang="en-US" dirty="0" smtClean="0"/>
              <a:t>is </a:t>
            </a:r>
            <a:r>
              <a:rPr lang="en-US" dirty="0"/>
              <a:t>excreted in </a:t>
            </a:r>
            <a:r>
              <a:rPr lang="en-US" dirty="0" smtClean="0"/>
              <a:t>urine.</a:t>
            </a:r>
            <a:r>
              <a:rPr lang="en-US" dirty="0" smtClean="0">
                <a:ea typeface="Times New Roman" pitchFamily="18" charset="0"/>
                <a:cs typeface="Arial" pitchFamily="34" charset="0"/>
              </a:rPr>
              <a:t>  </a:t>
            </a:r>
            <a:endParaRPr lang="en-US" dirty="0"/>
          </a:p>
          <a:p>
            <a:r>
              <a:rPr lang="en-US" dirty="0"/>
              <a:t/>
            </a:r>
            <a:br>
              <a:rPr lang="en-US" dirty="0"/>
            </a:br>
            <a:endParaRPr lang="en-US" dirty="0" smtClean="0"/>
          </a:p>
          <a:p>
            <a:endParaRPr lang="en-US" b="1" u="sng" dirty="0"/>
          </a:p>
          <a:p>
            <a:pPr algn="just"/>
            <a:r>
              <a:rPr lang="en-US" b="1" dirty="0" smtClean="0"/>
              <a:t>                                               </a:t>
            </a:r>
            <a:r>
              <a:rPr lang="en-US" sz="1400" b="1" dirty="0" smtClean="0"/>
              <a:t>Figure-7: </a:t>
            </a:r>
            <a:r>
              <a:rPr lang="en-US" sz="1400" dirty="0" smtClean="0"/>
              <a:t>Gout </a:t>
            </a:r>
            <a:r>
              <a:rPr lang="en-US" sz="1400" dirty="0" smtClean="0">
                <a:ea typeface="Times New Roman" pitchFamily="18" charset="0"/>
                <a:cs typeface="Arial" pitchFamily="34" charset="0"/>
              </a:rPr>
              <a:t>deposited </a:t>
            </a:r>
            <a:r>
              <a:rPr lang="en-US" sz="1400" dirty="0">
                <a:ea typeface="Times New Roman" pitchFamily="18" charset="0"/>
                <a:cs typeface="Arial" pitchFamily="34" charset="0"/>
              </a:rPr>
              <a:t>in joints as </a:t>
            </a:r>
            <a:r>
              <a:rPr lang="en-US" sz="1400" dirty="0" smtClean="0">
                <a:ea typeface="Times New Roman" pitchFamily="18" charset="0"/>
                <a:cs typeface="Arial" pitchFamily="34" charset="0"/>
              </a:rPr>
              <a:t>    </a:t>
            </a:r>
          </a:p>
          <a:p>
            <a:pPr algn="just"/>
            <a:r>
              <a:rPr lang="en-US" sz="1400" dirty="0">
                <a:ea typeface="Times New Roman" pitchFamily="18" charset="0"/>
                <a:cs typeface="Arial" pitchFamily="34" charset="0"/>
              </a:rPr>
              <a:t> </a:t>
            </a:r>
            <a:r>
              <a:rPr lang="en-US" sz="1400" dirty="0" smtClean="0">
                <a:ea typeface="Times New Roman" pitchFamily="18" charset="0"/>
                <a:cs typeface="Arial" pitchFamily="34" charset="0"/>
              </a:rPr>
              <a:t>                                                              monosodium </a:t>
            </a:r>
            <a:r>
              <a:rPr lang="en-US" sz="1400" dirty="0">
                <a:ea typeface="Times New Roman" pitchFamily="18" charset="0"/>
                <a:cs typeface="Arial" pitchFamily="34" charset="0"/>
              </a:rPr>
              <a:t>ureate  causing </a:t>
            </a:r>
            <a:endParaRPr lang="en-US" sz="1400" dirty="0" smtClean="0">
              <a:ea typeface="Times New Roman" pitchFamily="18" charset="0"/>
              <a:cs typeface="Arial" pitchFamily="34" charset="0"/>
            </a:endParaRPr>
          </a:p>
          <a:p>
            <a:pPr algn="just"/>
            <a:r>
              <a:rPr lang="en-US" sz="1400" dirty="0">
                <a:ea typeface="Times New Roman" pitchFamily="18" charset="0"/>
                <a:cs typeface="Arial" pitchFamily="34" charset="0"/>
              </a:rPr>
              <a:t> </a:t>
            </a:r>
            <a:r>
              <a:rPr lang="en-US" sz="1400" dirty="0" smtClean="0">
                <a:ea typeface="Times New Roman" pitchFamily="18" charset="0"/>
                <a:cs typeface="Arial" pitchFamily="34" charset="0"/>
              </a:rPr>
              <a:t>                                                              acute </a:t>
            </a:r>
            <a:r>
              <a:rPr lang="en-US" sz="1400" dirty="0">
                <a:ea typeface="Times New Roman" pitchFamily="18" charset="0"/>
                <a:cs typeface="Arial" pitchFamily="34" charset="0"/>
              </a:rPr>
              <a:t>arthritis joint inflammation,</a:t>
            </a:r>
            <a:r>
              <a:rPr lang="en-US" sz="1400" dirty="0"/>
              <a:t> </a:t>
            </a:r>
            <a:endParaRPr lang="en-US" sz="1400" dirty="0" smtClean="0"/>
          </a:p>
          <a:p>
            <a:pPr algn="just"/>
            <a:r>
              <a:rPr lang="en-US" sz="1400" dirty="0"/>
              <a:t> </a:t>
            </a:r>
            <a:r>
              <a:rPr lang="en-US" sz="1400" dirty="0" smtClean="0"/>
              <a:t>                                                              and </a:t>
            </a:r>
            <a:r>
              <a:rPr lang="en-US" sz="1400" dirty="0"/>
              <a:t>uric acid is excreted in urine.</a:t>
            </a:r>
            <a:r>
              <a:rPr lang="en-US" sz="1400" dirty="0">
                <a:ea typeface="Times New Roman" pitchFamily="18" charset="0"/>
                <a:cs typeface="Arial" pitchFamily="34" charset="0"/>
              </a:rPr>
              <a:t>  </a:t>
            </a:r>
            <a:endParaRPr lang="en-US" sz="1400" dirty="0"/>
          </a:p>
          <a:p>
            <a:r>
              <a:rPr lang="en-US" b="1" u="sng" dirty="0" smtClean="0"/>
              <a:t>What </a:t>
            </a:r>
            <a:r>
              <a:rPr lang="en-US" b="1" u="sng" dirty="0"/>
              <a:t>Causes Gout?</a:t>
            </a:r>
          </a:p>
          <a:p>
            <a:r>
              <a:rPr lang="en-US" dirty="0"/>
              <a:t>Gout seems to be associated with changes in hormones, hereditary influence, thiazide diuretics, purine rich foods, and alcohol.</a:t>
            </a:r>
          </a:p>
          <a:p>
            <a:r>
              <a:rPr lang="en-US" b="1" u="sng" dirty="0"/>
              <a:t>Associated diseases:</a:t>
            </a:r>
          </a:p>
          <a:p>
            <a:r>
              <a:rPr lang="en-US" dirty="0"/>
              <a:t>Chronic Renal </a:t>
            </a:r>
            <a:r>
              <a:rPr lang="en-US" dirty="0" smtClean="0"/>
              <a:t>Failure, Cardiovascular diseases, Diabetes, &amp; Obesity.</a:t>
            </a:r>
          </a:p>
          <a:p>
            <a:pPr algn="justLow" eaLnBrk="0" fontAlgn="base" hangingPunct="0">
              <a:spcBef>
                <a:spcPct val="0"/>
              </a:spcBef>
              <a:spcAft>
                <a:spcPct val="0"/>
              </a:spcAft>
            </a:pPr>
            <a:r>
              <a:rPr lang="en-US" b="1" u="sng" dirty="0" smtClean="0">
                <a:latin typeface="Arial" pitchFamily="34" charset="0"/>
                <a:ea typeface="Times New Roman" pitchFamily="18" charset="0"/>
                <a:cs typeface="Arial" pitchFamily="34" charset="0"/>
              </a:rPr>
              <a:t>♦</a:t>
            </a:r>
            <a:r>
              <a:rPr lang="en-US" b="1" u="sng" dirty="0">
                <a:ea typeface="Times New Roman" pitchFamily="18" charset="0"/>
                <a:cs typeface="Arial" pitchFamily="34" charset="0"/>
              </a:rPr>
              <a:t>H</a:t>
            </a:r>
            <a:r>
              <a:rPr lang="en-US" b="1" u="sng" dirty="0"/>
              <a:t>eterocyclic</a:t>
            </a:r>
            <a:r>
              <a:rPr lang="en-US" b="1" u="sng" dirty="0">
                <a:ea typeface="Times New Roman" pitchFamily="18" charset="0"/>
                <a:cs typeface="Arial" pitchFamily="34" charset="0"/>
              </a:rPr>
              <a:t> </a:t>
            </a:r>
            <a:r>
              <a:rPr lang="en-US" b="1" u="sng" dirty="0">
                <a:cs typeface="Arial" pitchFamily="34" charset="0"/>
              </a:rPr>
              <a:t>Pyrrole </a:t>
            </a:r>
            <a:r>
              <a:rPr lang="en-US" b="1" u="sng" dirty="0">
                <a:ea typeface="Times New Roman" pitchFamily="18" charset="0"/>
                <a:cs typeface="Arial" pitchFamily="34" charset="0"/>
              </a:rPr>
              <a:t>:- </a:t>
            </a:r>
          </a:p>
          <a:p>
            <a:pPr algn="justLow" eaLnBrk="0" fontAlgn="base" hangingPunct="0">
              <a:spcBef>
                <a:spcPct val="0"/>
              </a:spcBef>
              <a:spcAft>
                <a:spcPct val="0"/>
              </a:spcAft>
            </a:pPr>
            <a:r>
              <a:rPr lang="en-US" dirty="0">
                <a:cs typeface="Arial" pitchFamily="34" charset="0"/>
              </a:rPr>
              <a:t> Pyrrole is an important five membered atoms have a Nitrogen atom as a </a:t>
            </a:r>
            <a:r>
              <a:rPr lang="en-US" dirty="0" smtClean="0">
                <a:cs typeface="Arial" pitchFamily="34" charset="0"/>
              </a:rPr>
              <a:t>heteroatom </a:t>
            </a:r>
            <a:r>
              <a:rPr lang="en-US" dirty="0">
                <a:cs typeface="Arial" pitchFamily="34" charset="0"/>
              </a:rPr>
              <a:t>in its structure, Pyrrole plays important role in living system, such as essential structural features of chlorophyll and Heme is Porphyrine, which consist of four Pyrrole rings held together by </a:t>
            </a:r>
            <a:r>
              <a:rPr lang="en-US" dirty="0" smtClean="0">
                <a:cs typeface="Arial" pitchFamily="34" charset="0"/>
              </a:rPr>
              <a:t>bridges(figure-8).</a:t>
            </a:r>
            <a:r>
              <a:rPr lang="en-US" dirty="0" smtClean="0">
                <a:ea typeface="Times New Roman" pitchFamily="18" charset="0"/>
                <a:cs typeface="Arial" pitchFamily="34" charset="0"/>
              </a:rPr>
              <a:t> </a:t>
            </a:r>
            <a:r>
              <a:rPr lang="en-US" dirty="0">
                <a:ea typeface="Times New Roman" pitchFamily="18" charset="0"/>
                <a:cs typeface="Arial" pitchFamily="34" charset="0"/>
              </a:rPr>
              <a:t>Chlorophyll and heme, </a:t>
            </a:r>
            <a:r>
              <a:rPr lang="en-US" dirty="0" smtClean="0">
                <a:ea typeface="Times New Roman" pitchFamily="18" charset="0"/>
                <a:cs typeface="Arial" pitchFamily="34" charset="0"/>
              </a:rPr>
              <a:t>are the </a:t>
            </a:r>
            <a:r>
              <a:rPr lang="en-US" dirty="0">
                <a:ea typeface="Times New Roman" pitchFamily="18" charset="0"/>
                <a:cs typeface="Arial" pitchFamily="34" charset="0"/>
              </a:rPr>
              <a:t>oxygen carriers in plants and animals </a:t>
            </a:r>
            <a:r>
              <a:rPr lang="en-US" dirty="0" smtClean="0">
                <a:ea typeface="Times New Roman" pitchFamily="18" charset="0"/>
                <a:cs typeface="Arial" pitchFamily="34" charset="0"/>
              </a:rPr>
              <a:t>respectively, and </a:t>
            </a:r>
            <a:r>
              <a:rPr lang="en-US" dirty="0">
                <a:ea typeface="Times New Roman" pitchFamily="18" charset="0"/>
                <a:cs typeface="Arial" pitchFamily="34" charset="0"/>
              </a:rPr>
              <a:t>are derivatives of large </a:t>
            </a:r>
            <a:r>
              <a:rPr lang="en-US" dirty="0" smtClean="0">
                <a:ea typeface="Times New Roman" pitchFamily="18" charset="0"/>
                <a:cs typeface="Arial" pitchFamily="34" charset="0"/>
              </a:rPr>
              <a:t>Porphyrine </a:t>
            </a:r>
            <a:r>
              <a:rPr lang="en-US" dirty="0">
                <a:ea typeface="Times New Roman" pitchFamily="18" charset="0"/>
                <a:cs typeface="Arial" pitchFamily="34" charset="0"/>
              </a:rPr>
              <a:t>rings.</a:t>
            </a:r>
            <a:endParaRPr lang="en-US" dirty="0">
              <a:cs typeface="Arial" pitchFamily="34" charset="0"/>
            </a:endParaRPr>
          </a:p>
          <a:p>
            <a:endParaRPr lang="en-US" dirty="0"/>
          </a:p>
          <a:p>
            <a:endParaRPr lang="en-US" dirty="0"/>
          </a:p>
        </p:txBody>
      </p:sp>
      <p:pic>
        <p:nvPicPr>
          <p:cNvPr id="3" name="Picture 2"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5989" y="2746269"/>
            <a:ext cx="940811" cy="606531"/>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680487"/>
            <a:ext cx="1981200" cy="1586713"/>
          </a:xfrm>
          <a:prstGeom prst="rect">
            <a:avLst/>
          </a:prstGeom>
        </p:spPr>
      </p:pic>
      <p:grpSp>
        <p:nvGrpSpPr>
          <p:cNvPr id="6" name="Group 5"/>
          <p:cNvGrpSpPr/>
          <p:nvPr/>
        </p:nvGrpSpPr>
        <p:grpSpPr>
          <a:xfrm>
            <a:off x="838200" y="7315203"/>
            <a:ext cx="5334000" cy="1752597"/>
            <a:chOff x="-919396" y="6503315"/>
            <a:chExt cx="7607767" cy="2979560"/>
          </a:xfrm>
        </p:grpSpPr>
        <p:pic>
          <p:nvPicPr>
            <p:cNvPr id="7" name="Content Placeholder 3" descr="Screen Clipping"/>
            <p:cNvPicPr>
              <a:picLocks noChangeAspect="1"/>
            </p:cNvPicPr>
            <p:nvPr/>
          </p:nvPicPr>
          <p:blipFill rotWithShape="1">
            <a:blip r:embed="rId4">
              <a:extLst>
                <a:ext uri="{28A0092B-C50C-407E-A947-70E740481C1C}">
                  <a14:useLocalDpi xmlns:a14="http://schemas.microsoft.com/office/drawing/2010/main" val="0"/>
                </a:ext>
              </a:extLst>
            </a:blip>
            <a:srcRect l="7101" t="16405" r="70478" b="41798"/>
            <a:stretch/>
          </p:blipFill>
          <p:spPr>
            <a:xfrm>
              <a:off x="4716740" y="6953729"/>
              <a:ext cx="1428219" cy="1536631"/>
            </a:xfrm>
            <a:prstGeom prst="rect">
              <a:avLst/>
            </a:prstGeom>
          </p:spPr>
        </p:pic>
        <p:pic>
          <p:nvPicPr>
            <p:cNvPr id="8" name="Picture 7" descr="Screen Clipping"/>
            <p:cNvPicPr>
              <a:picLocks noChangeAspect="1"/>
            </p:cNvPicPr>
            <p:nvPr/>
          </p:nvPicPr>
          <p:blipFill rotWithShape="1">
            <a:blip r:embed="rId5">
              <a:extLst>
                <a:ext uri="{28A0092B-C50C-407E-A947-70E740481C1C}">
                  <a14:useLocalDpi xmlns:a14="http://schemas.microsoft.com/office/drawing/2010/main" val="0"/>
                </a:ext>
              </a:extLst>
            </a:blip>
            <a:srcRect l="50000" r="2649" b="10417"/>
            <a:stretch/>
          </p:blipFill>
          <p:spPr>
            <a:xfrm>
              <a:off x="2480131" y="6629401"/>
              <a:ext cx="1558470" cy="1925375"/>
            </a:xfrm>
            <a:prstGeom prst="rect">
              <a:avLst/>
            </a:prstGeom>
          </p:spPr>
        </p:pic>
        <p:pic>
          <p:nvPicPr>
            <p:cNvPr id="9" name="Picture 8" descr="Screen Clipping"/>
            <p:cNvPicPr>
              <a:picLocks noChangeAspect="1"/>
            </p:cNvPicPr>
            <p:nvPr/>
          </p:nvPicPr>
          <p:blipFill rotWithShape="1">
            <a:blip r:embed="rId5">
              <a:extLst>
                <a:ext uri="{28A0092B-C50C-407E-A947-70E740481C1C}">
                  <a14:useLocalDpi xmlns:a14="http://schemas.microsoft.com/office/drawing/2010/main" val="0"/>
                </a:ext>
              </a:extLst>
            </a:blip>
            <a:srcRect r="52651" b="16748"/>
            <a:stretch/>
          </p:blipFill>
          <p:spPr>
            <a:xfrm>
              <a:off x="493475" y="6503315"/>
              <a:ext cx="1630236" cy="2173647"/>
            </a:xfrm>
            <a:prstGeom prst="rect">
              <a:avLst/>
            </a:prstGeom>
          </p:spPr>
        </p:pic>
        <p:sp>
          <p:nvSpPr>
            <p:cNvPr id="10" name="Rectangle 9"/>
            <p:cNvSpPr/>
            <p:nvPr/>
          </p:nvSpPr>
          <p:spPr>
            <a:xfrm>
              <a:off x="4406041" y="8554776"/>
              <a:ext cx="1713225" cy="307777"/>
            </a:xfrm>
            <a:prstGeom prst="rect">
              <a:avLst/>
            </a:prstGeom>
          </p:spPr>
          <p:txBody>
            <a:bodyPr wrap="none">
              <a:spAutoFit/>
            </a:bodyPr>
            <a:lstStyle/>
            <a:p>
              <a:r>
                <a:rPr lang="en-US" sz="1400" b="1" dirty="0">
                  <a:ea typeface="Times New Roman" pitchFamily="18" charset="0"/>
                  <a:cs typeface="Arial" pitchFamily="34" charset="0"/>
                </a:rPr>
                <a:t>H</a:t>
              </a:r>
              <a:r>
                <a:rPr lang="en-US" sz="1400" b="1" dirty="0"/>
                <a:t>eterocyclic</a:t>
              </a:r>
              <a:r>
                <a:rPr lang="en-US" sz="1400" b="1" dirty="0">
                  <a:ea typeface="Times New Roman" pitchFamily="18" charset="0"/>
                  <a:cs typeface="Arial" pitchFamily="34" charset="0"/>
                </a:rPr>
                <a:t> </a:t>
              </a:r>
              <a:r>
                <a:rPr lang="en-US" sz="1400" b="1" dirty="0">
                  <a:cs typeface="Arial" pitchFamily="34" charset="0"/>
                </a:rPr>
                <a:t>Pyrrole </a:t>
              </a:r>
              <a:endParaRPr lang="en-US" sz="1400" dirty="0"/>
            </a:p>
          </p:txBody>
        </p:sp>
        <p:sp>
          <p:nvSpPr>
            <p:cNvPr id="11" name="Rectangle 10"/>
            <p:cNvSpPr/>
            <p:nvPr/>
          </p:nvSpPr>
          <p:spPr>
            <a:xfrm>
              <a:off x="2341076" y="8554776"/>
              <a:ext cx="1504836" cy="307777"/>
            </a:xfrm>
            <a:prstGeom prst="rect">
              <a:avLst/>
            </a:prstGeom>
          </p:spPr>
          <p:txBody>
            <a:bodyPr wrap="none">
              <a:spAutoFit/>
            </a:bodyPr>
            <a:lstStyle/>
            <a:p>
              <a:r>
                <a:rPr lang="en-US" sz="1400" b="1" dirty="0" smtClean="0">
                  <a:ea typeface="Times New Roman" pitchFamily="18" charset="0"/>
                  <a:cs typeface="Arial" pitchFamily="34" charset="0"/>
                </a:rPr>
                <a:t>Plant Chlorophyll </a:t>
              </a:r>
              <a:endParaRPr lang="en-US" sz="1400" b="1" dirty="0"/>
            </a:p>
          </p:txBody>
        </p:sp>
        <p:sp>
          <p:nvSpPr>
            <p:cNvPr id="12" name="Rectangle 11"/>
            <p:cNvSpPr/>
            <p:nvPr/>
          </p:nvSpPr>
          <p:spPr>
            <a:xfrm>
              <a:off x="-810714" y="8554776"/>
              <a:ext cx="2143536" cy="307777"/>
            </a:xfrm>
            <a:prstGeom prst="rect">
              <a:avLst/>
            </a:prstGeom>
          </p:spPr>
          <p:txBody>
            <a:bodyPr wrap="none">
              <a:spAutoFit/>
            </a:bodyPr>
            <a:lstStyle/>
            <a:p>
              <a:r>
                <a:rPr lang="en-US" sz="1400" b="1" dirty="0" smtClean="0">
                  <a:cs typeface="Arial" pitchFamily="34" charset="0"/>
                </a:rPr>
                <a:t>Human blood Hemoglobin</a:t>
              </a:r>
              <a:endParaRPr lang="en-US" sz="1400" b="1" dirty="0"/>
            </a:p>
          </p:txBody>
        </p:sp>
        <p:sp>
          <p:nvSpPr>
            <p:cNvPr id="13" name="Rectangle 12"/>
            <p:cNvSpPr/>
            <p:nvPr/>
          </p:nvSpPr>
          <p:spPr>
            <a:xfrm>
              <a:off x="-919396" y="8981771"/>
              <a:ext cx="7607767" cy="501104"/>
            </a:xfrm>
            <a:prstGeom prst="rect">
              <a:avLst/>
            </a:prstGeom>
          </p:spPr>
          <p:txBody>
            <a:bodyPr wrap="square">
              <a:spAutoFit/>
            </a:bodyPr>
            <a:lstStyle/>
            <a:p>
              <a:pPr algn="justLow" eaLnBrk="0" fontAlgn="base" hangingPunct="0">
                <a:spcBef>
                  <a:spcPct val="0"/>
                </a:spcBef>
                <a:spcAft>
                  <a:spcPct val="0"/>
                </a:spcAft>
              </a:pPr>
              <a:r>
                <a:rPr lang="en-US" sz="1400" b="1" dirty="0" smtClean="0">
                  <a:cs typeface="Arial" pitchFamily="34" charset="0"/>
                </a:rPr>
                <a:t>Figure-8:- </a:t>
              </a:r>
              <a:r>
                <a:rPr lang="en-US" sz="1400" b="1" dirty="0">
                  <a:ea typeface="Times New Roman" pitchFamily="18" charset="0"/>
                  <a:cs typeface="Arial" pitchFamily="34" charset="0"/>
                </a:rPr>
                <a:t>H</a:t>
              </a:r>
              <a:r>
                <a:rPr lang="en-US" sz="1400" b="1" dirty="0"/>
                <a:t>eterocyclic</a:t>
              </a:r>
              <a:r>
                <a:rPr lang="en-US" sz="1400" b="1" dirty="0">
                  <a:ea typeface="Times New Roman" pitchFamily="18" charset="0"/>
                  <a:cs typeface="Arial" pitchFamily="34" charset="0"/>
                </a:rPr>
                <a:t> </a:t>
              </a:r>
              <a:r>
                <a:rPr lang="en-US" sz="1400" b="1" dirty="0" smtClean="0">
                  <a:cs typeface="Arial" pitchFamily="34" charset="0"/>
                </a:rPr>
                <a:t>Pyrrole ring in Heme and </a:t>
              </a:r>
              <a:r>
                <a:rPr lang="en-US" sz="1400" b="1" dirty="0" smtClean="0">
                  <a:ea typeface="Times New Roman" pitchFamily="18" charset="0"/>
                  <a:cs typeface="Arial" pitchFamily="34" charset="0"/>
                </a:rPr>
                <a:t>Chlorophyll.</a:t>
              </a:r>
              <a:endParaRPr lang="en-US" sz="1400" b="1" dirty="0">
                <a:cs typeface="Arial" pitchFamily="34" charset="0"/>
              </a:endParaRPr>
            </a:p>
          </p:txBody>
        </p:sp>
      </p:gr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40865151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754</TotalTime>
  <Words>1357</Words>
  <Application>Microsoft Office PowerPoint</Application>
  <PresentationFormat>On-screen Show (4:3)</PresentationFormat>
  <Paragraphs>214</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Lucture Six</dc:title>
  <dc:creator>hp</dc:creator>
  <cp:lastModifiedBy>hp</cp:lastModifiedBy>
  <cp:revision>68</cp:revision>
  <dcterms:created xsi:type="dcterms:W3CDTF">2006-08-16T00:00:00Z</dcterms:created>
  <dcterms:modified xsi:type="dcterms:W3CDTF">2020-02-16T21:56:11Z</dcterms:modified>
</cp:coreProperties>
</file>