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9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92" r:id="rId27"/>
    <p:sldId id="281" r:id="rId28"/>
    <p:sldId id="282" r:id="rId29"/>
    <p:sldId id="283" r:id="rId30"/>
    <p:sldId id="284" r:id="rId31"/>
    <p:sldId id="285" r:id="rId32"/>
    <p:sldId id="286" r:id="rId33"/>
    <p:sldId id="289" r:id="rId34"/>
    <p:sldId id="287" r:id="rId35"/>
    <p:sldId id="288" r:id="rId36"/>
    <p:sldId id="290" r:id="rId3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6C091A0A-AEFD-40CC-B2F1-9BB9C64E75FA}"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91A0A-AEFD-40CC-B2F1-9BB9C64E75FA}"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31EA53-D8DE-4776-B6AE-25401132AA0C}" type="datetimeFigureOut">
              <a:rPr lang="ar-IQ" smtClean="0"/>
              <a:pPr/>
              <a:t>30/03/1440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6C091A0A-AEFD-40CC-B2F1-9BB9C64E75FA}"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831EA53-D8DE-4776-B6AE-25401132AA0C}" type="datetimeFigureOut">
              <a:rPr lang="ar-IQ" smtClean="0"/>
              <a:pPr/>
              <a:t>30/03/1440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091A0A-AEFD-40CC-B2F1-9BB9C64E75FA}"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Genitourinary Fistula</a:t>
            </a:r>
            <a:endParaRPr lang="ar-IQ" dirty="0"/>
          </a:p>
        </p:txBody>
      </p:sp>
      <p:sp>
        <p:nvSpPr>
          <p:cNvPr id="3" name="Subtitle 2"/>
          <p:cNvSpPr>
            <a:spLocks noGrp="1"/>
          </p:cNvSpPr>
          <p:nvPr>
            <p:ph type="subTitle" idx="1"/>
          </p:nvPr>
        </p:nvSpPr>
        <p:spPr/>
        <p:txBody>
          <a:bodyPr>
            <a:normAutofit/>
          </a:bodyPr>
          <a:lstStyle/>
          <a:p>
            <a:pPr algn="ctr"/>
            <a:r>
              <a:rPr lang="en-US" sz="3200" dirty="0"/>
              <a:t> </a:t>
            </a:r>
            <a:r>
              <a:rPr lang="ar-IQ" sz="3200" dirty="0" smtClean="0"/>
              <a:t>د بان هادي</a:t>
            </a:r>
          </a:p>
          <a:p>
            <a:pPr algn="ctr"/>
            <a:r>
              <a:rPr lang="en-US" sz="3200" smtClean="0"/>
              <a:t>F.I.C.O.G.</a:t>
            </a:r>
            <a:endParaRPr lang="ar-IQ"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Etiology</a:t>
            </a:r>
            <a:endParaRPr lang="ar-IQ" dirty="0"/>
          </a:p>
        </p:txBody>
      </p:sp>
      <p:sp>
        <p:nvSpPr>
          <p:cNvPr id="3" name="Content Placeholder 2"/>
          <p:cNvSpPr>
            <a:spLocks noGrp="1"/>
          </p:cNvSpPr>
          <p:nvPr>
            <p:ph idx="1"/>
          </p:nvPr>
        </p:nvSpPr>
        <p:spPr/>
        <p:txBody>
          <a:bodyPr/>
          <a:lstStyle/>
          <a:p>
            <a:pPr>
              <a:buNone/>
            </a:pPr>
            <a:r>
              <a:rPr lang="en-US" b="1" dirty="0"/>
              <a:t> </a:t>
            </a:r>
            <a:endParaRPr lang="en-US" dirty="0"/>
          </a:p>
          <a:p>
            <a:pPr algn="l">
              <a:buNone/>
            </a:pPr>
            <a:r>
              <a:rPr lang="en-US" b="1" dirty="0" smtClean="0"/>
              <a:t> </a:t>
            </a:r>
            <a:endParaRPr lang="en-US" dirty="0"/>
          </a:p>
          <a:p>
            <a:pPr lvl="0" algn="l">
              <a:buNone/>
            </a:pPr>
            <a:r>
              <a:rPr lang="en-US" b="1" u="sng" dirty="0"/>
              <a:t>Congenital </a:t>
            </a:r>
            <a:endParaRPr lang="en-US" dirty="0"/>
          </a:p>
          <a:p>
            <a:pPr algn="l">
              <a:buNone/>
            </a:pPr>
            <a:r>
              <a:rPr lang="en-US" dirty="0"/>
              <a:t>Congenital genitourinary fistulas are rare, These fistulas are usually associated with other renal or </a:t>
            </a:r>
            <a:r>
              <a:rPr lang="en-US" dirty="0" err="1"/>
              <a:t>urogenital</a:t>
            </a:r>
            <a:r>
              <a:rPr lang="en-US" dirty="0"/>
              <a:t> abnormalities </a:t>
            </a:r>
          </a:p>
          <a:p>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u="sng" dirty="0" smtClean="0"/>
              <a:t>Acquired </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lgn="l">
              <a:buNone/>
            </a:pPr>
            <a:r>
              <a:rPr lang="en-US" dirty="0" smtClean="0"/>
              <a:t>Most </a:t>
            </a:r>
            <a:r>
              <a:rPr lang="en-US" dirty="0" err="1"/>
              <a:t>vesicovaginal</a:t>
            </a:r>
            <a:r>
              <a:rPr lang="en-US" dirty="0"/>
              <a:t> fistulas do not arise from developmental abnormalities but follow either obstetric trauma or pelvic surgery. </a:t>
            </a:r>
          </a:p>
          <a:p>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1-Obstetric Trauma </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85000" lnSpcReduction="20000"/>
          </a:bodyPr>
          <a:lstStyle/>
          <a:p>
            <a:pPr algn="l">
              <a:buNone/>
            </a:pPr>
            <a:r>
              <a:rPr lang="en-US" dirty="0" smtClean="0"/>
              <a:t>In </a:t>
            </a:r>
            <a:r>
              <a:rPr lang="en-US" dirty="0"/>
              <a:t>developing countries, 90 </a:t>
            </a:r>
            <a:r>
              <a:rPr lang="en-US" dirty="0" smtClean="0"/>
              <a:t>% </a:t>
            </a:r>
            <a:r>
              <a:rPr lang="en-US" dirty="0"/>
              <a:t>from obstetric trauma, </a:t>
            </a:r>
            <a:endParaRPr lang="en-US" dirty="0" smtClean="0"/>
          </a:p>
          <a:p>
            <a:pPr algn="l">
              <a:buNone/>
            </a:pPr>
            <a:endParaRPr lang="en-US" dirty="0" smtClean="0"/>
          </a:p>
          <a:p>
            <a:pPr algn="l">
              <a:buNone/>
            </a:pPr>
            <a:r>
              <a:rPr lang="en-US" dirty="0" smtClean="0"/>
              <a:t>1.Obstructed </a:t>
            </a:r>
            <a:r>
              <a:rPr lang="en-US" dirty="0"/>
              <a:t>labor or </a:t>
            </a:r>
            <a:r>
              <a:rPr lang="en-US" dirty="0" err="1"/>
              <a:t>malpresentation</a:t>
            </a:r>
            <a:r>
              <a:rPr lang="en-US" dirty="0"/>
              <a:t> of the presenting fetal part can cause pressure or ischemic necrosis </a:t>
            </a:r>
            <a:endParaRPr lang="en-US" dirty="0" smtClean="0"/>
          </a:p>
          <a:p>
            <a:pPr algn="l">
              <a:buNone/>
            </a:pPr>
            <a:endParaRPr lang="en-US" dirty="0" smtClean="0"/>
          </a:p>
          <a:p>
            <a:pPr algn="l">
              <a:buNone/>
            </a:pPr>
            <a:r>
              <a:rPr lang="en-US" dirty="0" smtClean="0"/>
              <a:t>2.damage </a:t>
            </a:r>
            <a:r>
              <a:rPr lang="en-US" dirty="0"/>
              <a:t>by instruments used to deliver stillborn infants or perform abortion. </a:t>
            </a:r>
            <a:endParaRPr lang="en-US" dirty="0" smtClean="0"/>
          </a:p>
          <a:p>
            <a:pPr algn="l">
              <a:buNone/>
            </a:pPr>
            <a:endParaRPr lang="en-US" dirty="0" smtClean="0"/>
          </a:p>
          <a:p>
            <a:pPr algn="l">
              <a:buNone/>
            </a:pPr>
            <a:r>
              <a:rPr lang="en-US" dirty="0" smtClean="0"/>
              <a:t>Malnutrition </a:t>
            </a:r>
            <a:r>
              <a:rPr lang="en-US" dirty="0"/>
              <a:t>and limited health care in many of these countries further complicates wound healing. </a:t>
            </a:r>
            <a:endParaRPr lang="en-US" dirty="0" smtClean="0"/>
          </a:p>
          <a:p>
            <a:pPr algn="l">
              <a:buNone/>
            </a:pPr>
            <a:endParaRPr lang="en-US" dirty="0" smtClean="0"/>
          </a:p>
          <a:p>
            <a:pPr algn="l">
              <a:buNone/>
            </a:pPr>
            <a:r>
              <a:rPr lang="en-US" dirty="0" smtClean="0"/>
              <a:t>3.cesarean </a:t>
            </a:r>
            <a:r>
              <a:rPr lang="en-US" dirty="0"/>
              <a:t>deliveries, usually those accompanied by obstetric complications, have led to complex urinary fistulas </a:t>
            </a:r>
          </a:p>
          <a:p>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2-Pelvic Surgery </a:t>
            </a:r>
            <a:r>
              <a:rPr lang="en-US" dirty="0" smtClean="0"/>
              <a:t/>
            </a:r>
            <a:br>
              <a:rPr lang="en-US" dirty="0" smtClean="0"/>
            </a:br>
            <a:endParaRPr lang="ar-IQ" dirty="0"/>
          </a:p>
        </p:txBody>
      </p:sp>
      <p:sp>
        <p:nvSpPr>
          <p:cNvPr id="3" name="Content Placeholder 2"/>
          <p:cNvSpPr>
            <a:spLocks noGrp="1"/>
          </p:cNvSpPr>
          <p:nvPr>
            <p:ph idx="1"/>
          </p:nvPr>
        </p:nvSpPr>
        <p:spPr/>
        <p:txBody>
          <a:bodyPr>
            <a:normAutofit/>
          </a:bodyPr>
          <a:lstStyle/>
          <a:p>
            <a:pPr algn="l">
              <a:buNone/>
            </a:pPr>
            <a:r>
              <a:rPr lang="en-US" dirty="0" smtClean="0"/>
              <a:t>In </a:t>
            </a:r>
            <a:r>
              <a:rPr lang="en-US" dirty="0"/>
              <a:t>developed countries, iatrogenic injury during pelvic surgery is responsible for 90 </a:t>
            </a:r>
            <a:r>
              <a:rPr lang="en-US" dirty="0" smtClean="0"/>
              <a:t>% </a:t>
            </a:r>
            <a:r>
              <a:rPr lang="en-US" dirty="0"/>
              <a:t>of </a:t>
            </a:r>
            <a:r>
              <a:rPr lang="en-US" dirty="0" err="1"/>
              <a:t>vesicovaginal</a:t>
            </a:r>
            <a:r>
              <a:rPr lang="en-US" dirty="0"/>
              <a:t> fistulas </a:t>
            </a:r>
            <a:endParaRPr lang="en-US" dirty="0" smtClean="0"/>
          </a:p>
          <a:p>
            <a:pPr algn="l">
              <a:buNone/>
            </a:pPr>
            <a:endParaRPr lang="en-US" dirty="0" smtClean="0"/>
          </a:p>
          <a:p>
            <a:pPr algn="l">
              <a:buNone/>
            </a:pPr>
            <a:r>
              <a:rPr lang="en-US" dirty="0" smtClean="0"/>
              <a:t>hysterectomy </a:t>
            </a:r>
            <a:r>
              <a:rPr lang="en-US" dirty="0"/>
              <a:t>is the most common surgical cause of </a:t>
            </a:r>
            <a:r>
              <a:rPr lang="en-US" dirty="0" err="1"/>
              <a:t>vesicovaginal</a:t>
            </a:r>
            <a:r>
              <a:rPr lang="en-US" dirty="0"/>
              <a:t> fistula, </a:t>
            </a:r>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a:buNone/>
            </a:pPr>
            <a:r>
              <a:rPr lang="en-US" sz="2800" b="1" i="1" dirty="0" smtClean="0"/>
              <a:t>Prevention</a:t>
            </a:r>
            <a:r>
              <a:rPr lang="en-US" dirty="0" smtClean="0"/>
              <a:t>:</a:t>
            </a:r>
          </a:p>
          <a:p>
            <a:pPr algn="l">
              <a:buNone/>
            </a:pPr>
            <a:endParaRPr lang="en-US" dirty="0" smtClean="0"/>
          </a:p>
          <a:p>
            <a:pPr algn="l">
              <a:buNone/>
            </a:pPr>
            <a:r>
              <a:rPr lang="en-US" dirty="0" smtClean="0"/>
              <a:t>1.intraoperative </a:t>
            </a:r>
            <a:r>
              <a:rPr lang="en-US" dirty="0"/>
              <a:t>recognition of lower urinary tract injury is imperative</a:t>
            </a:r>
            <a:r>
              <a:rPr lang="en-US" dirty="0" smtClean="0"/>
              <a:t>.</a:t>
            </a:r>
          </a:p>
          <a:p>
            <a:pPr algn="l">
              <a:buNone/>
            </a:pPr>
            <a:endParaRPr lang="en-US" dirty="0" smtClean="0"/>
          </a:p>
          <a:p>
            <a:pPr algn="l">
              <a:buNone/>
            </a:pPr>
            <a:r>
              <a:rPr lang="en-US" dirty="0" smtClean="0"/>
              <a:t>2. </a:t>
            </a:r>
            <a:r>
              <a:rPr lang="en-US" dirty="0"/>
              <a:t>Use of </a:t>
            </a:r>
            <a:r>
              <a:rPr lang="en-US" dirty="0" err="1"/>
              <a:t>intraoperative</a:t>
            </a:r>
            <a:r>
              <a:rPr lang="en-US" dirty="0"/>
              <a:t> </a:t>
            </a:r>
            <a:r>
              <a:rPr lang="en-US" dirty="0" err="1"/>
              <a:t>cystoscopy</a:t>
            </a:r>
            <a:r>
              <a:rPr lang="en-US" dirty="0"/>
              <a:t> has been shown to improve the detection rate of lower urinary tract injuries. </a:t>
            </a:r>
            <a:endParaRPr lang="ar-IQ"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a:t>
            </a:r>
            <a:r>
              <a:rPr lang="en-US" b="1" u="sng" dirty="0" smtClean="0"/>
              <a:t>Radiation</a:t>
            </a:r>
            <a:r>
              <a:rPr lang="en-US" dirty="0" smtClean="0"/>
              <a:t> </a:t>
            </a:r>
            <a:br>
              <a:rPr lang="en-US" dirty="0" smtClean="0"/>
            </a:br>
            <a:endParaRPr lang="ar-IQ" dirty="0"/>
          </a:p>
        </p:txBody>
      </p:sp>
      <p:sp>
        <p:nvSpPr>
          <p:cNvPr id="3" name="Content Placeholder 2"/>
          <p:cNvSpPr>
            <a:spLocks noGrp="1"/>
          </p:cNvSpPr>
          <p:nvPr>
            <p:ph idx="1"/>
          </p:nvPr>
        </p:nvSpPr>
        <p:spPr/>
        <p:txBody>
          <a:bodyPr>
            <a:normAutofit/>
          </a:bodyPr>
          <a:lstStyle/>
          <a:p>
            <a:pPr algn="l">
              <a:buNone/>
            </a:pPr>
            <a:r>
              <a:rPr lang="en-US" dirty="0" smtClean="0"/>
              <a:t>Radiation </a:t>
            </a:r>
            <a:r>
              <a:rPr lang="en-US" dirty="0"/>
              <a:t>therapy induces an endarteritis, which leads to tissue necrosis, and subsequent potential fistula formation</a:t>
            </a:r>
            <a:r>
              <a:rPr lang="en-US" dirty="0" smtClean="0"/>
              <a:t>.</a:t>
            </a:r>
          </a:p>
          <a:p>
            <a:pPr algn="l">
              <a:buNone/>
            </a:pPr>
            <a:endParaRPr lang="en-US" dirty="0" smtClean="0"/>
          </a:p>
          <a:p>
            <a:pPr algn="l">
              <a:buNone/>
            </a:pPr>
            <a:r>
              <a:rPr lang="en-US" dirty="0" smtClean="0"/>
              <a:t> </a:t>
            </a:r>
            <a:r>
              <a:rPr lang="en-US" dirty="0"/>
              <a:t>Although most damage following radiation treatment develops within weeks and months, fistulas associated with radiation therapy may present up to 20 years after the original insult. </a:t>
            </a:r>
          </a:p>
          <a:p>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4-Malignancy </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lgn="l">
              <a:buNone/>
            </a:pPr>
            <a:r>
              <a:rPr lang="en-US" dirty="0" smtClean="0"/>
              <a:t>Tissue </a:t>
            </a:r>
            <a:r>
              <a:rPr lang="en-US" dirty="0"/>
              <a:t>necrosis and deterioration is commonly associated with malignancy and may lead to urinary fistula formation. thus, tissue biopsy should routinely be performed in a woman with a fistula and history of malignancy</a:t>
            </a:r>
            <a:endParaRPr lang="ar-IQ"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5-Trauma and Foreign Body </a:t>
            </a:r>
            <a:r>
              <a:rPr lang="en-US" dirty="0" smtClean="0"/>
              <a:t/>
            </a:r>
            <a:br>
              <a:rPr lang="en-US" dirty="0" smtClean="0"/>
            </a:br>
            <a:endParaRPr lang="ar-IQ" dirty="0"/>
          </a:p>
        </p:txBody>
      </p:sp>
      <p:sp>
        <p:nvSpPr>
          <p:cNvPr id="3" name="Content Placeholder 2"/>
          <p:cNvSpPr>
            <a:spLocks noGrp="1"/>
          </p:cNvSpPr>
          <p:nvPr>
            <p:ph idx="1"/>
          </p:nvPr>
        </p:nvSpPr>
        <p:spPr/>
        <p:txBody>
          <a:bodyPr>
            <a:normAutofit/>
          </a:bodyPr>
          <a:lstStyle/>
          <a:p>
            <a:pPr algn="l">
              <a:buNone/>
            </a:pPr>
            <a:r>
              <a:rPr lang="en-US" dirty="0" smtClean="0"/>
              <a:t>Trauma </a:t>
            </a:r>
            <a:r>
              <a:rPr lang="en-US" dirty="0"/>
              <a:t>sustained during sexual activity or sexual assault can result in genitourinary fistula formation and has been estimated to cause 4 percent of these defects. </a:t>
            </a:r>
            <a:endParaRPr lang="en-US" dirty="0" smtClean="0"/>
          </a:p>
          <a:p>
            <a:pPr algn="l">
              <a:buNone/>
            </a:pPr>
            <a:endParaRPr lang="en-US" dirty="0" smtClean="0"/>
          </a:p>
          <a:p>
            <a:pPr algn="l">
              <a:buNone/>
            </a:pPr>
            <a:r>
              <a:rPr lang="en-US" dirty="0" smtClean="0"/>
              <a:t>Foreign </a:t>
            </a:r>
            <a:r>
              <a:rPr lang="en-US" dirty="0"/>
              <a:t>bodies such as a neglected </a:t>
            </a:r>
            <a:r>
              <a:rPr lang="en-US" dirty="0" err="1"/>
              <a:t>pessary</a:t>
            </a:r>
            <a:r>
              <a:rPr lang="en-US" dirty="0"/>
              <a:t>. </a:t>
            </a:r>
            <a:endParaRPr lang="en-US" dirty="0" smtClean="0"/>
          </a:p>
          <a:p>
            <a:pPr algn="l">
              <a:buNone/>
            </a:pPr>
            <a:endParaRPr lang="en-US" dirty="0" smtClean="0"/>
          </a:p>
          <a:p>
            <a:pPr algn="l">
              <a:buNone/>
            </a:pPr>
            <a:r>
              <a:rPr lang="en-US" dirty="0" smtClean="0"/>
              <a:t>Foreign </a:t>
            </a:r>
            <a:r>
              <a:rPr lang="en-US" dirty="0"/>
              <a:t>bodies introduced during surgery such as collagen injected </a:t>
            </a:r>
            <a:r>
              <a:rPr lang="en-US" dirty="0" err="1"/>
              <a:t>transurethrally</a:t>
            </a:r>
            <a:r>
              <a:rPr lang="en-US" dirty="0"/>
              <a:t> and synthetic materials used in urethral sling have been reported. </a:t>
            </a:r>
          </a:p>
          <a:p>
            <a:endParaRPr lang="ar-IQ"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6.Miscellaneous causes like</a:t>
            </a:r>
            <a:endParaRPr lang="ar-IQ" dirty="0"/>
          </a:p>
        </p:txBody>
      </p:sp>
      <p:sp>
        <p:nvSpPr>
          <p:cNvPr id="3" name="Content Placeholder 2"/>
          <p:cNvSpPr>
            <a:spLocks noGrp="1"/>
          </p:cNvSpPr>
          <p:nvPr>
            <p:ph idx="1"/>
          </p:nvPr>
        </p:nvSpPr>
        <p:spPr/>
        <p:txBody>
          <a:bodyPr/>
          <a:lstStyle/>
          <a:p>
            <a:pPr algn="l">
              <a:buNone/>
            </a:pPr>
            <a:r>
              <a:rPr lang="en-US" dirty="0" smtClean="0"/>
              <a:t>: </a:t>
            </a:r>
            <a:r>
              <a:rPr lang="en-US" dirty="0" err="1"/>
              <a:t>lymphogranuloma</a:t>
            </a:r>
            <a:r>
              <a:rPr lang="en-US" dirty="0"/>
              <a:t> </a:t>
            </a:r>
            <a:r>
              <a:rPr lang="en-US" dirty="0" err="1"/>
              <a:t>venereum</a:t>
            </a:r>
            <a:r>
              <a:rPr lang="en-US" dirty="0"/>
              <a:t>, tuberculosis, pelvic inflammation, and syphilis; inflammatory bowel disease; and conditions that interfere with healing,</a:t>
            </a:r>
            <a:r>
              <a:rPr lang="en-US" b="1" u="sng" dirty="0"/>
              <a:t> </a:t>
            </a:r>
            <a:r>
              <a:rPr lang="en-US" dirty="0"/>
              <a:t>such as poorly controlled diabetes mellitus, smoking, local infection, peripheral vascular disease, chronic steroid use, and malignancy are risk factors. </a:t>
            </a:r>
          </a:p>
          <a:p>
            <a:endParaRPr lang="ar-IQ"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Clinical Presentation</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92500" lnSpcReduction="10000"/>
          </a:bodyPr>
          <a:lstStyle/>
          <a:p>
            <a:pPr algn="l">
              <a:buNone/>
            </a:pPr>
            <a:r>
              <a:rPr lang="en-US" dirty="0" err="1" smtClean="0"/>
              <a:t>Vesicovaginal</a:t>
            </a:r>
            <a:r>
              <a:rPr lang="en-US" dirty="0" smtClean="0"/>
              <a:t> </a:t>
            </a:r>
            <a:r>
              <a:rPr lang="en-US" dirty="0"/>
              <a:t>fistula classically presents with </a:t>
            </a:r>
            <a:r>
              <a:rPr lang="en-US" b="1" i="1" dirty="0"/>
              <a:t>unexplained continuous urinary</a:t>
            </a:r>
            <a:r>
              <a:rPr lang="en-US" dirty="0"/>
              <a:t> leakage from the vagina after a recent operation. Depending on the size and location of the fistula, the amount of urine will vary. </a:t>
            </a:r>
            <a:endParaRPr lang="en-US" dirty="0" smtClean="0"/>
          </a:p>
          <a:p>
            <a:pPr algn="l">
              <a:buNone/>
            </a:pPr>
            <a:endParaRPr lang="en-US" dirty="0" smtClean="0"/>
          </a:p>
          <a:p>
            <a:pPr algn="l">
              <a:buNone/>
            </a:pPr>
            <a:r>
              <a:rPr lang="en-US" dirty="0" smtClean="0"/>
              <a:t>Occasionally </a:t>
            </a:r>
            <a:r>
              <a:rPr lang="en-US" dirty="0"/>
              <a:t>small-volume, intermittent leakage is mistaken for postoperative stress incontinence. For this reason, patients with new-onset urinary leakage should be examined thoroughly to exclude fistula formation. </a:t>
            </a:r>
            <a:endParaRPr lang="en-US" dirty="0" smtClean="0"/>
          </a:p>
          <a:p>
            <a:pPr algn="l">
              <a:buNone/>
            </a:pPr>
            <a:endParaRPr lang="en-US" dirty="0" smtClean="0"/>
          </a:p>
          <a:p>
            <a:pPr algn="l">
              <a:buNone/>
            </a:pPr>
            <a:r>
              <a:rPr lang="en-US" dirty="0" smtClean="0"/>
              <a:t>Other </a:t>
            </a:r>
            <a:r>
              <a:rPr lang="en-US" dirty="0"/>
              <a:t>less specific symptoms of genitourinary fistula include fever, pain, </a:t>
            </a:r>
            <a:r>
              <a:rPr lang="en-US" dirty="0" err="1"/>
              <a:t>ileus</a:t>
            </a:r>
            <a:r>
              <a:rPr lang="en-US" dirty="0"/>
              <a:t>, and bladder irritability. </a:t>
            </a:r>
          </a:p>
          <a:p>
            <a:pPr algn="l">
              <a:buNone/>
            </a:pP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736"/>
            <a:ext cx="8229600" cy="1143000"/>
          </a:xfrm>
        </p:spPr>
        <p:txBody>
          <a:bodyPr>
            <a:normAutofit fontScale="90000"/>
          </a:bodyPr>
          <a:lstStyle/>
          <a:p>
            <a:r>
              <a:rPr lang="en-US" dirty="0" smtClean="0"/>
              <a:t>Objectives: by the end of this lecture, the 5</a:t>
            </a:r>
            <a:r>
              <a:rPr lang="en-US" baseline="30000" dirty="0" smtClean="0"/>
              <a:t>th</a:t>
            </a:r>
            <a:r>
              <a:rPr lang="en-US" dirty="0" smtClean="0"/>
              <a:t> year student should be able to:</a:t>
            </a:r>
            <a:br>
              <a:rPr lang="en-US" dirty="0" smtClean="0"/>
            </a:br>
            <a:endParaRPr lang="ar-IQ" dirty="0"/>
          </a:p>
        </p:txBody>
      </p:sp>
      <p:sp>
        <p:nvSpPr>
          <p:cNvPr id="3" name="Content Placeholder 2"/>
          <p:cNvSpPr>
            <a:spLocks noGrp="1"/>
          </p:cNvSpPr>
          <p:nvPr>
            <p:ph idx="1"/>
          </p:nvPr>
        </p:nvSpPr>
        <p:spPr/>
        <p:txBody>
          <a:bodyPr>
            <a:normAutofit/>
          </a:bodyPr>
          <a:lstStyle/>
          <a:p>
            <a:pPr marL="514350" lvl="0" indent="-514350" algn="l" rtl="0">
              <a:buFont typeface="+mj-lt"/>
              <a:buAutoNum type="arabicPeriod"/>
            </a:pPr>
            <a:r>
              <a:rPr lang="en-US" dirty="0" smtClean="0"/>
              <a:t>Define genitourinary fistula.</a:t>
            </a:r>
          </a:p>
          <a:p>
            <a:pPr marL="514350" lvl="0" indent="-514350" algn="l" rtl="0">
              <a:buFont typeface="+mj-lt"/>
              <a:buAutoNum type="arabicPeriod"/>
            </a:pPr>
            <a:r>
              <a:rPr lang="en-US" dirty="0" smtClean="0"/>
              <a:t>List its possible causes</a:t>
            </a:r>
          </a:p>
          <a:p>
            <a:pPr marL="514350" lvl="0" indent="-514350" algn="l" rtl="0">
              <a:buFont typeface="+mj-lt"/>
              <a:buAutoNum type="arabicPeriod"/>
            </a:pPr>
            <a:r>
              <a:rPr lang="en-US" dirty="0" smtClean="0"/>
              <a:t>Describe its different types</a:t>
            </a:r>
          </a:p>
          <a:p>
            <a:pPr marL="514350" lvl="0" indent="-514350" algn="l" rtl="0">
              <a:buFont typeface="+mj-lt"/>
              <a:buAutoNum type="arabicPeriod"/>
            </a:pPr>
            <a:r>
              <a:rPr lang="en-US" dirty="0" smtClean="0"/>
              <a:t>Demonstrate on the </a:t>
            </a:r>
            <a:r>
              <a:rPr lang="en-US" dirty="0" err="1" smtClean="0"/>
              <a:t>menniquene</a:t>
            </a:r>
            <a:r>
              <a:rPr lang="en-US" dirty="0" smtClean="0"/>
              <a:t> the examination of a fistula</a:t>
            </a:r>
          </a:p>
          <a:p>
            <a:pPr marL="514350" lvl="0" indent="-514350" algn="l" rtl="0">
              <a:buFont typeface="+mj-lt"/>
              <a:buAutoNum type="arabicPeriod"/>
            </a:pPr>
            <a:r>
              <a:rPr lang="en-US" dirty="0" err="1" smtClean="0"/>
              <a:t>Interpretate</a:t>
            </a:r>
            <a:r>
              <a:rPr lang="en-US" dirty="0" smtClean="0"/>
              <a:t> the results of investigations</a:t>
            </a:r>
          </a:p>
          <a:p>
            <a:pPr marL="514350" lvl="0" indent="-514350" algn="l" rtl="0">
              <a:buFont typeface="+mj-lt"/>
              <a:buAutoNum type="arabicPeriod"/>
            </a:pPr>
            <a:r>
              <a:rPr lang="en-US" dirty="0" smtClean="0"/>
              <a:t>Determine the treatment suitable for various case </a:t>
            </a:r>
            <a:r>
              <a:rPr lang="en-US" dirty="0" err="1" smtClean="0"/>
              <a:t>senarios</a:t>
            </a:r>
            <a:endParaRPr lang="en-US" dirty="0" smtClean="0"/>
          </a:p>
          <a:p>
            <a:endParaRPr lang="ar-IQ"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a:buNone/>
            </a:pPr>
            <a:r>
              <a:rPr lang="en-US" dirty="0" err="1"/>
              <a:t>Vesicovaginal</a:t>
            </a:r>
            <a:r>
              <a:rPr lang="en-US" dirty="0"/>
              <a:t> fistula may present days to weeks after the initial surgery, and those following hysterectomy typically present at 1 to 3 weeks. Some fistulas, however, have longer latent periods and can cause symptoms a number of years later.</a:t>
            </a:r>
          </a:p>
          <a:p>
            <a:endParaRPr lang="ar-IQ"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Diagnosis </a:t>
            </a:r>
            <a:r>
              <a:rPr lang="en-US" dirty="0" smtClean="0"/>
              <a:t/>
            </a:r>
            <a:br>
              <a:rPr lang="en-US" dirty="0" smtClean="0"/>
            </a:br>
            <a:endParaRPr lang="ar-IQ" dirty="0"/>
          </a:p>
        </p:txBody>
      </p:sp>
      <p:sp>
        <p:nvSpPr>
          <p:cNvPr id="3" name="Content Placeholder 2"/>
          <p:cNvSpPr>
            <a:spLocks noGrp="1"/>
          </p:cNvSpPr>
          <p:nvPr>
            <p:ph idx="1"/>
          </p:nvPr>
        </p:nvSpPr>
        <p:spPr/>
        <p:txBody>
          <a:bodyPr>
            <a:normAutofit/>
          </a:bodyPr>
          <a:lstStyle/>
          <a:p>
            <a:pPr algn="l">
              <a:buNone/>
            </a:pPr>
            <a:r>
              <a:rPr lang="en-US" b="1" u="sng" dirty="0" smtClean="0"/>
              <a:t>1-History : </a:t>
            </a:r>
            <a:endParaRPr lang="en-US" dirty="0"/>
          </a:p>
          <a:p>
            <a:pPr algn="l">
              <a:buNone/>
            </a:pPr>
            <a:r>
              <a:rPr lang="en-US" dirty="0"/>
              <a:t>A thorough history </a:t>
            </a:r>
            <a:r>
              <a:rPr lang="en-US" dirty="0" err="1" smtClean="0"/>
              <a:t>regarding:obstetric</a:t>
            </a:r>
            <a:r>
              <a:rPr lang="en-US" dirty="0" smtClean="0"/>
              <a:t> deliveries, prior surgeries, </a:t>
            </a:r>
            <a:r>
              <a:rPr lang="en-US" dirty="0"/>
              <a:t>Previous management of fistula, and treatment of malignancy, especially involving pelvic surgery and radiation therapy, should be documented. </a:t>
            </a:r>
          </a:p>
          <a:p>
            <a:endParaRPr lang="ar-IQ"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Physical examination</a:t>
            </a:r>
            <a:endParaRPr lang="ar-IQ" dirty="0"/>
          </a:p>
        </p:txBody>
      </p:sp>
      <p:sp>
        <p:nvSpPr>
          <p:cNvPr id="3" name="Content Placeholder 2"/>
          <p:cNvSpPr>
            <a:spLocks noGrp="1"/>
          </p:cNvSpPr>
          <p:nvPr>
            <p:ph idx="1"/>
          </p:nvPr>
        </p:nvSpPr>
        <p:spPr/>
        <p:txBody>
          <a:bodyPr/>
          <a:lstStyle/>
          <a:p>
            <a:pPr algn="l">
              <a:buNone/>
            </a:pPr>
            <a:r>
              <a:rPr lang="en-US" dirty="0" smtClean="0"/>
              <a:t>often </a:t>
            </a:r>
            <a:r>
              <a:rPr lang="en-US" b="1" dirty="0"/>
              <a:t>visual inspection</a:t>
            </a:r>
            <a:r>
              <a:rPr lang="en-US" dirty="0"/>
              <a:t> during physical examination will identify the defect. A meticulous assessment for other fistulous tracts should be performed, and their location and size noted.</a:t>
            </a:r>
          </a:p>
          <a:p>
            <a:endParaRPr lang="ar-IQ"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3-Vaginoscopy</a:t>
            </a:r>
            <a:endParaRPr lang="ar-IQ" dirty="0"/>
          </a:p>
        </p:txBody>
      </p:sp>
      <p:sp>
        <p:nvSpPr>
          <p:cNvPr id="3" name="Content Placeholder 2"/>
          <p:cNvSpPr>
            <a:spLocks noGrp="1"/>
          </p:cNvSpPr>
          <p:nvPr>
            <p:ph idx="1"/>
          </p:nvPr>
        </p:nvSpPr>
        <p:spPr/>
        <p:txBody>
          <a:bodyPr/>
          <a:lstStyle/>
          <a:p>
            <a:pPr algn="l">
              <a:buNone/>
            </a:pPr>
            <a:r>
              <a:rPr lang="en-US" dirty="0" smtClean="0"/>
              <a:t>has </a:t>
            </a:r>
            <a:r>
              <a:rPr lang="en-US" dirty="0"/>
              <a:t>been described by some to improve fistula identification. For this evaluation, a laparoscope is inserted into a vagina, whose walls are held apart by a translucent plastic speculum</a:t>
            </a: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6"/>
            <a:ext cx="8401080" cy="5610244"/>
          </a:xfrm>
        </p:spPr>
        <p:txBody>
          <a:bodyPr>
            <a:normAutofit/>
          </a:bodyPr>
          <a:lstStyle/>
          <a:p>
            <a:pPr algn="l">
              <a:buNone/>
            </a:pPr>
            <a:r>
              <a:rPr lang="en-US" dirty="0"/>
              <a:t>During evaluation, it is mandatory to differentiate urinary leakage through a fistula (</a:t>
            </a:r>
            <a:r>
              <a:rPr lang="en-US" dirty="0" err="1"/>
              <a:t>extraurethral</a:t>
            </a:r>
            <a:r>
              <a:rPr lang="en-US" dirty="0"/>
              <a:t> leakage) from stress urinary incontinence (transurethral leakage</a:t>
            </a:r>
            <a:r>
              <a:rPr lang="en-US" dirty="0" smtClean="0"/>
              <a:t>).</a:t>
            </a:r>
          </a:p>
          <a:p>
            <a:pPr algn="l">
              <a:buNone/>
            </a:pPr>
            <a:endParaRPr lang="en-US" dirty="0" smtClean="0"/>
          </a:p>
          <a:p>
            <a:pPr algn="l">
              <a:buNone/>
            </a:pPr>
            <a:r>
              <a:rPr lang="en-US" dirty="0" smtClean="0"/>
              <a:t> </a:t>
            </a:r>
            <a:r>
              <a:rPr lang="en-US" dirty="0"/>
              <a:t>Measurement of the vaginal fluid's </a:t>
            </a:r>
            <a:r>
              <a:rPr lang="en-US" dirty="0" err="1"/>
              <a:t>creatinine</a:t>
            </a:r>
            <a:r>
              <a:rPr lang="en-US" dirty="0"/>
              <a:t> content, however, is an inexpensive test that may be used to confirm urine. </a:t>
            </a:r>
            <a:endParaRPr lang="ar-IQ"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4-Dye Instillation </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7500" lnSpcReduction="20000"/>
          </a:bodyPr>
          <a:lstStyle/>
          <a:p>
            <a:pPr algn="l">
              <a:buNone/>
            </a:pPr>
            <a:r>
              <a:rPr lang="en-US" dirty="0" smtClean="0"/>
              <a:t>bladder </a:t>
            </a:r>
            <a:r>
              <a:rPr lang="en-US" dirty="0"/>
              <a:t>instillation of visually distinct solutions such as </a:t>
            </a:r>
            <a:r>
              <a:rPr lang="en-US" dirty="0" err="1"/>
              <a:t>methylene</a:t>
            </a:r>
            <a:r>
              <a:rPr lang="en-US" dirty="0"/>
              <a:t> blue or indigo carmine can often indicate the location</a:t>
            </a:r>
            <a:r>
              <a:rPr lang="en-US" dirty="0" smtClean="0"/>
              <a:t>.</a:t>
            </a:r>
          </a:p>
          <a:p>
            <a:pPr algn="l">
              <a:buNone/>
            </a:pPr>
            <a:r>
              <a:rPr lang="en-US" dirty="0" smtClean="0"/>
              <a:t> </a:t>
            </a:r>
            <a:endParaRPr lang="en-US" dirty="0"/>
          </a:p>
          <a:p>
            <a:pPr algn="l">
              <a:buNone/>
            </a:pPr>
            <a:r>
              <a:rPr lang="en-US" dirty="0"/>
              <a:t>When the presence of a urinary fistula is uncertain, or the location in the vagina cannot be identified, a modified </a:t>
            </a:r>
            <a:r>
              <a:rPr lang="en-US" b="1" i="1" dirty="0"/>
              <a:t>tampon test</a:t>
            </a:r>
            <a:r>
              <a:rPr lang="en-US" b="1" dirty="0"/>
              <a:t> or </a:t>
            </a:r>
            <a:r>
              <a:rPr lang="en-US" b="1" i="1" dirty="0"/>
              <a:t>three-swab test</a:t>
            </a:r>
            <a:r>
              <a:rPr lang="en-US" dirty="0"/>
              <a:t> is recommended </a:t>
            </a:r>
            <a:endParaRPr lang="en-US" dirty="0" smtClean="0"/>
          </a:p>
          <a:p>
            <a:pPr algn="l">
              <a:buNone/>
            </a:pPr>
            <a:endParaRPr lang="en-US" dirty="0" smtClean="0"/>
          </a:p>
          <a:p>
            <a:pPr algn="l">
              <a:buNone/>
            </a:pPr>
            <a:r>
              <a:rPr lang="en-US" dirty="0" smtClean="0"/>
              <a:t>During </a:t>
            </a:r>
            <a:r>
              <a:rPr lang="en-US" dirty="0"/>
              <a:t>testing, gauze is packed sequentially into the vaginal canal. A diluted solution of </a:t>
            </a:r>
            <a:r>
              <a:rPr lang="en-US" dirty="0" err="1"/>
              <a:t>methylene</a:t>
            </a:r>
            <a:r>
              <a:rPr lang="en-US" dirty="0"/>
              <a:t> blue or indigo carmine is instilled into the bladder in a retrograde fashion using a catheter. After the patient has engaged in 15 to 30 minutes of routine activity</a:t>
            </a:r>
            <a:r>
              <a:rPr lang="en-US" dirty="0" smtClean="0"/>
              <a:t>,</a:t>
            </a:r>
          </a:p>
          <a:p>
            <a:pPr algn="l">
              <a:buNone/>
            </a:pPr>
            <a:r>
              <a:rPr lang="en-US" dirty="0" smtClean="0"/>
              <a:t> </a:t>
            </a:r>
            <a:r>
              <a:rPr lang="en-US" dirty="0"/>
              <a:t>The specific gauze colored with dye suggests where in the vagina a fistulous tract is located—a proximal or high location in the vagina for the innermost gauze, and a low or distal fistula for the outermost. If the distally placed sponge is stained with dye, however, it is important to confirm that it was not contaminated by stress incontinence.</a:t>
            </a:r>
          </a:p>
          <a:p>
            <a:pPr algn="l">
              <a:buNone/>
            </a:pPr>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management-of-genitourinary-fistula-5-638.jpg"/>
          <p:cNvPicPr>
            <a:picLocks noGrp="1"/>
          </p:cNvPicPr>
          <p:nvPr>
            <p:ph idx="1"/>
          </p:nvPr>
        </p:nvPicPr>
        <p:blipFill>
          <a:blip r:embed="rId2"/>
          <a:stretch>
            <a:fillRect/>
          </a:stretch>
        </p:blipFill>
        <p:spPr>
          <a:xfrm>
            <a:off x="571472" y="0"/>
            <a:ext cx="8286808" cy="68580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5-Cystourethroscopy</a:t>
            </a:r>
            <a:endParaRPr lang="ar-IQ" dirty="0"/>
          </a:p>
        </p:txBody>
      </p:sp>
      <p:sp>
        <p:nvSpPr>
          <p:cNvPr id="3" name="Content Placeholder 2"/>
          <p:cNvSpPr>
            <a:spLocks noGrp="1"/>
          </p:cNvSpPr>
          <p:nvPr>
            <p:ph idx="1"/>
          </p:nvPr>
        </p:nvSpPr>
        <p:spPr/>
        <p:txBody>
          <a:bodyPr/>
          <a:lstStyle/>
          <a:p>
            <a:pPr algn="l">
              <a:buNone/>
            </a:pPr>
            <a:endParaRPr lang="en-US" dirty="0"/>
          </a:p>
          <a:p>
            <a:pPr algn="l">
              <a:buNone/>
            </a:pPr>
            <a:r>
              <a:rPr lang="en-US" dirty="0"/>
              <a:t>It allows localization of the fistula, determination of its proximity to the </a:t>
            </a:r>
            <a:r>
              <a:rPr lang="en-US" dirty="0" err="1"/>
              <a:t>ureteral</a:t>
            </a:r>
            <a:r>
              <a:rPr lang="en-US" dirty="0"/>
              <a:t> orifices, and assessment of surrounding bladder mucosa viability.</a:t>
            </a:r>
            <a:endParaRPr lang="ar-IQ"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6-intravenous </a:t>
            </a:r>
            <a:r>
              <a:rPr lang="en-US" b="1" u="sng" dirty="0" err="1" smtClean="0"/>
              <a:t>urography</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lgn="l">
              <a:buNone/>
            </a:pPr>
            <a:r>
              <a:rPr lang="en-US" dirty="0" smtClean="0"/>
              <a:t>is </a:t>
            </a:r>
            <a:r>
              <a:rPr lang="en-US" dirty="0"/>
              <a:t>used to assess integrity of the upper collecting system and </a:t>
            </a:r>
            <a:r>
              <a:rPr lang="en-US" dirty="0" err="1"/>
              <a:t>ureteral</a:t>
            </a:r>
            <a:r>
              <a:rPr lang="en-US" dirty="0"/>
              <a:t> involvement in the fistula</a:t>
            </a:r>
            <a:endParaRPr lang="ar-IQ"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7-Retrograde </a:t>
            </a:r>
            <a:r>
              <a:rPr lang="en-US" b="1" u="sng" dirty="0" err="1" smtClean="0"/>
              <a:t>pyelography</a:t>
            </a:r>
            <a:r>
              <a:rPr lang="en-US" b="1" u="sng" dirty="0" smtClean="0"/>
              <a:t> </a:t>
            </a:r>
            <a:r>
              <a:rPr lang="en-US" dirty="0" smtClean="0"/>
              <a:t/>
            </a:r>
            <a:br>
              <a:rPr lang="en-US" dirty="0" smtClean="0"/>
            </a:br>
            <a:endParaRPr lang="ar-IQ" dirty="0"/>
          </a:p>
        </p:txBody>
      </p:sp>
      <p:sp>
        <p:nvSpPr>
          <p:cNvPr id="3" name="Content Placeholder 2"/>
          <p:cNvSpPr>
            <a:spLocks noGrp="1"/>
          </p:cNvSpPr>
          <p:nvPr>
            <p:ph idx="1"/>
          </p:nvPr>
        </p:nvSpPr>
        <p:spPr>
          <a:xfrm>
            <a:off x="214282" y="1500174"/>
            <a:ext cx="8472518" cy="4824426"/>
          </a:xfrm>
        </p:spPr>
        <p:txBody>
          <a:bodyPr/>
          <a:lstStyle/>
          <a:p>
            <a:pPr algn="l">
              <a:buNone/>
            </a:pPr>
            <a:r>
              <a:rPr lang="en-US" dirty="0" smtClean="0"/>
              <a:t>generally </a:t>
            </a:r>
            <a:r>
              <a:rPr lang="en-US" dirty="0"/>
              <a:t>has the same diagnostic value as intravenous </a:t>
            </a:r>
            <a:r>
              <a:rPr lang="en-US" dirty="0" err="1"/>
              <a:t>urography</a:t>
            </a:r>
            <a:r>
              <a:rPr lang="en-US" dirty="0"/>
              <a:t>. It has higher diagnostic accuracy in detecting </a:t>
            </a:r>
            <a:r>
              <a:rPr lang="en-US" dirty="0" err="1"/>
              <a:t>ureterovaginal</a:t>
            </a:r>
            <a:r>
              <a:rPr lang="en-US" dirty="0"/>
              <a:t> fistulas</a:t>
            </a:r>
          </a:p>
          <a:p>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a:buNone/>
            </a:pPr>
            <a:r>
              <a:rPr lang="en-US" dirty="0"/>
              <a:t>A genitourinary fistula is defined as an abnormal communication between the urinary (</a:t>
            </a:r>
            <a:r>
              <a:rPr lang="en-US" dirty="0" err="1"/>
              <a:t>ureters</a:t>
            </a:r>
            <a:r>
              <a:rPr lang="en-US" dirty="0"/>
              <a:t>, bladder, and urethra) and the genital (uterus, cervix, and vagina) systems</a:t>
            </a:r>
          </a:p>
          <a:p>
            <a:pPr algn="l" rtl="0">
              <a:buNone/>
            </a:pPr>
            <a:r>
              <a:rPr lang="en-US" dirty="0"/>
              <a:t>The most common type of genitourinary fistula is the </a:t>
            </a:r>
            <a:r>
              <a:rPr lang="en-US" dirty="0" err="1"/>
              <a:t>vesicovaginal</a:t>
            </a:r>
            <a:r>
              <a:rPr lang="en-US" dirty="0"/>
              <a:t> fistula</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8-Voiding </a:t>
            </a:r>
            <a:r>
              <a:rPr lang="en-US" b="1" u="sng" dirty="0" err="1" smtClean="0"/>
              <a:t>Cystourethrography</a:t>
            </a:r>
            <a:r>
              <a:rPr lang="en-US" b="1" u="sng" dirty="0" smtClean="0"/>
              <a:t> </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lgn="l">
              <a:buNone/>
            </a:pPr>
            <a:r>
              <a:rPr lang="en-US" dirty="0" smtClean="0"/>
              <a:t>This </a:t>
            </a:r>
            <a:r>
              <a:rPr lang="en-US" dirty="0"/>
              <a:t>radiologic study can also demonstrate leakage into the vagina and help confirm the presence, location, and number of fistulous tracts.</a:t>
            </a:r>
          </a:p>
          <a:p>
            <a:endParaRPr lang="ar-IQ"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ar-IQ"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a:t>
            </a:r>
            <a:endParaRPr lang="en-US" dirty="0"/>
          </a:p>
          <a:p>
            <a:pPr algn="l">
              <a:buNone/>
            </a:pPr>
            <a:r>
              <a:rPr lang="en-US" b="1" dirty="0"/>
              <a:t>Conservative Treatment </a:t>
            </a:r>
            <a:endParaRPr lang="en-US" dirty="0"/>
          </a:p>
          <a:p>
            <a:pPr algn="l">
              <a:buNone/>
            </a:pPr>
            <a:r>
              <a:rPr lang="en-US" dirty="0"/>
              <a:t>Occasionally, genitourinary fistulas may spontaneous close during continuous bladder drainage using an indwelling urinary catheter with antibiotics use.</a:t>
            </a:r>
          </a:p>
          <a:p>
            <a:pPr algn="l">
              <a:buNone/>
            </a:pPr>
            <a:r>
              <a:rPr lang="en-US" dirty="0"/>
              <a:t>generally, the larger the fistula, the less likely it is to heal without surgery. In 10 </a:t>
            </a:r>
            <a:r>
              <a:rPr lang="en-US" dirty="0" smtClean="0"/>
              <a:t>% urinary </a:t>
            </a:r>
            <a:r>
              <a:rPr lang="en-US" dirty="0"/>
              <a:t>fistulas close spontaneously after 2 to 8 weeks of transurethral catheterization, especially if the fistula is small (2 to 3 mm diameter)</a:t>
            </a:r>
          </a:p>
          <a:p>
            <a:pPr algn="l">
              <a:buNone/>
            </a:pPr>
            <a:r>
              <a:rPr lang="en-US" dirty="0"/>
              <a:t>If the fistula has not closed within 4 weeks, however, it is unlikely to do so, probably secondary to collagen deposition and </a:t>
            </a:r>
            <a:r>
              <a:rPr lang="en-US" dirty="0" err="1"/>
              <a:t>epithelialization</a:t>
            </a:r>
            <a:r>
              <a:rPr lang="en-US" dirty="0"/>
              <a:t> of the fistulous tract</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Surgical Treatment </a:t>
            </a:r>
            <a:r>
              <a:rPr lang="en-US" dirty="0" smtClean="0"/>
              <a:t/>
            </a:r>
            <a:br>
              <a:rPr lang="en-US" dirty="0" smtClean="0"/>
            </a:br>
            <a:endParaRPr lang="ar-IQ" dirty="0"/>
          </a:p>
        </p:txBody>
      </p:sp>
      <p:sp>
        <p:nvSpPr>
          <p:cNvPr id="3" name="Content Placeholder 2"/>
          <p:cNvSpPr>
            <a:spLocks noGrp="1"/>
          </p:cNvSpPr>
          <p:nvPr>
            <p:ph idx="1"/>
          </p:nvPr>
        </p:nvSpPr>
        <p:spPr/>
        <p:txBody>
          <a:bodyPr>
            <a:normAutofit/>
          </a:bodyPr>
          <a:lstStyle/>
          <a:p>
            <a:pPr algn="l">
              <a:buNone/>
            </a:pPr>
            <a:r>
              <a:rPr lang="en-US" dirty="0" smtClean="0"/>
              <a:t>the </a:t>
            </a:r>
            <a:r>
              <a:rPr lang="en-US" b="1" dirty="0"/>
              <a:t>classical technique</a:t>
            </a:r>
            <a:r>
              <a:rPr lang="en-US" dirty="0"/>
              <a:t> involves excision of the fistulous tract. After excision of the fistula, the vaginal epithelium is undermined and widely mobilized. The bladder mucosa is closed, followed by subsequent closure of two layers of </a:t>
            </a:r>
            <a:r>
              <a:rPr lang="en-US" dirty="0" err="1"/>
              <a:t>fibromuscular</a:t>
            </a:r>
            <a:r>
              <a:rPr lang="en-US" dirty="0"/>
              <a:t> tissue. A watertight repair is confirmed and the vaginal epithelium is </a:t>
            </a:r>
            <a:r>
              <a:rPr lang="en-US" dirty="0" err="1"/>
              <a:t>reapproximated</a:t>
            </a:r>
            <a:r>
              <a:rPr lang="en-US" dirty="0"/>
              <a:t>.</a:t>
            </a:r>
          </a:p>
          <a:p>
            <a:pPr lvl="0" algn="l">
              <a:buNone/>
            </a:pPr>
            <a:r>
              <a:rPr lang="en-US" dirty="0" smtClean="0"/>
              <a:t> </a:t>
            </a:r>
            <a:endParaRPr lang="en-US" dirty="0"/>
          </a:p>
          <a:p>
            <a:endParaRPr lang="ar-IQ"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l">
              <a:buNone/>
            </a:pPr>
            <a:r>
              <a:rPr lang="en-US" dirty="0" smtClean="0"/>
              <a:t>Abdominal (</a:t>
            </a:r>
            <a:r>
              <a:rPr lang="en-US" dirty="0" err="1" smtClean="0"/>
              <a:t>Transperitoneal</a:t>
            </a:r>
            <a:r>
              <a:rPr lang="en-US" dirty="0" smtClean="0"/>
              <a:t>) :Difficult fistulas or those requiring </a:t>
            </a:r>
            <a:r>
              <a:rPr lang="en-US" dirty="0" err="1" smtClean="0"/>
              <a:t>supravesical</a:t>
            </a:r>
            <a:r>
              <a:rPr lang="en-US" dirty="0" smtClean="0"/>
              <a:t> urinary diversion require an abdominal approach</a:t>
            </a:r>
          </a:p>
          <a:p>
            <a:pPr lvl="0" algn="l">
              <a:buNone/>
            </a:pPr>
            <a:r>
              <a:rPr lang="en-US" dirty="0" smtClean="0"/>
              <a:t>Laparoscopic</a:t>
            </a:r>
          </a:p>
          <a:p>
            <a:pPr lvl="0" algn="l">
              <a:buNone/>
            </a:pPr>
            <a:endParaRPr lang="ar-IQ"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Interpositional</a:t>
            </a:r>
            <a:r>
              <a:rPr lang="en-US" dirty="0" smtClean="0"/>
              <a:t> Flaps</a:t>
            </a:r>
            <a:endParaRPr lang="ar-IQ" dirty="0"/>
          </a:p>
        </p:txBody>
      </p:sp>
      <p:sp>
        <p:nvSpPr>
          <p:cNvPr id="3" name="Content Placeholder 2"/>
          <p:cNvSpPr>
            <a:spLocks noGrp="1"/>
          </p:cNvSpPr>
          <p:nvPr>
            <p:ph idx="1"/>
          </p:nvPr>
        </p:nvSpPr>
        <p:spPr/>
        <p:txBody>
          <a:bodyPr/>
          <a:lstStyle/>
          <a:p>
            <a:pPr algn="l">
              <a:buNone/>
            </a:pPr>
            <a:r>
              <a:rPr lang="en-US" dirty="0"/>
              <a:t>Viability of the surrounding tissue is an important consideration in the repair of genitourinary fistula. When intervening tissues for fistula closure are weak and poorly </a:t>
            </a:r>
            <a:r>
              <a:rPr lang="en-US" dirty="0" err="1"/>
              <a:t>vascularized</a:t>
            </a:r>
            <a:r>
              <a:rPr lang="en-US" dirty="0"/>
              <a:t>, various tissue flaps may be placed vaginally or abdominally between the bladder and the vagina to lend support and blood supply </a:t>
            </a:r>
          </a:p>
          <a:p>
            <a:endParaRPr lang="ar-IQ"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err="1" smtClean="0"/>
              <a:t>Urethrovaginal</a:t>
            </a:r>
            <a:r>
              <a:rPr lang="en-US" sz="4000" dirty="0" smtClean="0"/>
              <a:t> and Other Genitourinary Fistulas </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92500" lnSpcReduction="10000"/>
          </a:bodyPr>
          <a:lstStyle/>
          <a:p>
            <a:pPr algn="l">
              <a:buNone/>
            </a:pPr>
            <a:r>
              <a:rPr lang="en-US" dirty="0" err="1" smtClean="0"/>
              <a:t>Urethrovaginal</a:t>
            </a:r>
            <a:r>
              <a:rPr lang="en-US" dirty="0" smtClean="0"/>
              <a:t> </a:t>
            </a:r>
            <a:r>
              <a:rPr lang="en-US" dirty="0"/>
              <a:t>fistulas commonly result from surgery involving the anterior vaginal wall, in particular, anterior </a:t>
            </a:r>
            <a:r>
              <a:rPr lang="en-US" dirty="0" err="1"/>
              <a:t>colporrhaphy</a:t>
            </a:r>
            <a:r>
              <a:rPr lang="en-US" dirty="0"/>
              <a:t> and urethral </a:t>
            </a:r>
            <a:r>
              <a:rPr lang="en-US" dirty="0" err="1"/>
              <a:t>diverticulectomy</a:t>
            </a:r>
            <a:r>
              <a:rPr lang="en-US" dirty="0"/>
              <a:t>. As with </a:t>
            </a:r>
            <a:r>
              <a:rPr lang="en-US" dirty="0" err="1"/>
              <a:t>vesicovaginal</a:t>
            </a:r>
            <a:r>
              <a:rPr lang="en-US" dirty="0"/>
              <a:t> fistula, obstetric trauma remains the most common cause of </a:t>
            </a:r>
            <a:r>
              <a:rPr lang="en-US" dirty="0" err="1"/>
              <a:t>urethrovaginal</a:t>
            </a:r>
            <a:r>
              <a:rPr lang="en-US" dirty="0"/>
              <a:t> fistulas in developing countries. Here, prolonged labor with ensuing tissue necrosis results in development of fistulas. Frequently, patients present with continuous urinary drainage into the vagina or with stress urinary incontinence. The principles of repair are similar: layered closure, tension-free repair, and postoperative bladder drainage. Other types of genitourinary fistula can also occur </a:t>
            </a:r>
          </a:p>
          <a:p>
            <a:endParaRPr lang="ar-IQ"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png"/>
          <p:cNvPicPr>
            <a:picLocks noGrp="1" noChangeAspect="1"/>
          </p:cNvPicPr>
          <p:nvPr>
            <p:ph idx="1"/>
          </p:nvPr>
        </p:nvPicPr>
        <p:blipFill>
          <a:blip r:embed="rId2"/>
          <a:stretch>
            <a:fillRect/>
          </a:stretch>
        </p:blipFill>
        <p:spPr>
          <a:xfrm>
            <a:off x="-571536" y="0"/>
            <a:ext cx="10409303" cy="6858000"/>
          </a:xfrm>
        </p:spPr>
      </p:pic>
      <p:sp>
        <p:nvSpPr>
          <p:cNvPr id="2" name="Title 1"/>
          <p:cNvSpPr>
            <a:spLocks noGrp="1"/>
          </p:cNvSpPr>
          <p:nvPr>
            <p:ph type="title"/>
          </p:nvPr>
        </p:nvSpPr>
        <p:spPr/>
        <p:txBody>
          <a:bodyPr/>
          <a:lstStyle/>
          <a:p>
            <a:r>
              <a:rPr lang="en-US" dirty="0" smtClean="0"/>
              <a:t>             Thank you</a:t>
            </a: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blad_fis.jpg"/>
          <p:cNvPicPr>
            <a:picLocks noGrp="1"/>
          </p:cNvPicPr>
          <p:nvPr>
            <p:ph idx="1"/>
          </p:nvPr>
        </p:nvPicPr>
        <p:blipFill>
          <a:blip r:embed="rId2"/>
          <a:stretch>
            <a:fillRect/>
          </a:stretch>
        </p:blipFill>
        <p:spPr>
          <a:xfrm>
            <a:off x="285720" y="214290"/>
            <a:ext cx="8501122" cy="642942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imagesF2YOCBUJ.jpg"/>
          <p:cNvPicPr>
            <a:picLocks noGrp="1"/>
          </p:cNvPicPr>
          <p:nvPr>
            <p:ph idx="1"/>
          </p:nvPr>
        </p:nvPicPr>
        <p:blipFill>
          <a:blip r:embed="rId2"/>
          <a:stretch>
            <a:fillRect/>
          </a:stretch>
        </p:blipFill>
        <p:spPr>
          <a:xfrm>
            <a:off x="357158" y="357166"/>
            <a:ext cx="8501122" cy="621510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Pathophysiology</a:t>
            </a:r>
            <a:r>
              <a:rPr lang="en-US" dirty="0" smtClean="0"/>
              <a:t> </a:t>
            </a:r>
            <a:br>
              <a:rPr lang="en-US" dirty="0" smtClean="0"/>
            </a:br>
            <a:endParaRPr lang="ar-IQ" dirty="0"/>
          </a:p>
        </p:txBody>
      </p:sp>
      <p:sp>
        <p:nvSpPr>
          <p:cNvPr id="3" name="Content Placeholder 2"/>
          <p:cNvSpPr>
            <a:spLocks noGrp="1"/>
          </p:cNvSpPr>
          <p:nvPr>
            <p:ph idx="1"/>
          </p:nvPr>
        </p:nvSpPr>
        <p:spPr/>
        <p:txBody>
          <a:bodyPr>
            <a:normAutofit fontScale="70000" lnSpcReduction="20000"/>
          </a:bodyPr>
          <a:lstStyle/>
          <a:p>
            <a:pPr algn="l">
              <a:buNone/>
            </a:pPr>
            <a:r>
              <a:rPr lang="en-US" dirty="0" smtClean="0"/>
              <a:t>After </a:t>
            </a:r>
            <a:r>
              <a:rPr lang="en-US" dirty="0"/>
              <a:t>injury, tissue damage and necrosis stimulate inflammation, </a:t>
            </a:r>
            <a:endParaRPr lang="en-US" dirty="0" smtClean="0"/>
          </a:p>
          <a:p>
            <a:pPr algn="l">
              <a:buNone/>
            </a:pPr>
            <a:endParaRPr lang="en-US" b="1" i="1" dirty="0" smtClean="0"/>
          </a:p>
          <a:p>
            <a:pPr algn="l">
              <a:buNone/>
            </a:pPr>
            <a:r>
              <a:rPr lang="en-US" b="1" i="1" dirty="0" smtClean="0"/>
              <a:t>Angiogenesis</a:t>
            </a:r>
            <a:r>
              <a:rPr lang="en-US" b="1" dirty="0"/>
              <a:t>.</a:t>
            </a:r>
            <a:r>
              <a:rPr lang="en-US" dirty="0"/>
              <a:t> </a:t>
            </a:r>
            <a:endParaRPr lang="en-US" dirty="0" smtClean="0"/>
          </a:p>
          <a:p>
            <a:pPr algn="l">
              <a:buNone/>
            </a:pPr>
            <a:endParaRPr lang="en-US" dirty="0" smtClean="0"/>
          </a:p>
          <a:p>
            <a:pPr algn="l">
              <a:buNone/>
            </a:pPr>
            <a:r>
              <a:rPr lang="en-US" dirty="0" smtClean="0"/>
              <a:t>Three </a:t>
            </a:r>
            <a:r>
              <a:rPr lang="en-US" dirty="0"/>
              <a:t>to five days after </a:t>
            </a:r>
            <a:r>
              <a:rPr lang="en-US" dirty="0" smtClean="0"/>
              <a:t>injury,   </a:t>
            </a:r>
            <a:r>
              <a:rPr lang="en-US" b="1" i="1" dirty="0"/>
              <a:t>fibrosis</a:t>
            </a:r>
            <a:r>
              <a:rPr lang="en-US" i="1" dirty="0"/>
              <a:t> phase</a:t>
            </a:r>
            <a:r>
              <a:rPr lang="en-US" dirty="0"/>
              <a:t> </a:t>
            </a:r>
            <a:endParaRPr lang="en-US" dirty="0" smtClean="0"/>
          </a:p>
          <a:p>
            <a:pPr algn="l">
              <a:buNone/>
            </a:pPr>
            <a:endParaRPr lang="en-US" dirty="0" smtClean="0"/>
          </a:p>
          <a:p>
            <a:pPr algn="l">
              <a:buNone/>
            </a:pPr>
            <a:r>
              <a:rPr lang="en-US" dirty="0" smtClean="0"/>
              <a:t>Subsequent </a:t>
            </a:r>
            <a:r>
              <a:rPr lang="en-US" dirty="0"/>
              <a:t>maturation and organization of the scar, termed </a:t>
            </a:r>
            <a:r>
              <a:rPr lang="en-US" b="1" i="1" dirty="0"/>
              <a:t>remodeling</a:t>
            </a:r>
            <a:r>
              <a:rPr lang="en-US" b="1" dirty="0"/>
              <a:t>,</a:t>
            </a:r>
            <a:r>
              <a:rPr lang="en-US" dirty="0"/>
              <a:t> augments wound strength</a:t>
            </a:r>
            <a:r>
              <a:rPr lang="en-US" dirty="0" smtClean="0"/>
              <a:t>.</a:t>
            </a:r>
          </a:p>
          <a:p>
            <a:pPr algn="l">
              <a:buNone/>
            </a:pPr>
            <a:endParaRPr lang="en-US" dirty="0" smtClean="0"/>
          </a:p>
          <a:p>
            <a:pPr algn="l">
              <a:buNone/>
            </a:pPr>
            <a:r>
              <a:rPr lang="en-US" dirty="0" smtClean="0"/>
              <a:t> </a:t>
            </a:r>
            <a:r>
              <a:rPr lang="en-US" dirty="0"/>
              <a:t>Any disruption of this sequence eventually results in fistula formation. Most fistulas tend to present 1 to 3 weeks after tissue injury, a time during which tissues are most vulnerable to alterations in the healing environment, such as hypoxia, ischemia, malnutrition, radiation, and chemotherapy. </a:t>
            </a:r>
            <a:endParaRPr lang="en-US" dirty="0" smtClean="0"/>
          </a:p>
          <a:p>
            <a:pPr algn="l">
              <a:buNone/>
            </a:pPr>
            <a:endParaRPr lang="en-US" dirty="0" smtClean="0"/>
          </a:p>
          <a:p>
            <a:pPr algn="l">
              <a:buNone/>
            </a:pPr>
            <a:r>
              <a:rPr lang="en-US" dirty="0" smtClean="0"/>
              <a:t>Edges </a:t>
            </a:r>
            <a:r>
              <a:rPr lang="en-US" dirty="0"/>
              <a:t>of the wound eventually </a:t>
            </a:r>
            <a:r>
              <a:rPr lang="en-US" dirty="0" err="1"/>
              <a:t>epithelialize</a:t>
            </a:r>
            <a:r>
              <a:rPr lang="en-US" dirty="0"/>
              <a:t> and a chronic fistulous tract is thus formed.</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Classification</a:t>
            </a:r>
            <a:r>
              <a:rPr lang="en-US" dirty="0"/>
              <a:t/>
            </a:r>
            <a:br>
              <a:rPr lang="en-US" dirty="0"/>
            </a:br>
            <a:endParaRPr lang="ar-IQ" dirty="0"/>
          </a:p>
        </p:txBody>
      </p:sp>
      <p:pic>
        <p:nvPicPr>
          <p:cNvPr id="1026" name="Picture 2"/>
          <p:cNvPicPr>
            <a:picLocks noGrp="1" noChangeAspect="1" noChangeArrowheads="1"/>
          </p:cNvPicPr>
          <p:nvPr>
            <p:ph idx="1"/>
          </p:nvPr>
        </p:nvPicPr>
        <p:blipFill>
          <a:blip r:embed="rId2"/>
          <a:stretch>
            <a:fillRect/>
          </a:stretch>
        </p:blipFill>
        <p:spPr bwMode="auto">
          <a:xfrm>
            <a:off x="137209" y="2285992"/>
            <a:ext cx="8590877" cy="35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329642" cy="5681682"/>
          </a:xfrm>
        </p:spPr>
        <p:txBody>
          <a:bodyPr>
            <a:normAutofit/>
          </a:bodyPr>
          <a:lstStyle/>
          <a:p>
            <a:pPr algn="l">
              <a:buNone/>
            </a:pPr>
            <a:r>
              <a:rPr lang="en-US" dirty="0" err="1"/>
              <a:t>Vesicovaginal</a:t>
            </a:r>
            <a:r>
              <a:rPr lang="en-US" dirty="0"/>
              <a:t> fistulas can also be characterized by their size and location in the </a:t>
            </a:r>
            <a:r>
              <a:rPr lang="en-US" dirty="0" smtClean="0"/>
              <a:t>vagina:</a:t>
            </a:r>
          </a:p>
          <a:p>
            <a:pPr algn="l">
              <a:buNone/>
            </a:pPr>
            <a:r>
              <a:rPr lang="en-US" i="1" dirty="0" smtClean="0"/>
              <a:t>high </a:t>
            </a:r>
            <a:r>
              <a:rPr lang="en-US" i="1" dirty="0"/>
              <a:t>vaginal</a:t>
            </a:r>
            <a:r>
              <a:rPr lang="en-US" dirty="0"/>
              <a:t> when found proximally in the vagina</a:t>
            </a:r>
            <a:r>
              <a:rPr lang="en-US" dirty="0" smtClean="0"/>
              <a:t>,</a:t>
            </a:r>
          </a:p>
          <a:p>
            <a:pPr algn="l">
              <a:buNone/>
            </a:pPr>
            <a:endParaRPr lang="en-US" dirty="0" smtClean="0"/>
          </a:p>
          <a:p>
            <a:pPr algn="l">
              <a:buNone/>
            </a:pPr>
            <a:r>
              <a:rPr lang="en-US" dirty="0" smtClean="0"/>
              <a:t> </a:t>
            </a:r>
            <a:r>
              <a:rPr lang="en-US" i="1" dirty="0"/>
              <a:t>low vaginal</a:t>
            </a:r>
            <a:r>
              <a:rPr lang="en-US" dirty="0"/>
              <a:t> when noted distally, </a:t>
            </a:r>
            <a:r>
              <a:rPr lang="en-US" dirty="0" smtClean="0"/>
              <a:t>or</a:t>
            </a:r>
          </a:p>
          <a:p>
            <a:pPr algn="l">
              <a:buNone/>
            </a:pPr>
            <a:endParaRPr lang="en-US" dirty="0" smtClean="0"/>
          </a:p>
          <a:p>
            <a:pPr algn="l">
              <a:buNone/>
            </a:pPr>
            <a:r>
              <a:rPr lang="en-US" dirty="0" smtClean="0"/>
              <a:t> </a:t>
            </a:r>
            <a:r>
              <a:rPr lang="en-US" i="1" dirty="0" err="1"/>
              <a:t>midvaginal</a:t>
            </a:r>
            <a:r>
              <a:rPr lang="en-US" dirty="0"/>
              <a:t> when identified centrally. </a:t>
            </a:r>
            <a:endParaRPr lang="en-US" dirty="0" smtClean="0"/>
          </a:p>
          <a:p>
            <a:pPr algn="l">
              <a:buNone/>
            </a:pPr>
            <a:endParaRPr lang="en-US" dirty="0" smtClean="0"/>
          </a:p>
          <a:p>
            <a:pPr algn="l">
              <a:buNone/>
            </a:pPr>
            <a:r>
              <a:rPr lang="en-US" dirty="0" smtClean="0"/>
              <a:t>For </a:t>
            </a:r>
            <a:r>
              <a:rPr lang="en-US" dirty="0"/>
              <a:t>instance, post-hysterectomy </a:t>
            </a:r>
            <a:r>
              <a:rPr lang="en-US" dirty="0" err="1"/>
              <a:t>vesicovaginal</a:t>
            </a:r>
            <a:r>
              <a:rPr lang="en-US" dirty="0"/>
              <a:t> fistulas are often proximal or high in the vagina, and located at the level of the vaginal cuff.</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management-of-genitourinary-fistula-5-638.jpg"/>
          <p:cNvPicPr>
            <a:picLocks noGrp="1"/>
          </p:cNvPicPr>
          <p:nvPr>
            <p:ph idx="1"/>
          </p:nvPr>
        </p:nvPicPr>
        <p:blipFill>
          <a:blip r:embed="rId2"/>
          <a:stretch>
            <a:fillRect/>
          </a:stretch>
        </p:blipFill>
        <p:spPr>
          <a:xfrm>
            <a:off x="571472" y="0"/>
            <a:ext cx="8286808" cy="68580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265</TotalTime>
  <Words>1477</Words>
  <Application>Microsoft Office PowerPoint</Application>
  <PresentationFormat>On-screen Show (4:3)</PresentationFormat>
  <Paragraphs>122</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Genitourinary Fistula</vt:lpstr>
      <vt:lpstr>Objectives: by the end of this lecture, the 5th year student should be able to: </vt:lpstr>
      <vt:lpstr>Slide 3</vt:lpstr>
      <vt:lpstr>Slide 4</vt:lpstr>
      <vt:lpstr>Slide 5</vt:lpstr>
      <vt:lpstr>Pathophysiology  </vt:lpstr>
      <vt:lpstr>Classification </vt:lpstr>
      <vt:lpstr>Slide 8</vt:lpstr>
      <vt:lpstr>Slide 9</vt:lpstr>
      <vt:lpstr>Etiology</vt:lpstr>
      <vt:lpstr>Acquired  </vt:lpstr>
      <vt:lpstr>1-Obstetric Trauma  </vt:lpstr>
      <vt:lpstr>2-Pelvic Surgery  </vt:lpstr>
      <vt:lpstr>Slide 14</vt:lpstr>
      <vt:lpstr>3-Radiation  </vt:lpstr>
      <vt:lpstr>4-Malignancy  </vt:lpstr>
      <vt:lpstr>5-Trauma and Foreign Body  </vt:lpstr>
      <vt:lpstr>6.Miscellaneous causes like</vt:lpstr>
      <vt:lpstr>Clinical Presentation </vt:lpstr>
      <vt:lpstr>Slide 20</vt:lpstr>
      <vt:lpstr>Diagnosis  </vt:lpstr>
      <vt:lpstr>Physical examination</vt:lpstr>
      <vt:lpstr>3-Vaginoscopy</vt:lpstr>
      <vt:lpstr>Slide 24</vt:lpstr>
      <vt:lpstr>4-Dye Instillation  </vt:lpstr>
      <vt:lpstr>Slide 26</vt:lpstr>
      <vt:lpstr>5-Cystourethroscopy</vt:lpstr>
      <vt:lpstr>6-intravenous urography </vt:lpstr>
      <vt:lpstr>7-Retrograde pyelography  </vt:lpstr>
      <vt:lpstr>8-Voiding Cystourethrography  </vt:lpstr>
      <vt:lpstr>Treatment</vt:lpstr>
      <vt:lpstr>Surgical Treatment  </vt:lpstr>
      <vt:lpstr>Slide 33</vt:lpstr>
      <vt:lpstr>Interpositional Flaps</vt:lpstr>
      <vt:lpstr>Urethrovaginal and Other Genitourinary Fistulas  </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Genitourinary Fistula</dc:title>
  <dc:creator>hp</dc:creator>
  <cp:lastModifiedBy>hp</cp:lastModifiedBy>
  <cp:revision>15</cp:revision>
  <dcterms:created xsi:type="dcterms:W3CDTF">2016-11-29T19:20:02Z</dcterms:created>
  <dcterms:modified xsi:type="dcterms:W3CDTF">2018-12-08T20:31:07Z</dcterms:modified>
</cp:coreProperties>
</file>